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notesMasterIdLst>
    <p:notesMasterId r:id="rId219"/>
  </p:notesMasterIdLst>
  <p:sldIdLst>
    <p:sldId id="766" r:id="rId2"/>
    <p:sldId id="268" r:id="rId3"/>
    <p:sldId id="1260" r:id="rId4"/>
    <p:sldId id="1261" r:id="rId5"/>
    <p:sldId id="782" r:id="rId6"/>
    <p:sldId id="1177" r:id="rId7"/>
    <p:sldId id="1299" r:id="rId8"/>
    <p:sldId id="1338" r:id="rId9"/>
    <p:sldId id="1301" r:id="rId10"/>
    <p:sldId id="1300" r:id="rId11"/>
    <p:sldId id="1319" r:id="rId12"/>
    <p:sldId id="1350" r:id="rId13"/>
    <p:sldId id="980" r:id="rId14"/>
    <p:sldId id="858" r:id="rId15"/>
    <p:sldId id="1289" r:id="rId16"/>
    <p:sldId id="983" r:id="rId17"/>
    <p:sldId id="860" r:id="rId18"/>
    <p:sldId id="1324" r:id="rId19"/>
    <p:sldId id="981" r:id="rId20"/>
    <p:sldId id="867" r:id="rId21"/>
    <p:sldId id="1361" r:id="rId22"/>
    <p:sldId id="861" r:id="rId23"/>
    <p:sldId id="1180" r:id="rId24"/>
    <p:sldId id="1152" r:id="rId25"/>
    <p:sldId id="790" r:id="rId26"/>
    <p:sldId id="1178" r:id="rId27"/>
    <p:sldId id="1276" r:id="rId28"/>
    <p:sldId id="1332" r:id="rId29"/>
    <p:sldId id="1337" r:id="rId30"/>
    <p:sldId id="1281" r:id="rId31"/>
    <p:sldId id="868" r:id="rId32"/>
    <p:sldId id="866" r:id="rId33"/>
    <p:sldId id="1050" r:id="rId34"/>
    <p:sldId id="792" r:id="rId35"/>
    <p:sldId id="864" r:id="rId36"/>
    <p:sldId id="876" r:id="rId37"/>
    <p:sldId id="1320" r:id="rId38"/>
    <p:sldId id="892" r:id="rId39"/>
    <p:sldId id="943" r:id="rId40"/>
    <p:sldId id="1137" r:id="rId41"/>
    <p:sldId id="897" r:id="rId42"/>
    <p:sldId id="899" r:id="rId43"/>
    <p:sldId id="898" r:id="rId44"/>
    <p:sldId id="900" r:id="rId45"/>
    <p:sldId id="901" r:id="rId46"/>
    <p:sldId id="1322" r:id="rId47"/>
    <p:sldId id="872" r:id="rId48"/>
    <p:sldId id="951" r:id="rId49"/>
    <p:sldId id="1115" r:id="rId50"/>
    <p:sldId id="884" r:id="rId51"/>
    <p:sldId id="1116" r:id="rId52"/>
    <p:sldId id="903" r:id="rId53"/>
    <p:sldId id="954" r:id="rId54"/>
    <p:sldId id="955" r:id="rId55"/>
    <p:sldId id="907" r:id="rId56"/>
    <p:sldId id="1329" r:id="rId57"/>
    <p:sldId id="909" r:id="rId58"/>
    <p:sldId id="956" r:id="rId59"/>
    <p:sldId id="912" r:id="rId60"/>
    <p:sldId id="1271" r:id="rId61"/>
    <p:sldId id="958" r:id="rId62"/>
    <p:sldId id="957" r:id="rId63"/>
    <p:sldId id="1272" r:id="rId64"/>
    <p:sldId id="959" r:id="rId65"/>
    <p:sldId id="913" r:id="rId66"/>
    <p:sldId id="967" r:id="rId67"/>
    <p:sldId id="961" r:id="rId68"/>
    <p:sldId id="1287" r:id="rId69"/>
    <p:sldId id="1262" r:id="rId70"/>
    <p:sldId id="964" r:id="rId71"/>
    <p:sldId id="968" r:id="rId72"/>
    <p:sldId id="1263" r:id="rId73"/>
    <p:sldId id="965" r:id="rId74"/>
    <p:sldId id="1185" r:id="rId75"/>
    <p:sldId id="966" r:id="rId76"/>
    <p:sldId id="969" r:id="rId77"/>
    <p:sldId id="970" r:id="rId78"/>
    <p:sldId id="978" r:id="rId79"/>
    <p:sldId id="1331" r:id="rId80"/>
    <p:sldId id="1353" r:id="rId81"/>
    <p:sldId id="991" r:id="rId82"/>
    <p:sldId id="1024" r:id="rId83"/>
    <p:sldId id="993" r:id="rId84"/>
    <p:sldId id="1288" r:id="rId85"/>
    <p:sldId id="1294" r:id="rId86"/>
    <p:sldId id="1297" r:id="rId87"/>
    <p:sldId id="1063" r:id="rId88"/>
    <p:sldId id="1065" r:id="rId89"/>
    <p:sldId id="1096" r:id="rId90"/>
    <p:sldId id="1095" r:id="rId91"/>
    <p:sldId id="1140" r:id="rId92"/>
    <p:sldId id="1141" r:id="rId93"/>
    <p:sldId id="1285" r:id="rId94"/>
    <p:sldId id="995" r:id="rId95"/>
    <p:sldId id="1029" r:id="rId96"/>
    <p:sldId id="996" r:id="rId97"/>
    <p:sldId id="1051" r:id="rId98"/>
    <p:sldId id="1052" r:id="rId99"/>
    <p:sldId id="1201" r:id="rId100"/>
    <p:sldId id="1323" r:id="rId101"/>
    <p:sldId id="1054" r:id="rId102"/>
    <p:sldId id="1055" r:id="rId103"/>
    <p:sldId id="1286" r:id="rId104"/>
    <p:sldId id="873" r:id="rId105"/>
    <p:sldId id="1030" r:id="rId106"/>
    <p:sldId id="1279" r:id="rId107"/>
    <p:sldId id="1032" r:id="rId108"/>
    <p:sldId id="1033" r:id="rId109"/>
    <p:sldId id="1034" r:id="rId110"/>
    <p:sldId id="1124" r:id="rId111"/>
    <p:sldId id="1060" r:id="rId112"/>
    <p:sldId id="1061" r:id="rId113"/>
    <p:sldId id="1062" r:id="rId114"/>
    <p:sldId id="1070" r:id="rId115"/>
    <p:sldId id="1125" r:id="rId116"/>
    <p:sldId id="1127" r:id="rId117"/>
    <p:sldId id="1174" r:id="rId118"/>
    <p:sldId id="1076" r:id="rId119"/>
    <p:sldId id="1077" r:id="rId120"/>
    <p:sldId id="1172" r:id="rId121"/>
    <p:sldId id="1078" r:id="rId122"/>
    <p:sldId id="998" r:id="rId123"/>
    <p:sldId id="1035" r:id="rId124"/>
    <p:sldId id="1007" r:id="rId125"/>
    <p:sldId id="999" r:id="rId126"/>
    <p:sldId id="1036" r:id="rId127"/>
    <p:sldId id="1008" r:id="rId128"/>
    <p:sldId id="1079" r:id="rId129"/>
    <p:sldId id="1080" r:id="rId130"/>
    <p:sldId id="1103" r:id="rId131"/>
    <p:sldId id="1084" r:id="rId132"/>
    <p:sldId id="1085" r:id="rId133"/>
    <p:sldId id="1086" r:id="rId134"/>
    <p:sldId id="1087" r:id="rId135"/>
    <p:sldId id="1088" r:id="rId136"/>
    <p:sldId id="1170" r:id="rId137"/>
    <p:sldId id="1265" r:id="rId138"/>
    <p:sldId id="1317" r:id="rId139"/>
    <p:sldId id="1351" r:id="rId140"/>
    <p:sldId id="874" r:id="rId141"/>
    <p:sldId id="1037" r:id="rId142"/>
    <p:sldId id="1316" r:id="rId143"/>
    <p:sldId id="1318" r:id="rId144"/>
    <p:sldId id="1315" r:id="rId145"/>
    <p:sldId id="1282" r:id="rId146"/>
    <p:sldId id="891" r:id="rId147"/>
    <p:sldId id="1000" r:id="rId148"/>
    <p:sldId id="1039" r:id="rId149"/>
    <p:sldId id="1113" r:id="rId150"/>
    <p:sldId id="1009" r:id="rId151"/>
    <p:sldId id="1041" r:id="rId152"/>
    <p:sldId id="1043" r:id="rId153"/>
    <p:sldId id="1015" r:id="rId154"/>
    <p:sldId id="1044" r:id="rId155"/>
    <p:sldId id="1280" r:id="rId156"/>
    <p:sldId id="1175" r:id="rId157"/>
    <p:sldId id="1303" r:id="rId158"/>
    <p:sldId id="1304" r:id="rId159"/>
    <p:sldId id="1309" r:id="rId160"/>
    <p:sldId id="1017" r:id="rId161"/>
    <p:sldId id="1047" r:id="rId162"/>
    <p:sldId id="1018" r:id="rId163"/>
    <p:sldId id="1292" r:id="rId164"/>
    <p:sldId id="1347" r:id="rId165"/>
    <p:sldId id="1352" r:id="rId166"/>
    <p:sldId id="1158" r:id="rId167"/>
    <p:sldId id="1159" r:id="rId168"/>
    <p:sldId id="1310" r:id="rId169"/>
    <p:sldId id="1312" r:id="rId170"/>
    <p:sldId id="1313" r:id="rId171"/>
    <p:sldId id="1314" r:id="rId172"/>
    <p:sldId id="1225" r:id="rId173"/>
    <p:sldId id="1160" r:id="rId174"/>
    <p:sldId id="1354" r:id="rId175"/>
    <p:sldId id="1362" r:id="rId176"/>
    <p:sldId id="1226" r:id="rId177"/>
    <p:sldId id="1355" r:id="rId178"/>
    <p:sldId id="1363" r:id="rId179"/>
    <p:sldId id="1364" r:id="rId180"/>
    <p:sldId id="1365" r:id="rId181"/>
    <p:sldId id="1366" r:id="rId182"/>
    <p:sldId id="1367" r:id="rId183"/>
    <p:sldId id="1368" r:id="rId184"/>
    <p:sldId id="1369" r:id="rId185"/>
    <p:sldId id="1371" r:id="rId186"/>
    <p:sldId id="1372" r:id="rId187"/>
    <p:sldId id="1373" r:id="rId188"/>
    <p:sldId id="1374" r:id="rId189"/>
    <p:sldId id="1376" r:id="rId190"/>
    <p:sldId id="1375" r:id="rId191"/>
    <p:sldId id="1377" r:id="rId192"/>
    <p:sldId id="1378" r:id="rId193"/>
    <p:sldId id="1379" r:id="rId194"/>
    <p:sldId id="1380" r:id="rId195"/>
    <p:sldId id="1381" r:id="rId196"/>
    <p:sldId id="6027" r:id="rId197"/>
    <p:sldId id="1382" r:id="rId198"/>
    <p:sldId id="1384" r:id="rId199"/>
    <p:sldId id="1383" r:id="rId200"/>
    <p:sldId id="6025" r:id="rId201"/>
    <p:sldId id="6023" r:id="rId202"/>
    <p:sldId id="6026" r:id="rId203"/>
    <p:sldId id="1171" r:id="rId204"/>
    <p:sldId id="1339" r:id="rId205"/>
    <p:sldId id="1340" r:id="rId206"/>
    <p:sldId id="1341" r:id="rId207"/>
    <p:sldId id="1346" r:id="rId208"/>
    <p:sldId id="1342" r:id="rId209"/>
    <p:sldId id="1343" r:id="rId210"/>
    <p:sldId id="1345" r:id="rId211"/>
    <p:sldId id="1335" r:id="rId212"/>
    <p:sldId id="1325" r:id="rId213"/>
    <p:sldId id="1326" r:id="rId214"/>
    <p:sldId id="1327" r:id="rId215"/>
    <p:sldId id="1328" r:id="rId216"/>
    <p:sldId id="1333" r:id="rId217"/>
    <p:sldId id="1334" r:id="rId2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7768AE1-9238-4973-AAA8-FB7201A80598}">
          <p14:sldIdLst>
            <p14:sldId id="766"/>
            <p14:sldId id="268"/>
            <p14:sldId id="1260"/>
          </p14:sldIdLst>
        </p14:section>
        <p14:section name="공통 정책" id="{78586B2D-E42B-4D74-9976-B16E4402AA3D}">
          <p14:sldIdLst>
            <p14:sldId id="1261"/>
            <p14:sldId id="782"/>
          </p14:sldIdLst>
        </p14:section>
        <p14:section name="멀티모달 공통UI" id="{ECB2F1E5-C3AB-4498-B2CB-0C46CFC86FB8}">
          <p14:sldIdLst>
            <p14:sldId id="1177"/>
            <p14:sldId id="1299"/>
            <p14:sldId id="1338"/>
            <p14:sldId id="1301"/>
            <p14:sldId id="1300"/>
            <p14:sldId id="1319"/>
            <p14:sldId id="1350"/>
            <p14:sldId id="980"/>
            <p14:sldId id="858"/>
            <p14:sldId id="1289"/>
            <p14:sldId id="983"/>
            <p14:sldId id="860"/>
            <p14:sldId id="1324"/>
            <p14:sldId id="981"/>
            <p14:sldId id="867"/>
            <p14:sldId id="1361"/>
            <p14:sldId id="861"/>
            <p14:sldId id="1180"/>
            <p14:sldId id="1152"/>
            <p14:sldId id="790"/>
            <p14:sldId id="1178"/>
            <p14:sldId id="1276"/>
            <p14:sldId id="1332"/>
            <p14:sldId id="1337"/>
            <p14:sldId id="1281"/>
          </p14:sldIdLst>
        </p14:section>
        <p14:section name="01.카드 자동납부" id="{BF643C13-6E20-4D41-A741-24F12B6DCF86}">
          <p14:sldIdLst>
            <p14:sldId id="868"/>
            <p14:sldId id="866"/>
            <p14:sldId id="1050"/>
            <p14:sldId id="792"/>
            <p14:sldId id="864"/>
            <p14:sldId id="876"/>
            <p14:sldId id="1320"/>
          </p14:sldIdLst>
        </p14:section>
        <p14:section name="02.은행 자동납부" id="{BFCB7484-3BBD-4E75-AADA-B19D4CBAF7B6}">
          <p14:sldIdLst>
            <p14:sldId id="892"/>
            <p14:sldId id="943"/>
            <p14:sldId id="1137"/>
            <p14:sldId id="897"/>
            <p14:sldId id="899"/>
            <p14:sldId id="898"/>
            <p14:sldId id="900"/>
            <p14:sldId id="901"/>
            <p14:sldId id="1322"/>
          </p14:sldIdLst>
        </p14:section>
        <p14:section name="04.13.14. 입금계좌 안내" id="{73DAA2AB-7D82-47F5-BA67-2200C3636501}">
          <p14:sldIdLst>
            <p14:sldId id="872"/>
            <p14:sldId id="951"/>
            <p14:sldId id="1115"/>
            <p14:sldId id="884"/>
            <p14:sldId id="1116"/>
          </p14:sldIdLst>
        </p14:section>
        <p14:section name="05.요금 안내서" id="{ED077625-5D8E-4696-BF54-9B6471ED5022}">
          <p14:sldIdLst>
            <p14:sldId id="903"/>
            <p14:sldId id="954"/>
            <p14:sldId id="955"/>
            <p14:sldId id="907"/>
            <p14:sldId id="1329"/>
          </p14:sldIdLst>
        </p14:section>
        <p14:section name="06.세금계산서" id="{AA83FDE6-AF13-492A-BC4C-1AC16C546990}">
          <p14:sldIdLst>
            <p14:sldId id="909"/>
            <p14:sldId id="956"/>
            <p14:sldId id="912"/>
            <p14:sldId id="1271"/>
            <p14:sldId id="958"/>
            <p14:sldId id="957"/>
            <p14:sldId id="1272"/>
            <p14:sldId id="959"/>
          </p14:sldIdLst>
        </p14:section>
        <p14:section name="07.세금계산서 발행 이력" id="{9588D063-933C-436E-8B4C-191EBD59A70B}">
          <p14:sldIdLst>
            <p14:sldId id="913"/>
            <p14:sldId id="967"/>
            <p14:sldId id="961"/>
            <p14:sldId id="1287"/>
            <p14:sldId id="1262"/>
          </p14:sldIdLst>
        </p14:section>
        <p14:section name="08.요금 납부 이력 확인서" id="{93C21859-2B8C-4B7E-823D-9ADF38B1AECA}">
          <p14:sldIdLst>
            <p14:sldId id="964"/>
            <p14:sldId id="968"/>
            <p14:sldId id="1263"/>
            <p14:sldId id="965"/>
            <p14:sldId id="1185"/>
            <p14:sldId id="966"/>
          </p14:sldIdLst>
        </p14:section>
        <p14:section name="10.11.12.요금 조회" id="{A0753609-3D26-4C7D-AAC3-5964B50D3E9F}">
          <p14:sldIdLst>
            <p14:sldId id="969"/>
            <p14:sldId id="970"/>
            <p14:sldId id="978"/>
            <p14:sldId id="1331"/>
            <p14:sldId id="1353"/>
          </p14:sldIdLst>
        </p14:section>
        <p14:section name="15.16. 요금 결제" id="{B93C8A76-C9A0-4CDB-B07E-3F5CBD793E35}">
          <p14:sldIdLst>
            <p14:sldId id="991"/>
            <p14:sldId id="1024"/>
            <p14:sldId id="993"/>
            <p14:sldId id="1288"/>
          </p14:sldIdLst>
        </p14:section>
        <p14:section name="17-28 고장 문의" id="{D5E527C2-AC0E-4FAD-ADB2-778FC9120E46}">
          <p14:sldIdLst>
            <p14:sldId id="1294"/>
            <p14:sldId id="1297"/>
          </p14:sldIdLst>
        </p14:section>
        <p14:section name="29.30.망작업안내" id="{0D40F629-BA44-4E93-ABD2-A7A060BEFD51}">
          <p14:sldIdLst>
            <p14:sldId id="1063"/>
            <p14:sldId id="1065"/>
            <p14:sldId id="1096"/>
            <p14:sldId id="1095"/>
          </p14:sldIdLst>
        </p14:section>
        <p14:section name="31. 리모컨 구매" id="{185103C0-EA61-4CFC-AB40-425EA9ADABEB}">
          <p14:sldIdLst>
            <p14:sldId id="1140"/>
            <p14:sldId id="1141"/>
            <p14:sldId id="1285"/>
          </p14:sldIdLst>
        </p14:section>
        <p14:section name="32. 가입 문의" id="{90EBB635-BDB7-4B95-A829-0AE50977ECD3}">
          <p14:sldIdLst>
            <p14:sldId id="995"/>
            <p14:sldId id="1029"/>
            <p14:sldId id="996"/>
          </p14:sldIdLst>
        </p14:section>
        <p14:section name="33.유무선 결합 신청" id="{22AA0B1E-0FC2-4E65-A9A1-A9B602F07420}">
          <p14:sldIdLst>
            <p14:sldId id="1051"/>
            <p14:sldId id="1052"/>
            <p14:sldId id="1201"/>
            <p14:sldId id="1323"/>
          </p14:sldIdLst>
        </p14:section>
        <p14:section name="34.35.상품 업그레이드 신청" id="{A3AF58B9-62F4-4A18-AD6D-062DE898F824}">
          <p14:sldIdLst>
            <p14:sldId id="1054"/>
            <p14:sldId id="1055"/>
            <p14:sldId id="1286"/>
          </p14:sldIdLst>
        </p14:section>
        <p14:section name="36.가입 정보" id="{E5C08D6D-5EE4-4B66-ACA2-0B92C95F2EAC}">
          <p14:sldIdLst>
            <p14:sldId id="873"/>
            <p14:sldId id="1030"/>
            <p14:sldId id="1279"/>
          </p14:sldIdLst>
        </p14:section>
        <p14:section name="37.개통 진행" id="{A4130141-B030-4525-AAC1-3F0CA8F1655D}">
          <p14:sldIdLst>
            <p14:sldId id="1032"/>
            <p14:sldId id="1033"/>
            <p14:sldId id="1034"/>
          </p14:sldIdLst>
        </p14:section>
        <p14:section name="38.명의 변경" id="{9F235F53-6B4C-44F6-8F89-AE1003AA2B98}">
          <p14:sldIdLst>
            <p14:sldId id="1124"/>
            <p14:sldId id="1060"/>
            <p14:sldId id="1061"/>
            <p14:sldId id="1062"/>
          </p14:sldIdLst>
        </p14:section>
        <p14:section name="39.40.방문 일정" id="{B234245E-03BA-45C2-9943-754467C51A89}">
          <p14:sldIdLst>
            <p14:sldId id="1070"/>
            <p14:sldId id="1125"/>
            <p14:sldId id="1127"/>
            <p14:sldId id="1174"/>
          </p14:sldIdLst>
        </p14:section>
        <p14:section name="41.모바일 상품권" id="{6F74FB5A-E30B-4CD5-97F4-DC952F33BBC8}">
          <p14:sldIdLst>
            <p14:sldId id="1076"/>
            <p14:sldId id="1077"/>
            <p14:sldId id="1172"/>
            <p14:sldId id="1078"/>
          </p14:sldIdLst>
        </p14:section>
        <p14:section name="42. B tv 이용 안내" id="{98B95B94-B525-464F-A7CB-8374B73A4021}">
          <p14:sldIdLst>
            <p14:sldId id="998"/>
            <p14:sldId id="1035"/>
            <p14:sldId id="1007"/>
          </p14:sldIdLst>
        </p14:section>
        <p14:section name="44. 모바일 B tv 설치" id="{CE516BD1-1EA6-4412-827F-CC88DF31D0E4}">
          <p14:sldIdLst>
            <p14:sldId id="999"/>
            <p14:sldId id="1036"/>
            <p14:sldId id="1008"/>
          </p14:sldIdLst>
        </p14:section>
        <p14:section name="45.이전설치신청" id="{C80FD143-F7FD-4801-9AEE-F2E43FDC3B75}">
          <p14:sldIdLst>
            <p14:sldId id="1079"/>
            <p14:sldId id="1080"/>
            <p14:sldId id="1103"/>
          </p14:sldIdLst>
        </p14:section>
        <p14:section name="46.가정내PCTV이동신청" id="{BD07105E-C052-4432-B986-9E2A9152F8FE}">
          <p14:sldIdLst>
            <p14:sldId id="1084"/>
            <p14:sldId id="1085"/>
            <p14:sldId id="1086"/>
          </p14:sldIdLst>
        </p14:section>
        <p14:section name="47.48.일시정지 해제" id="{07F8036D-43FD-4A96-8423-8EA1B81A0DB7}">
          <p14:sldIdLst>
            <p14:sldId id="1087"/>
            <p14:sldId id="1088"/>
            <p14:sldId id="1170"/>
            <p14:sldId id="1265"/>
            <p14:sldId id="1317"/>
            <p14:sldId id="1351"/>
          </p14:sldIdLst>
        </p14:section>
        <p14:section name="49.일시정지 신청" id="{DA5651F9-6DEF-46B4-AB75-BE32A11DEC17}">
          <p14:sldIdLst>
            <p14:sldId id="874"/>
            <p14:sldId id="1037"/>
            <p14:sldId id="1316"/>
            <p14:sldId id="1318"/>
            <p14:sldId id="1315"/>
            <p14:sldId id="1282"/>
            <p14:sldId id="891"/>
          </p14:sldIdLst>
        </p14:section>
        <p14:section name="51.52.53.부가서비스 해지" id="{C103BA23-9F46-459F-BFF2-62AF9ACDE38C}">
          <p14:sldIdLst>
            <p14:sldId id="1000"/>
            <p14:sldId id="1039"/>
            <p14:sldId id="1113"/>
            <p14:sldId id="1009"/>
            <p14:sldId id="1041"/>
            <p14:sldId id="1043"/>
          </p14:sldIdLst>
        </p14:section>
        <p14:section name="54. 할인반환금 조회" id="{CCA4C379-89B3-4BAE-A240-F121B53AE98E}">
          <p14:sldIdLst>
            <p14:sldId id="1015"/>
            <p14:sldId id="1044"/>
            <p14:sldId id="1280"/>
            <p14:sldId id="1175"/>
          </p14:sldIdLst>
        </p14:section>
        <p14:section name="55 월정액 해지" id="{21930A6F-FA9C-4954-952A-4C58D4E7CB28}">
          <p14:sldIdLst>
            <p14:sldId id="1303"/>
            <p14:sldId id="1304"/>
            <p14:sldId id="1309"/>
          </p14:sldIdLst>
        </p14:section>
        <p14:section name="56. 상담사 연결" id="{4E4CC457-117C-4836-8832-30F3B42EF3B5}">
          <p14:sldIdLst>
            <p14:sldId id="1017"/>
            <p14:sldId id="1047"/>
            <p14:sldId id="1018"/>
            <p14:sldId id="1292"/>
          </p14:sldIdLst>
        </p14:section>
        <p14:section name="자주하는 질문" id="{1D003825-7FBA-4AD1-9A02-C6A3E67409EB}">
          <p14:sldIdLst>
            <p14:sldId id="1347"/>
            <p14:sldId id="1352"/>
          </p14:sldIdLst>
        </p14:section>
        <p14:section name="개인화" id="{4E68FC31-6178-44A2-A4ED-90F3CAE47354}">
          <p14:sldIdLst>
            <p14:sldId id="1158"/>
            <p14:sldId id="1159"/>
            <p14:sldId id="1310"/>
            <p14:sldId id="1312"/>
            <p14:sldId id="1313"/>
            <p14:sldId id="1314"/>
          </p14:sldIdLst>
        </p14:section>
        <p14:section name="----------------------------" id="{BF565A64-0730-4E88-8055-419F1515F83E}">
          <p14:sldIdLst/>
        </p14:section>
        <p14:section name="A01.리모컨 구매" id="{D2750DB6-D8C0-4709-BC5F-C93F61A0D14A}">
          <p14:sldIdLst>
            <p14:sldId id="1225"/>
            <p14:sldId id="1160"/>
            <p14:sldId id="1354"/>
            <p14:sldId id="1362"/>
            <p14:sldId id="1226"/>
            <p14:sldId id="1355"/>
            <p14:sldId id="1363"/>
            <p14:sldId id="1364"/>
            <p14:sldId id="1365"/>
            <p14:sldId id="1366"/>
            <p14:sldId id="1367"/>
            <p14:sldId id="1368"/>
            <p14:sldId id="1369"/>
            <p14:sldId id="1371"/>
            <p14:sldId id="1372"/>
            <p14:sldId id="1373"/>
            <p14:sldId id="1374"/>
            <p14:sldId id="1376"/>
            <p14:sldId id="1375"/>
          </p14:sldIdLst>
        </p14:section>
        <p14:section name="A02.가입 문의" id="{76299C1F-4AFB-4840-9AC0-DC15CFD9E894}">
          <p14:sldIdLst/>
        </p14:section>
        <p14:section name="A03.유무선 결합 신청" id="{47795DF9-93AE-40FB-B79C-9991E69999CB}">
          <p14:sldIdLst>
            <p14:sldId id="1377"/>
            <p14:sldId id="1378"/>
            <p14:sldId id="1379"/>
            <p14:sldId id="1380"/>
            <p14:sldId id="1381"/>
            <p14:sldId id="6027"/>
            <p14:sldId id="1382"/>
            <p14:sldId id="1384"/>
            <p14:sldId id="1383"/>
            <p14:sldId id="6025"/>
            <p14:sldId id="6023"/>
            <p14:sldId id="6026"/>
          </p14:sldIdLst>
        </p14:section>
        <p14:section name="A04.상품 업그레이드 신청" id="{A31FD047-D0B2-4E6F-98C5-C48046D5BAC6}">
          <p14:sldIdLst/>
        </p14:section>
        <p14:section name="A05.명의변경" id="{0565B4C8-4E26-4A5D-90AC-A32545BA25CA}">
          <p14:sldIdLst>
            <p14:sldId id="1171"/>
            <p14:sldId id="1339"/>
            <p14:sldId id="1340"/>
            <p14:sldId id="1341"/>
            <p14:sldId id="1346"/>
            <p14:sldId id="1342"/>
            <p14:sldId id="1343"/>
            <p14:sldId id="1345"/>
          </p14:sldIdLst>
        </p14:section>
        <p14:section name="A06.방문 일정" id="{C4E49D12-71DA-4C6E-ADB0-905EFA0C3600}">
          <p14:sldIdLst/>
        </p14:section>
        <p14:section name="A07.이전 설치" id="{CAE2D89D-CA93-415C-9D6F-756C5AC49B52}">
          <p14:sldIdLst/>
        </p14:section>
        <p14:section name="A08.가정내PC/TV이동신청" id="{630D04EE-B112-4C40-A57C-DA84386C82BD}">
          <p14:sldIdLst>
            <p14:sldId id="1335"/>
            <p14:sldId id="1325"/>
            <p14:sldId id="1326"/>
            <p14:sldId id="1327"/>
            <p14:sldId id="1328"/>
            <p14:sldId id="1333"/>
            <p14:sldId id="1334"/>
          </p14:sldIdLst>
        </p14:section>
        <p14:section name="A09.월정액 해지" id="{EA62E29F-3D0A-4806-AA50-D3932EF52DC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12" userDrawn="1">
          <p15:clr>
            <a:srgbClr val="A4A3A4"/>
          </p15:clr>
        </p15:guide>
        <p15:guide id="3" orient="horz" pos="867" userDrawn="1">
          <p15:clr>
            <a:srgbClr val="A4A3A4"/>
          </p15:clr>
        </p15:guide>
        <p15:guide id="4" orient="horz" pos="40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227ACB"/>
    <a:srgbClr val="0000FF"/>
    <a:srgbClr val="8FAADC"/>
    <a:srgbClr val="B4C7E7"/>
    <a:srgbClr val="BFBFBF"/>
    <a:srgbClr val="A6A6A6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7430" autoAdjust="0"/>
  </p:normalViewPr>
  <p:slideViewPr>
    <p:cSldViewPr snapToGrid="0" showGuides="1">
      <p:cViewPr varScale="1">
        <p:scale>
          <a:sx n="156" d="100"/>
          <a:sy n="156" d="100"/>
        </p:scale>
        <p:origin x="114" y="150"/>
      </p:cViewPr>
      <p:guideLst>
        <p:guide orient="horz" pos="2205"/>
        <p:guide pos="3812"/>
        <p:guide orient="horz" pos="867"/>
        <p:guide orient="horz" pos="4020"/>
      </p:guideLst>
    </p:cSldViewPr>
  </p:slideViewPr>
  <p:outlineViewPr>
    <p:cViewPr>
      <p:scale>
        <a:sx n="33" d="100"/>
        <a:sy n="33" d="100"/>
      </p:scale>
      <p:origin x="0" y="-10404"/>
    </p:cViewPr>
  </p:outlineViewPr>
  <p:notesTextViewPr>
    <p:cViewPr>
      <p:scale>
        <a:sx n="115" d="100"/>
        <a:sy n="115" d="100"/>
      </p:scale>
      <p:origin x="0" y="0"/>
    </p:cViewPr>
  </p:notesTextViewPr>
  <p:sorterViewPr>
    <p:cViewPr>
      <p:scale>
        <a:sx n="100" d="100"/>
        <a:sy n="100" d="100"/>
      </p:scale>
      <p:origin x="0" y="-39918"/>
    </p:cViewPr>
  </p:sorter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viewProps" Target="view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tableStyles" Target="tableStyle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FC909-2D7C-4A64-9FEB-4488F50354FC}" type="datetimeFigureOut">
              <a:rPr lang="ko-KR" altLang="en-US" smtClean="0"/>
              <a:t>2026-02-11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5B612B-C660-4416-9716-21F2B2280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744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8291F-62F8-455C-B860-3BD06179DA9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483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86C76-FD60-8CCB-022E-0F4C6B6B3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DF47A1B-0474-3392-9153-B139D3DFF2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9EBF56-26FD-E55F-421D-6EAAE897EA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5D6006-F0D0-FDB9-D45A-0A89493BB8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B612B-C660-4416-9716-21F2B2280892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2494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BEB16-D2A4-63F3-F77E-0D1654600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F9C981-318C-E736-B73F-A6818715EB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BFFDD3-ECBF-36B2-1283-F714040F68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방문일정 변경에 대해서 안내는 달력 선택 전 현재 화면에 넣도록 한다</a:t>
            </a:r>
            <a:r>
              <a:rPr lang="en-US" altLang="ko-KR" dirty="0"/>
              <a:t>.(</a:t>
            </a:r>
            <a:r>
              <a:rPr lang="ko-KR" altLang="en-US" dirty="0"/>
              <a:t>안내 </a:t>
            </a:r>
            <a:r>
              <a:rPr lang="en-US" altLang="ko-KR" dirty="0"/>
              <a:t>2</a:t>
            </a:r>
            <a:r>
              <a:rPr lang="ko-KR" altLang="en-US" dirty="0"/>
              <a:t>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0E36ED-35AD-F731-F5CF-D1A5F4C382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B612B-C660-4416-9716-21F2B2280892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727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BEB16-D2A4-63F3-F77E-0D1654600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F9C981-318C-E736-B73F-A6818715EB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BFFDD3-ECBF-36B2-1283-F714040F68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AS </a:t>
            </a:r>
            <a:r>
              <a:rPr lang="ko-KR" altLang="en-US" dirty="0"/>
              <a:t>서비스 안내</a:t>
            </a:r>
            <a:r>
              <a:rPr lang="en-US" altLang="ko-KR" dirty="0"/>
              <a:t>(</a:t>
            </a:r>
            <a:r>
              <a:rPr lang="ko-KR" altLang="en-US" dirty="0" err="1"/>
              <a:t>변경할때만</a:t>
            </a:r>
            <a:r>
              <a:rPr lang="ko-KR" altLang="en-US" dirty="0"/>
              <a:t> 넣도록</a:t>
            </a:r>
            <a:r>
              <a:rPr lang="en-US" altLang="ko-KR" dirty="0"/>
              <a:t>)</a:t>
            </a:r>
            <a:r>
              <a:rPr lang="ko-KR" altLang="en-US" dirty="0"/>
              <a:t>유의사항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0E36ED-35AD-F731-F5CF-D1A5F4C382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B612B-C660-4416-9716-21F2B2280892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3639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BEB16-D2A4-63F3-F77E-0D1654600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F9C981-318C-E736-B73F-A6818715EB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BFFDD3-ECBF-36B2-1283-F714040F68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AS </a:t>
            </a:r>
            <a:r>
              <a:rPr lang="ko-KR" altLang="en-US" dirty="0"/>
              <a:t>서비스 안내</a:t>
            </a:r>
            <a:r>
              <a:rPr lang="en-US" altLang="ko-KR" dirty="0"/>
              <a:t>(</a:t>
            </a:r>
            <a:r>
              <a:rPr lang="ko-KR" altLang="en-US" dirty="0" err="1"/>
              <a:t>변경할때만</a:t>
            </a:r>
            <a:r>
              <a:rPr lang="ko-KR" altLang="en-US" dirty="0"/>
              <a:t> 넣도록</a:t>
            </a:r>
            <a:r>
              <a:rPr lang="en-US" altLang="ko-KR" dirty="0"/>
              <a:t>)</a:t>
            </a:r>
            <a:r>
              <a:rPr lang="ko-KR" altLang="en-US" dirty="0"/>
              <a:t>유의사항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0E36ED-35AD-F731-F5CF-D1A5F4C382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B612B-C660-4416-9716-21F2B2280892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873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B612B-C660-4416-9716-21F2B2280892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9204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B612B-C660-4416-9716-21F2B2280892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503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86A36-760E-3910-3FF9-DB924FAF2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A1D867-C9C3-3355-9A18-65160D871A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FDBABEC-AEF4-BEE2-88F7-4FDF62599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F9D552-EF77-3D85-3A25-5954412988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B612B-C660-4416-9716-21F2B2280892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1046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B612B-C660-4416-9716-21F2B2280892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2954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BA646-48B6-E21E-C792-2C51AA113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177588-D789-09D4-7540-6DFB54B560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7AA8B14-3991-4332-8034-AB2FEF9B6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ore-KR" altLang="en-US" sz="2200" b="0" i="0" u="none" strike="noStrike" dirty="0">
                <a:effectLst/>
                <a:latin typeface="+mn-lt"/>
                <a:ea typeface="+mn-ea"/>
                <a:cs typeface="+mn-cs"/>
                <a:sym typeface="Helvetica Neue"/>
              </a:rPr>
              <a:t> 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204196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81D00-5C9E-A4BA-D0BE-52327C2FD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D0275B-DB84-5C5F-79E0-582BA3498D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F36C47D-AA07-A7DC-6B03-D1078AA2D0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71178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B612B-C660-4416-9716-21F2B228089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238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4515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BD165-E04C-7557-32D4-CB903AB6D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044C34-EC70-E415-2BF3-1D0CBAC4DF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1C7B43D-4EEF-28EC-8C2D-413E95E356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4A273B-8B29-93C4-C6AC-5A22DD41A5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B612B-C660-4416-9716-21F2B228089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535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B612B-C660-4416-9716-21F2B228089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348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4DBED-9D9A-259D-E041-959BDCDF5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C0CEF73-FB61-91B6-1909-47BFEE9C7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F4E38E4-96A4-340C-5CE2-A2A51AE017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3EF310-1F66-D867-5CB1-897DC34AAF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B612B-C660-4416-9716-21F2B2280892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32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B612B-C660-4416-9716-21F2B2280892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880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업무시간인 경우 상담사 연결 버튼이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B612B-C660-4416-9716-21F2B2280892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847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5919D-817B-1552-AE8D-566018E6D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F3C3DC-3E1C-7C93-77F4-56B9E96291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B0585ED-AA88-00E0-91C9-130CABDD17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76ACDD-A8E4-6664-2018-C0129BDAFC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B612B-C660-4416-9716-21F2B2280892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962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21F91-103E-24EF-C9DF-E3FC8DB3B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CDDC7F1-AE11-3F51-2FCD-019AE30BE9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489A325-E5D2-5C67-62E0-E02AE07E9F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5D8429-8E7D-2DC1-90A6-C6CA0A971D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B612B-C660-4416-9716-21F2B2280892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604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7709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D4888CC-B6FA-7BD5-109F-D58CAD006A30}"/>
              </a:ext>
            </a:extLst>
          </p:cNvPr>
          <p:cNvSpPr txBox="1"/>
          <p:nvPr userDrawn="1"/>
        </p:nvSpPr>
        <p:spPr>
          <a:xfrm>
            <a:off x="94886" y="102865"/>
            <a:ext cx="7945330" cy="276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b="1">
                <a:latin typeface="+mj-ea"/>
                <a:ea typeface="+mj-ea"/>
              </a:rPr>
              <a:t>화면설계도 </a:t>
            </a:r>
            <a:r>
              <a:rPr lang="en-US" altLang="ko-KR" sz="1200" b="1" err="1">
                <a:latin typeface="+mj-ea"/>
                <a:ea typeface="+mj-ea"/>
              </a:rPr>
              <a:t>WireFrame-StoryBoard</a:t>
            </a:r>
            <a:endParaRPr kumimoji="0" lang="ko-Kore-KR" altLang="en-US" sz="12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ea typeface="+mj-ea"/>
              <a:sym typeface="Helvetica Neue"/>
            </a:endParaRPr>
          </a:p>
        </p:txBody>
      </p:sp>
      <p:cxnSp>
        <p:nvCxnSpPr>
          <p:cNvPr id="163" name="직선 연결선 5">
            <a:extLst>
              <a:ext uri="{FF2B5EF4-FFF2-40B4-BE49-F238E27FC236}">
                <a16:creationId xmlns:a16="http://schemas.microsoft.com/office/drawing/2014/main" id="{C54BA9CF-CA85-18BA-47C0-0BCEFC212959}"/>
              </a:ext>
            </a:extLst>
          </p:cNvPr>
          <p:cNvCxnSpPr/>
          <p:nvPr userDrawn="1"/>
        </p:nvCxnSpPr>
        <p:spPr>
          <a:xfrm>
            <a:off x="94886" y="462957"/>
            <a:ext cx="11928648" cy="0"/>
          </a:xfrm>
          <a:prstGeom prst="line">
            <a:avLst/>
          </a:prstGeom>
          <a:noFill/>
          <a:ln w="3175" cap="flat">
            <a:solidFill>
              <a:schemeClr val="bg1">
                <a:lumMod val="75000"/>
              </a:schemeClr>
            </a:solidFill>
            <a:prstDash val="solid"/>
            <a:bevel/>
            <a:tailEnd type="non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D2F5A8B6-AADC-F59C-18A8-FEB745689272}"/>
              </a:ext>
            </a:extLst>
          </p:cNvPr>
          <p:cNvSpPr txBox="1"/>
          <p:nvPr userDrawn="1"/>
        </p:nvSpPr>
        <p:spPr>
          <a:xfrm>
            <a:off x="9768408" y="6549799"/>
            <a:ext cx="2404691" cy="25321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altLang="ko-KR" sz="800" b="1" i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SKB </a:t>
            </a:r>
            <a:r>
              <a:rPr lang="en-US" altLang="ko-KR" sz="800" b="1" i="0">
                <a:solidFill>
                  <a:srgbClr val="FF7200"/>
                </a:solidFill>
                <a:latin typeface="+mj-ea"/>
                <a:ea typeface="+mj-ea"/>
              </a:rPr>
              <a:t>DIGITAL-AS </a:t>
            </a:r>
            <a:r>
              <a:rPr lang="ko-KR" altLang="en-US" sz="800" b="1" i="0">
                <a:solidFill>
                  <a:srgbClr val="D80133"/>
                </a:solidFill>
                <a:latin typeface="+mj-ea"/>
                <a:ea typeface="+mj-ea"/>
              </a:rPr>
              <a:t>리모컨택배 </a:t>
            </a:r>
            <a:r>
              <a:rPr lang="en-US" altLang="ko-KR" sz="800" b="1" i="0">
                <a:solidFill>
                  <a:srgbClr val="D80133"/>
                </a:solidFill>
                <a:latin typeface="+mj-ea"/>
                <a:ea typeface="+mj-ea"/>
              </a:rPr>
              <a:t>SB</a:t>
            </a:r>
            <a:endParaRPr lang="en-US" altLang="ko-KR" sz="800" b="1" i="0">
              <a:solidFill>
                <a:srgbClr val="FF7200"/>
              </a:solidFill>
              <a:latin typeface="+mj-ea"/>
              <a:ea typeface="+mj-ea"/>
            </a:endParaRPr>
          </a:p>
        </p:txBody>
      </p:sp>
      <p:sp>
        <p:nvSpPr>
          <p:cNvPr id="159" name="직각 삼각형[R] 158">
            <a:extLst>
              <a:ext uri="{FF2B5EF4-FFF2-40B4-BE49-F238E27FC236}">
                <a16:creationId xmlns:a16="http://schemas.microsoft.com/office/drawing/2014/main" id="{BA76CCD0-911F-8CB4-3D14-D183EB7BECE6}"/>
              </a:ext>
            </a:extLst>
          </p:cNvPr>
          <p:cNvSpPr/>
          <p:nvPr userDrawn="1"/>
        </p:nvSpPr>
        <p:spPr>
          <a:xfrm rot="16200000">
            <a:off x="11521747" y="6165304"/>
            <a:ext cx="677232" cy="677232"/>
          </a:xfrm>
          <a:prstGeom prst="rtTriangle">
            <a:avLst/>
          </a:prstGeom>
          <a:solidFill>
            <a:srgbClr val="FFFFFF"/>
          </a:solidFill>
          <a:ln w="635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1" lang="ko-Kore-KR" altLang="en-US" sz="1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F27C487C-1D8B-6AE0-2EEF-6C3360F77D26}"/>
              </a:ext>
            </a:extLst>
          </p:cNvPr>
          <p:cNvSpPr/>
          <p:nvPr userDrawn="1"/>
        </p:nvSpPr>
        <p:spPr>
          <a:xfrm>
            <a:off x="11290822" y="6566295"/>
            <a:ext cx="790601" cy="256478"/>
          </a:xfrm>
          <a:prstGeom prst="rect">
            <a:avLst/>
          </a:prstGeom>
        </p:spPr>
        <p:txBody>
          <a:bodyPr lIns="0" tIns="0" rIns="0" bIns="0" anchor="ctr" anchorCtr="0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5846B3-B5FD-4FCC-A2DE-5D33553567A8}" type="slidenum">
              <a:rPr kumimoji="0" lang="en-US" altLang="ko-KR" sz="900" b="0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Helvetica Neue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900" b="0" i="0" u="none" strike="noStrike" kern="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601288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각 삼각형[R] 11">
            <a:extLst>
              <a:ext uri="{FF2B5EF4-FFF2-40B4-BE49-F238E27FC236}">
                <a16:creationId xmlns:a16="http://schemas.microsoft.com/office/drawing/2014/main" id="{7A1E4D5D-144F-0CD4-2EF5-554E514F6B1C}"/>
              </a:ext>
            </a:extLst>
          </p:cNvPr>
          <p:cNvSpPr/>
          <p:nvPr userDrawn="1"/>
        </p:nvSpPr>
        <p:spPr>
          <a:xfrm rot="16200000">
            <a:off x="11521747" y="6165304"/>
            <a:ext cx="677232" cy="677232"/>
          </a:xfrm>
          <a:prstGeom prst="rtTriangle">
            <a:avLst/>
          </a:prstGeom>
          <a:solidFill>
            <a:srgbClr val="FFFFFF"/>
          </a:solidFill>
          <a:ln w="635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1" lang="ko-Kore-KR" altLang="en-US" sz="1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제목 개체 틀 1"/>
          <p:cNvSpPr>
            <a:spLocks noGrp="1"/>
          </p:cNvSpPr>
          <p:nvPr>
            <p:ph type="title"/>
          </p:nvPr>
        </p:nvSpPr>
        <p:spPr>
          <a:xfrm>
            <a:off x="94886" y="36613"/>
            <a:ext cx="7922096" cy="426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94886" y="462957"/>
            <a:ext cx="11928648" cy="0"/>
          </a:xfrm>
          <a:prstGeom prst="line">
            <a:avLst/>
          </a:prstGeom>
          <a:noFill/>
          <a:ln w="3175" cap="flat">
            <a:solidFill>
              <a:schemeClr val="bg1">
                <a:lumMod val="75000"/>
              </a:schemeClr>
            </a:solidFill>
            <a:prstDash val="solid"/>
            <a:bevel/>
            <a:tailEnd type="non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6D13E45-0BA6-2965-8928-567DDE0A7A9D}"/>
              </a:ext>
            </a:extLst>
          </p:cNvPr>
          <p:cNvSpPr txBox="1"/>
          <p:nvPr userDrawn="1"/>
        </p:nvSpPr>
        <p:spPr>
          <a:xfrm>
            <a:off x="9768408" y="6549799"/>
            <a:ext cx="2404691" cy="25321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altLang="ko-KR" sz="800" b="1" i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n-ea"/>
                <a:cs typeface="+mn-cs"/>
                <a:sym typeface="Helvetica Neue"/>
              </a:rPr>
              <a:t>SKB </a:t>
            </a:r>
            <a:r>
              <a:rPr lang="en-US" altLang="ko-KR" sz="800" b="1" i="0">
                <a:solidFill>
                  <a:srgbClr val="FF7200"/>
                </a:solidFill>
                <a:latin typeface="+mj-ea"/>
                <a:ea typeface="+mn-ea"/>
                <a:cs typeface="+mn-cs"/>
                <a:sym typeface="Helvetica Neue"/>
              </a:rPr>
              <a:t>DIGITAL-AS </a:t>
            </a:r>
            <a:r>
              <a:rPr lang="ko-KR" altLang="en-US" sz="800" b="1" i="0">
                <a:solidFill>
                  <a:srgbClr val="D80133"/>
                </a:solidFill>
                <a:latin typeface="+mj-ea"/>
                <a:ea typeface="+mn-ea"/>
                <a:cs typeface="+mn-cs"/>
                <a:sym typeface="Helvetica Neue"/>
              </a:rPr>
              <a:t>리모컨택배 </a:t>
            </a:r>
            <a:r>
              <a:rPr lang="en-US" altLang="ko-KR" sz="800" b="1" i="0">
                <a:solidFill>
                  <a:srgbClr val="D80133"/>
                </a:solidFill>
                <a:latin typeface="+mj-ea"/>
                <a:ea typeface="+mn-ea"/>
                <a:cs typeface="+mn-cs"/>
                <a:sym typeface="Helvetica Neue"/>
              </a:rPr>
              <a:t>SB</a:t>
            </a:r>
            <a:endParaRPr lang="en-US" altLang="ko-KR" sz="800" b="1" i="0">
              <a:solidFill>
                <a:srgbClr val="FF7200"/>
              </a:solidFill>
              <a:latin typeface="+mj-ea"/>
              <a:ea typeface="+mn-ea"/>
              <a:cs typeface="+mn-cs"/>
              <a:sym typeface="Helvetica Neue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6E873A-65EA-4141-3667-C72C8A7EA022}"/>
              </a:ext>
            </a:extLst>
          </p:cNvPr>
          <p:cNvSpPr/>
          <p:nvPr userDrawn="1"/>
        </p:nvSpPr>
        <p:spPr>
          <a:xfrm>
            <a:off x="11290822" y="6566295"/>
            <a:ext cx="790601" cy="256478"/>
          </a:xfrm>
          <a:prstGeom prst="rect">
            <a:avLst/>
          </a:prstGeom>
        </p:spPr>
        <p:txBody>
          <a:bodyPr lIns="0" tIns="0" rIns="0" bIns="0" anchor="ctr" anchorCtr="0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5846B3-B5FD-4FCC-A2DE-5D33553567A8}" type="slidenum">
              <a:rPr kumimoji="0" lang="en-US" altLang="ko-KR" sz="900" b="0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Helvetica Neue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900" b="0" i="0" u="none" strike="noStrike" kern="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657529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 userDrawn="1"/>
        </p:nvSpPr>
        <p:spPr>
          <a:xfrm>
            <a:off x="34872" y="332655"/>
            <a:ext cx="9756000" cy="6221263"/>
          </a:xfrm>
          <a:prstGeom prst="rect">
            <a:avLst/>
          </a:prstGeom>
          <a:solidFill>
            <a:srgbClr val="FAFAFA"/>
          </a:solidFill>
          <a:ln w="6350" cap="flat">
            <a:solidFill>
              <a:srgbClr val="80808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7" name="Shape 21"/>
          <p:cNvSpPr/>
          <p:nvPr/>
        </p:nvSpPr>
        <p:spPr>
          <a:xfrm>
            <a:off x="9840416" y="337840"/>
            <a:ext cx="2310245" cy="24460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flat">
            <a:noFill/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 defTabSz="914393"/>
            <a:r>
              <a:rPr lang="en-US" altLang="ko-KR" sz="1000" b="1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나눔고딕"/>
                <a:sym typeface="나눔고딕"/>
              </a:rPr>
              <a:t> </a:t>
            </a:r>
            <a:r>
              <a:rPr kumimoji="0" lang="en-US" altLang="ko-KR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나눔고딕"/>
              </a:rPr>
              <a:t>Description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5700699" y="6601522"/>
            <a:ext cx="790601" cy="256478"/>
          </a:xfrm>
          <a:prstGeom prst="rect">
            <a:avLst/>
          </a:prstGeom>
        </p:spPr>
        <p:txBody>
          <a:bodyPr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Helvetica Neue"/>
              </a:rPr>
              <a:t>- </a:t>
            </a:r>
            <a:fld id="{095846B3-B5FD-4FCC-A2DE-5D33553567A8}" type="slidenum">
              <a:rPr kumimoji="0" lang="en-US" altLang="ko-KR" sz="900" b="0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Helvetica Neue"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Helvetica Neue"/>
              </a:rPr>
              <a:t> -</a:t>
            </a: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  <a:sym typeface="Helvetica Neue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84879089"/>
              </p:ext>
            </p:extLst>
          </p:nvPr>
        </p:nvGraphicFramePr>
        <p:xfrm>
          <a:off x="36000" y="27533"/>
          <a:ext cx="12108672" cy="252000"/>
        </p:xfrm>
        <a:graphic>
          <a:graphicData uri="http://schemas.openxmlformats.org/drawingml/2006/table">
            <a:tbl>
              <a:tblPr/>
              <a:tblGrid>
                <a:gridCol w="21387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82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>
                        <a:tabLst>
                          <a:tab pos="714375" algn="l"/>
                        </a:tabLst>
                      </a:pPr>
                      <a:r>
                        <a:rPr kumimoji="0" lang="en-US" altLang="ko-KR" sz="10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2A251E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Helvetica Neue"/>
                        </a:rPr>
                        <a:t>SKB Swing CRD </a:t>
                      </a:r>
                      <a:r>
                        <a:rPr kumimoji="0" lang="ko-KR" altLang="en-US" sz="1000" b="1" i="0" u="none" strike="noStrike" cap="none" spc="0" normalizeH="0" baseline="0" dirty="0" err="1">
                          <a:ln>
                            <a:noFill/>
                          </a:ln>
                          <a:solidFill>
                            <a:srgbClr val="2A251E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Helvetica Neue"/>
                        </a:rPr>
                        <a:t>셀프채널</a:t>
                      </a:r>
                      <a:r>
                        <a:rPr kumimoji="0" lang="ko-KR" altLang="en-US" sz="10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2A251E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Helvetica Neue"/>
                        </a:rPr>
                        <a:t> 강화</a:t>
                      </a:r>
                      <a:endParaRPr kumimoji="0" lang="en-US" altLang="ko-KR" sz="10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2A251E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Helvetica Neue"/>
                      </a:endParaRPr>
                    </a:p>
                  </a:txBody>
                  <a:tcPr marL="107969" marR="107969" marT="47983" marB="47983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38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PATH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69" marR="107969" marT="47983" marB="47983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38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969" marR="107969" marT="47983" marB="47983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 userDrawn="1"/>
        </p:nvSpPr>
        <p:spPr>
          <a:xfrm>
            <a:off x="36000" y="28061"/>
            <a:ext cx="12114661" cy="259939"/>
          </a:xfrm>
          <a:prstGeom prst="rect">
            <a:avLst/>
          </a:prstGeom>
          <a:noFill/>
          <a:ln w="6350" cap="flat">
            <a:solidFill>
              <a:schemeClr val="bg1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5" name="Shape 20"/>
          <p:cNvSpPr/>
          <p:nvPr userDrawn="1"/>
        </p:nvSpPr>
        <p:spPr>
          <a:xfrm>
            <a:off x="9837646" y="332655"/>
            <a:ext cx="2316551" cy="6221264"/>
          </a:xfrm>
          <a:prstGeom prst="rect">
            <a:avLst/>
          </a:prstGeom>
          <a:noFill/>
          <a:ln w="6350" cap="flat">
            <a:solidFill>
              <a:srgbClr val="80808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lvl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</a:rPr>
              <a:t>             </a:t>
            </a:r>
            <a:endParaRPr kumimoji="0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353378" y="796366"/>
            <a:ext cx="2934309" cy="5499505"/>
          </a:xfrm>
          <a:prstGeom prst="rect">
            <a:avLst/>
          </a:prstGeom>
          <a:solidFill>
            <a:schemeClr val="bg1"/>
          </a:solidFill>
          <a:ln w="6350" cap="flat">
            <a:solidFill>
              <a:schemeClr val="bg1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57AA3C7-815C-4438-B540-CDFD28DAFD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6" y="6584508"/>
            <a:ext cx="673453" cy="21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4119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0942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oup 47">
            <a:extLst>
              <a:ext uri="{FF2B5EF4-FFF2-40B4-BE49-F238E27FC236}">
                <a16:creationId xmlns:a16="http://schemas.microsoft.com/office/drawing/2014/main" id="{3FE50F80-C45B-49C9-A35D-896B942556B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5114329"/>
              </p:ext>
            </p:extLst>
          </p:nvPr>
        </p:nvGraphicFramePr>
        <p:xfrm>
          <a:off x="52755" y="52388"/>
          <a:ext cx="12069761" cy="324000"/>
        </p:xfrm>
        <a:graphic>
          <a:graphicData uri="http://schemas.openxmlformats.org/drawingml/2006/table">
            <a:tbl>
              <a:tblPr/>
              <a:tblGrid>
                <a:gridCol w="1578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249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50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1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903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147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SKB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시나리오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736" marR="48736" marT="17837" marB="17837" anchor="ctr" horzOverflow="overflow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P.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48736" marR="48736" marT="17837" marB="1783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736" marR="48736" marT="17837" marB="1783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PATH</a:t>
                      </a:r>
                      <a:b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/P.NAME</a:t>
                      </a:r>
                    </a:p>
                  </a:txBody>
                  <a:tcPr marL="48736" marR="48736" marT="17837" marB="1783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736" marR="48736" marT="17837" marB="1783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P.NO</a:t>
                      </a: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736" marR="48736" marT="17837" marB="1783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736" marR="48736" marT="17837" marB="1783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736" marR="48736" marT="17837" marB="1783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인포뱅크</a:t>
                      </a: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8736" marR="48736" marT="17837" marB="1783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Rectangle 8">
            <a:extLst>
              <a:ext uri="{FF2B5EF4-FFF2-40B4-BE49-F238E27FC236}">
                <a16:creationId xmlns:a16="http://schemas.microsoft.com/office/drawing/2014/main" id="{BEA84F21-75A2-4DB3-9788-158EF370B1F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281989" y="100088"/>
            <a:ext cx="384349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bIns="36000" anchor="ctr"/>
          <a:lstStyle/>
          <a:p>
            <a:pPr algn="ctr" fontAlgn="ctr"/>
            <a:fld id="{591D8A1D-D33A-4B50-8298-0FDB1C10EF53}" type="slidenum">
              <a:rPr lang="en-US" altLang="ko-KR" sz="900" b="0" smtClean="0">
                <a:solidFill>
                  <a:srgbClr val="808080"/>
                </a:solidFill>
                <a:ea typeface="맑은 고딕" pitchFamily="50" charset="-127"/>
              </a:rPr>
              <a:pPr algn="ctr" fontAlgn="ctr"/>
              <a:t>‹#›</a:t>
            </a:fld>
            <a:endParaRPr lang="en-US" altLang="ko-KR" sz="900" b="0" dirty="0">
              <a:solidFill>
                <a:srgbClr val="808080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392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oup 47">
            <a:extLst>
              <a:ext uri="{FF2B5EF4-FFF2-40B4-BE49-F238E27FC236}">
                <a16:creationId xmlns:a16="http://schemas.microsoft.com/office/drawing/2014/main" id="{3FE50F80-C45B-49C9-A35D-896B942556B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39756395"/>
              </p:ext>
            </p:extLst>
          </p:nvPr>
        </p:nvGraphicFramePr>
        <p:xfrm>
          <a:off x="52755" y="52388"/>
          <a:ext cx="12069761" cy="324000"/>
        </p:xfrm>
        <a:graphic>
          <a:graphicData uri="http://schemas.openxmlformats.org/drawingml/2006/table">
            <a:tbl>
              <a:tblPr/>
              <a:tblGrid>
                <a:gridCol w="1578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249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50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1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903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147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SKB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시나리오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736" marR="48736" marT="17837" marB="17837" anchor="ctr" horzOverflow="overflow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P.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48736" marR="48736" marT="17837" marB="1783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736" marR="48736" marT="17837" marB="1783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PATH</a:t>
                      </a:r>
                      <a:b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/P.NAME</a:t>
                      </a:r>
                    </a:p>
                  </a:txBody>
                  <a:tcPr marL="48736" marR="48736" marT="17837" marB="1783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736" marR="48736" marT="17837" marB="1783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P.NO</a:t>
                      </a: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736" marR="48736" marT="17837" marB="1783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736" marR="48736" marT="17837" marB="1783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736" marR="48736" marT="17837" marB="1783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인포뱅크</a:t>
                      </a: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8736" marR="48736" marT="17837" marB="1783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Rectangle 8">
            <a:extLst>
              <a:ext uri="{FF2B5EF4-FFF2-40B4-BE49-F238E27FC236}">
                <a16:creationId xmlns:a16="http://schemas.microsoft.com/office/drawing/2014/main" id="{BEA84F21-75A2-4DB3-9788-158EF370B1F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281989" y="100088"/>
            <a:ext cx="384349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bIns="36000" anchor="ctr"/>
          <a:lstStyle/>
          <a:p>
            <a:pPr algn="ctr" fontAlgn="ctr"/>
            <a:fld id="{591D8A1D-D33A-4B50-8298-0FDB1C10EF53}" type="slidenum">
              <a:rPr lang="en-US" altLang="ko-KR" sz="900" b="0" smtClean="0">
                <a:solidFill>
                  <a:srgbClr val="808080"/>
                </a:solidFill>
                <a:ea typeface="맑은 고딕" pitchFamily="50" charset="-127"/>
              </a:rPr>
              <a:pPr algn="ctr" fontAlgn="ctr"/>
              <a:t>‹#›</a:t>
            </a:fld>
            <a:endParaRPr lang="en-US" altLang="ko-KR" sz="900" b="0" dirty="0">
              <a:solidFill>
                <a:srgbClr val="808080"/>
              </a:solidFill>
              <a:ea typeface="맑은 고딕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388F34B-19B5-4AF1-82EA-6D904830E360}"/>
              </a:ext>
            </a:extLst>
          </p:cNvPr>
          <p:cNvSpPr/>
          <p:nvPr userDrawn="1"/>
        </p:nvSpPr>
        <p:spPr>
          <a:xfrm>
            <a:off x="8937736" y="424088"/>
            <a:ext cx="3184780" cy="72840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0696C48-44BC-4900-88B3-F695D8D56C64}"/>
              </a:ext>
            </a:extLst>
          </p:cNvPr>
          <p:cNvSpPr/>
          <p:nvPr userDrawn="1"/>
        </p:nvSpPr>
        <p:spPr>
          <a:xfrm>
            <a:off x="9919478" y="604582"/>
            <a:ext cx="927277" cy="351757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시작 </a:t>
            </a:r>
            <a:r>
              <a:rPr lang="en-US" altLang="ko-KR" sz="800" dirty="0"/>
              <a:t>/ </a:t>
            </a:r>
            <a:r>
              <a:rPr lang="ko-KR" altLang="en-US" sz="800" dirty="0"/>
              <a:t>종료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B3913C0-D9A7-4A29-BCF6-C51245CDA02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185077" y="484172"/>
            <a:ext cx="559013" cy="559014"/>
            <a:chOff x="2151139" y="1534835"/>
            <a:chExt cx="914399" cy="914401"/>
          </a:xfrm>
        </p:grpSpPr>
        <p:sp>
          <p:nvSpPr>
            <p:cNvPr id="9" name="다이아몬드 8">
              <a:extLst>
                <a:ext uri="{FF2B5EF4-FFF2-40B4-BE49-F238E27FC236}">
                  <a16:creationId xmlns:a16="http://schemas.microsoft.com/office/drawing/2014/main" id="{DED968F4-FF1B-4061-9677-5EA35F6115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1139" y="1534835"/>
              <a:ext cx="914399" cy="914401"/>
            </a:xfrm>
            <a:prstGeom prst="diamond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9F22BD2-8795-4098-8993-5546F489F7A6}"/>
                </a:ext>
              </a:extLst>
            </p:cNvPr>
            <p:cNvSpPr txBox="1"/>
            <p:nvPr/>
          </p:nvSpPr>
          <p:spPr>
            <a:xfrm>
              <a:off x="2240486" y="1871927"/>
              <a:ext cx="704552" cy="24021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800" dirty="0"/>
                <a:t>체크 로직</a:t>
              </a: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2690A48-46C4-48E4-8661-FA52706D2E90}"/>
              </a:ext>
            </a:extLst>
          </p:cNvPr>
          <p:cNvSpPr/>
          <p:nvPr userDrawn="1"/>
        </p:nvSpPr>
        <p:spPr>
          <a:xfrm>
            <a:off x="11060243" y="604582"/>
            <a:ext cx="927277" cy="35175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페이지 </a:t>
            </a:r>
            <a:r>
              <a:rPr lang="en-US" altLang="ko-KR" sz="800" dirty="0"/>
              <a:t>/ </a:t>
            </a:r>
            <a:r>
              <a:rPr lang="ko-KR" altLang="en-US" sz="800" dirty="0"/>
              <a:t>안내</a:t>
            </a:r>
          </a:p>
        </p:txBody>
      </p:sp>
    </p:spTree>
    <p:extLst>
      <p:ext uri="{BB962C8B-B14F-4D97-AF65-F5344CB8AC3E}">
        <p14:creationId xmlns:p14="http://schemas.microsoft.com/office/powerpoint/2010/main" val="1321197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oup 47">
            <a:extLst>
              <a:ext uri="{FF2B5EF4-FFF2-40B4-BE49-F238E27FC236}">
                <a16:creationId xmlns:a16="http://schemas.microsoft.com/office/drawing/2014/main" id="{3FE50F80-C45B-49C9-A35D-896B942556B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95760310"/>
              </p:ext>
            </p:extLst>
          </p:nvPr>
        </p:nvGraphicFramePr>
        <p:xfrm>
          <a:off x="52755" y="52388"/>
          <a:ext cx="12069761" cy="324000"/>
        </p:xfrm>
        <a:graphic>
          <a:graphicData uri="http://schemas.openxmlformats.org/drawingml/2006/table">
            <a:tbl>
              <a:tblPr/>
              <a:tblGrid>
                <a:gridCol w="1578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249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50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1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903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147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SKB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시나리오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736" marR="48736" marT="17837" marB="17837" anchor="ctr" horzOverflow="overflow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P.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48736" marR="48736" marT="17837" marB="1783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736" marR="48736" marT="17837" marB="1783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PATH</a:t>
                      </a:r>
                      <a:b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/P.NAME</a:t>
                      </a:r>
                    </a:p>
                  </a:txBody>
                  <a:tcPr marL="48736" marR="48736" marT="17837" marB="1783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736" marR="48736" marT="17837" marB="1783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P.NO</a:t>
                      </a: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736" marR="48736" marT="17837" marB="1783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736" marR="48736" marT="17837" marB="1783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736" marR="48736" marT="17837" marB="1783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인포뱅크</a:t>
                      </a: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8736" marR="48736" marT="17837" marB="1783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Rectangle 8">
            <a:extLst>
              <a:ext uri="{FF2B5EF4-FFF2-40B4-BE49-F238E27FC236}">
                <a16:creationId xmlns:a16="http://schemas.microsoft.com/office/drawing/2014/main" id="{BEA84F21-75A2-4DB3-9788-158EF370B1F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281989" y="100088"/>
            <a:ext cx="384349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bIns="36000" anchor="ctr"/>
          <a:lstStyle/>
          <a:p>
            <a:pPr algn="ctr" fontAlgn="ctr"/>
            <a:fld id="{591D8A1D-D33A-4B50-8298-0FDB1C10EF53}" type="slidenum">
              <a:rPr lang="en-US" altLang="ko-KR" sz="900" b="0" smtClean="0">
                <a:solidFill>
                  <a:srgbClr val="808080"/>
                </a:solidFill>
                <a:ea typeface="맑은 고딕" pitchFamily="50" charset="-127"/>
              </a:rPr>
              <a:pPr algn="ctr" fontAlgn="ctr"/>
              <a:t>‹#›</a:t>
            </a:fld>
            <a:endParaRPr lang="en-US" altLang="ko-KR" sz="900" b="0" dirty="0">
              <a:solidFill>
                <a:srgbClr val="808080"/>
              </a:solidFill>
              <a:ea typeface="맑은 고딕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AB8802F-B505-4C90-A7AE-5DB01413DE3C}"/>
              </a:ext>
            </a:extLst>
          </p:cNvPr>
          <p:cNvSpPr/>
          <p:nvPr userDrawn="1"/>
        </p:nvSpPr>
        <p:spPr>
          <a:xfrm>
            <a:off x="423511" y="938845"/>
            <a:ext cx="2700000" cy="5580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143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oup 47">
            <a:extLst>
              <a:ext uri="{FF2B5EF4-FFF2-40B4-BE49-F238E27FC236}">
                <a16:creationId xmlns:a16="http://schemas.microsoft.com/office/drawing/2014/main" id="{3FE50F80-C45B-49C9-A35D-896B942556B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60795089"/>
              </p:ext>
            </p:extLst>
          </p:nvPr>
        </p:nvGraphicFramePr>
        <p:xfrm>
          <a:off x="52755" y="52388"/>
          <a:ext cx="12069761" cy="324000"/>
        </p:xfrm>
        <a:graphic>
          <a:graphicData uri="http://schemas.openxmlformats.org/drawingml/2006/table">
            <a:tbl>
              <a:tblPr/>
              <a:tblGrid>
                <a:gridCol w="1578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249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50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1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903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147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SKB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시나리오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736" marR="48736" marT="17837" marB="17837" anchor="ctr" horzOverflow="overflow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P.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48736" marR="48736" marT="17837" marB="1783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736" marR="48736" marT="17837" marB="1783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PATH</a:t>
                      </a:r>
                      <a:b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/P.NAME</a:t>
                      </a:r>
                    </a:p>
                  </a:txBody>
                  <a:tcPr marL="48736" marR="48736" marT="17837" marB="1783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736" marR="48736" marT="17837" marB="1783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P.NO</a:t>
                      </a: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736" marR="48736" marT="17837" marB="1783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736" marR="48736" marT="17837" marB="1783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736" marR="48736" marT="17837" marB="1783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인포뱅크</a:t>
                      </a: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8736" marR="48736" marT="17837" marB="1783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Rectangle 8">
            <a:extLst>
              <a:ext uri="{FF2B5EF4-FFF2-40B4-BE49-F238E27FC236}">
                <a16:creationId xmlns:a16="http://schemas.microsoft.com/office/drawing/2014/main" id="{BEA84F21-75A2-4DB3-9788-158EF370B1F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281989" y="100088"/>
            <a:ext cx="384349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bIns="36000" anchor="ctr"/>
          <a:lstStyle/>
          <a:p>
            <a:pPr algn="ctr" fontAlgn="ctr"/>
            <a:fld id="{591D8A1D-D33A-4B50-8298-0FDB1C10EF53}" type="slidenum">
              <a:rPr lang="en-US" altLang="ko-KR" sz="900" b="0" smtClean="0">
                <a:solidFill>
                  <a:srgbClr val="808080"/>
                </a:solidFill>
                <a:ea typeface="맑은 고딕" pitchFamily="50" charset="-127"/>
              </a:rPr>
              <a:pPr algn="ctr" fontAlgn="ctr"/>
              <a:t>‹#›</a:t>
            </a:fld>
            <a:endParaRPr lang="en-US" altLang="ko-KR" sz="900" b="0" dirty="0">
              <a:solidFill>
                <a:srgbClr val="808080"/>
              </a:solidFill>
              <a:ea typeface="맑은 고딕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741D574-6E1F-4075-B6AB-61AF64F7FAC6}"/>
              </a:ext>
            </a:extLst>
          </p:cNvPr>
          <p:cNvSpPr/>
          <p:nvPr userDrawn="1"/>
        </p:nvSpPr>
        <p:spPr>
          <a:xfrm>
            <a:off x="3522983" y="938845"/>
            <a:ext cx="2700000" cy="5580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AB8802F-B505-4C90-A7AE-5DB01413DE3C}"/>
              </a:ext>
            </a:extLst>
          </p:cNvPr>
          <p:cNvSpPr/>
          <p:nvPr userDrawn="1"/>
        </p:nvSpPr>
        <p:spPr>
          <a:xfrm>
            <a:off x="423511" y="938845"/>
            <a:ext cx="2700000" cy="5580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582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oup 47">
            <a:extLst>
              <a:ext uri="{FF2B5EF4-FFF2-40B4-BE49-F238E27FC236}">
                <a16:creationId xmlns:a16="http://schemas.microsoft.com/office/drawing/2014/main" id="{3FE50F80-C45B-49C9-A35D-896B942556B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45982943"/>
              </p:ext>
            </p:extLst>
          </p:nvPr>
        </p:nvGraphicFramePr>
        <p:xfrm>
          <a:off x="52755" y="52388"/>
          <a:ext cx="12069761" cy="324000"/>
        </p:xfrm>
        <a:graphic>
          <a:graphicData uri="http://schemas.openxmlformats.org/drawingml/2006/table">
            <a:tbl>
              <a:tblPr/>
              <a:tblGrid>
                <a:gridCol w="1578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249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50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1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903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147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SKB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시나리오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736" marR="48736" marT="17837" marB="17837" anchor="ctr" horzOverflow="overflow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P.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48736" marR="48736" marT="17837" marB="1783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736" marR="48736" marT="17837" marB="1783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PATH</a:t>
                      </a:r>
                      <a:b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/P.NAME</a:t>
                      </a:r>
                    </a:p>
                  </a:txBody>
                  <a:tcPr marL="48736" marR="48736" marT="17837" marB="1783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736" marR="48736" marT="17837" marB="1783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P.NO</a:t>
                      </a: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736" marR="48736" marT="17837" marB="1783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736" marR="48736" marT="17837" marB="1783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736" marR="48736" marT="17837" marB="1783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인포뱅크</a:t>
                      </a: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8736" marR="48736" marT="17837" marB="1783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Rectangle 8">
            <a:extLst>
              <a:ext uri="{FF2B5EF4-FFF2-40B4-BE49-F238E27FC236}">
                <a16:creationId xmlns:a16="http://schemas.microsoft.com/office/drawing/2014/main" id="{BEA84F21-75A2-4DB3-9788-158EF370B1F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281989" y="100088"/>
            <a:ext cx="384349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bIns="36000" anchor="ctr"/>
          <a:lstStyle/>
          <a:p>
            <a:pPr algn="ctr" fontAlgn="ctr"/>
            <a:fld id="{591D8A1D-D33A-4B50-8298-0FDB1C10EF53}" type="slidenum">
              <a:rPr lang="en-US" altLang="ko-KR" sz="900" b="0" smtClean="0">
                <a:solidFill>
                  <a:srgbClr val="808080"/>
                </a:solidFill>
                <a:ea typeface="맑은 고딕" pitchFamily="50" charset="-127"/>
              </a:rPr>
              <a:pPr algn="ctr" fontAlgn="ctr"/>
              <a:t>‹#›</a:t>
            </a:fld>
            <a:endParaRPr lang="en-US" altLang="ko-KR" sz="900" b="0" dirty="0">
              <a:solidFill>
                <a:srgbClr val="808080"/>
              </a:solidFill>
              <a:ea typeface="맑은 고딕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423D71-1996-416B-B7E8-5FC9A5DA7180}"/>
              </a:ext>
            </a:extLst>
          </p:cNvPr>
          <p:cNvSpPr/>
          <p:nvPr userDrawn="1"/>
        </p:nvSpPr>
        <p:spPr>
          <a:xfrm>
            <a:off x="6622455" y="938845"/>
            <a:ext cx="2700000" cy="5580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D377FDD-5FEB-44D0-8DE4-52B24CD7D1E0}"/>
              </a:ext>
            </a:extLst>
          </p:cNvPr>
          <p:cNvSpPr/>
          <p:nvPr userDrawn="1"/>
        </p:nvSpPr>
        <p:spPr>
          <a:xfrm>
            <a:off x="3522983" y="938845"/>
            <a:ext cx="2700000" cy="5580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772458-3B9B-4AE1-97C8-815A2D036EB2}"/>
              </a:ext>
            </a:extLst>
          </p:cNvPr>
          <p:cNvSpPr/>
          <p:nvPr userDrawn="1"/>
        </p:nvSpPr>
        <p:spPr>
          <a:xfrm>
            <a:off x="423511" y="938845"/>
            <a:ext cx="2700000" cy="5580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E2098C4-C72F-4D85-9A4E-AA88A14EEF63}"/>
              </a:ext>
            </a:extLst>
          </p:cNvPr>
          <p:cNvSpPr/>
          <p:nvPr userDrawn="1"/>
        </p:nvSpPr>
        <p:spPr>
          <a:xfrm>
            <a:off x="3522983" y="938845"/>
            <a:ext cx="2700000" cy="5580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B017C17-FC98-4AFA-AAFC-AFF6AA52AC13}"/>
              </a:ext>
            </a:extLst>
          </p:cNvPr>
          <p:cNvSpPr/>
          <p:nvPr userDrawn="1"/>
        </p:nvSpPr>
        <p:spPr>
          <a:xfrm>
            <a:off x="6622455" y="938845"/>
            <a:ext cx="2700000" cy="5580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0CA3D39-466B-4CEC-9504-78ADBCC758F8}"/>
              </a:ext>
            </a:extLst>
          </p:cNvPr>
          <p:cNvSpPr/>
          <p:nvPr userDrawn="1"/>
        </p:nvSpPr>
        <p:spPr>
          <a:xfrm flipV="1">
            <a:off x="6622455" y="758845"/>
            <a:ext cx="2700000" cy="12507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6BC9F7E-94C8-410B-AF31-CB997019CBE1}"/>
              </a:ext>
            </a:extLst>
          </p:cNvPr>
          <p:cNvSpPr/>
          <p:nvPr userDrawn="1"/>
        </p:nvSpPr>
        <p:spPr>
          <a:xfrm flipV="1">
            <a:off x="423511" y="758845"/>
            <a:ext cx="2700000" cy="12507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7EF3EBB-F48F-48F7-BD43-E1F33ABBB33F}"/>
              </a:ext>
            </a:extLst>
          </p:cNvPr>
          <p:cNvSpPr/>
          <p:nvPr userDrawn="1"/>
        </p:nvSpPr>
        <p:spPr>
          <a:xfrm flipV="1">
            <a:off x="3517867" y="758845"/>
            <a:ext cx="2700000" cy="12507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299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29FEDD-DE64-4BEF-B285-13A95448C1C0}"/>
              </a:ext>
            </a:extLst>
          </p:cNvPr>
          <p:cNvSpPr txBox="1"/>
          <p:nvPr userDrawn="1"/>
        </p:nvSpPr>
        <p:spPr>
          <a:xfrm>
            <a:off x="455244" y="6284055"/>
            <a:ext cx="2636534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이어서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3CF191-C588-49CF-A6F2-2107A1CCDE98}"/>
              </a:ext>
            </a:extLst>
          </p:cNvPr>
          <p:cNvSpPr txBox="1"/>
          <p:nvPr userDrawn="1"/>
        </p:nvSpPr>
        <p:spPr>
          <a:xfrm>
            <a:off x="455244" y="966931"/>
            <a:ext cx="2636534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이어서</a:t>
            </a:r>
          </a:p>
        </p:txBody>
      </p:sp>
      <p:graphicFrame>
        <p:nvGraphicFramePr>
          <p:cNvPr id="9" name="Group 47">
            <a:extLst>
              <a:ext uri="{FF2B5EF4-FFF2-40B4-BE49-F238E27FC236}">
                <a16:creationId xmlns:a16="http://schemas.microsoft.com/office/drawing/2014/main" id="{5257D012-EA78-49E7-AEA3-9BF095B6766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02539140"/>
              </p:ext>
            </p:extLst>
          </p:nvPr>
        </p:nvGraphicFramePr>
        <p:xfrm>
          <a:off x="52755" y="52388"/>
          <a:ext cx="12069761" cy="324000"/>
        </p:xfrm>
        <a:graphic>
          <a:graphicData uri="http://schemas.openxmlformats.org/drawingml/2006/table">
            <a:tbl>
              <a:tblPr/>
              <a:tblGrid>
                <a:gridCol w="1578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249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50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1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903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147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SKB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시나리오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736" marR="48736" marT="17837" marB="17837" anchor="ctr" horzOverflow="overflow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P.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48736" marR="48736" marT="17837" marB="1783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736" marR="48736" marT="17837" marB="1783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PATH</a:t>
                      </a:r>
                      <a:b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/P.NAME</a:t>
                      </a:r>
                    </a:p>
                  </a:txBody>
                  <a:tcPr marL="48736" marR="48736" marT="17837" marB="1783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736" marR="48736" marT="17837" marB="1783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P.NO</a:t>
                      </a: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736" marR="48736" marT="17837" marB="1783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736" marR="48736" marT="17837" marB="1783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736" marR="48736" marT="17837" marB="1783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인포뱅크</a:t>
                      </a: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8736" marR="48736" marT="17837" marB="1783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Rectangle 8">
            <a:extLst>
              <a:ext uri="{FF2B5EF4-FFF2-40B4-BE49-F238E27FC236}">
                <a16:creationId xmlns:a16="http://schemas.microsoft.com/office/drawing/2014/main" id="{D4925D44-1A56-4DC1-A370-CF9BF69D9BA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281989" y="100088"/>
            <a:ext cx="384349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bIns="36000" anchor="ctr"/>
          <a:lstStyle/>
          <a:p>
            <a:pPr algn="ctr" fontAlgn="ctr"/>
            <a:fld id="{591D8A1D-D33A-4B50-8298-0FDB1C10EF53}" type="slidenum">
              <a:rPr lang="en-US" altLang="ko-KR" sz="900" b="0" smtClean="0">
                <a:solidFill>
                  <a:srgbClr val="808080"/>
                </a:solidFill>
                <a:ea typeface="맑은 고딕" pitchFamily="50" charset="-127"/>
              </a:rPr>
              <a:pPr algn="ctr" fontAlgn="ctr"/>
              <a:t>‹#›</a:t>
            </a:fld>
            <a:endParaRPr lang="en-US" altLang="ko-KR" sz="900" b="0" dirty="0">
              <a:solidFill>
                <a:srgbClr val="808080"/>
              </a:solidFill>
              <a:ea typeface="맑은 고딕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26A3335-D12A-4E1B-AA52-7168523614DA}"/>
              </a:ext>
            </a:extLst>
          </p:cNvPr>
          <p:cNvSpPr/>
          <p:nvPr userDrawn="1"/>
        </p:nvSpPr>
        <p:spPr>
          <a:xfrm>
            <a:off x="423511" y="938845"/>
            <a:ext cx="2700000" cy="5580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A64545-0F4B-4E00-8192-A1DD1E228728}"/>
              </a:ext>
            </a:extLst>
          </p:cNvPr>
          <p:cNvSpPr/>
          <p:nvPr userDrawn="1"/>
        </p:nvSpPr>
        <p:spPr>
          <a:xfrm flipV="1">
            <a:off x="423511" y="758845"/>
            <a:ext cx="2700000" cy="12507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B97A4E5D-D780-4944-9628-7E9508D8BE22}"/>
              </a:ext>
            </a:extLst>
          </p:cNvPr>
          <p:cNvGrpSpPr/>
          <p:nvPr userDrawn="1"/>
        </p:nvGrpSpPr>
        <p:grpSpPr>
          <a:xfrm>
            <a:off x="1221628" y="1217361"/>
            <a:ext cx="1103764" cy="201336"/>
            <a:chOff x="7466434" y="1396113"/>
            <a:chExt cx="1103764" cy="201336"/>
          </a:xfrm>
        </p:grpSpPr>
        <p:sp>
          <p:nvSpPr>
            <p:cNvPr id="127" name="사각형: 둥근 모서리 126">
              <a:extLst>
                <a:ext uri="{FF2B5EF4-FFF2-40B4-BE49-F238E27FC236}">
                  <a16:creationId xmlns:a16="http://schemas.microsoft.com/office/drawing/2014/main" id="{43813B1C-3A5F-494D-9447-85D520D847DD}"/>
                </a:ext>
              </a:extLst>
            </p:cNvPr>
            <p:cNvSpPr/>
            <p:nvPr/>
          </p:nvSpPr>
          <p:spPr>
            <a:xfrm>
              <a:off x="7670318" y="1416209"/>
              <a:ext cx="680580" cy="161144"/>
            </a:xfrm>
            <a:prstGeom prst="roundRect">
              <a:avLst>
                <a:gd name="adj" fmla="val 50000"/>
              </a:avLst>
            </a:prstGeom>
            <a:solidFill>
              <a:srgbClr val="EFF5F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" name="사각형: 둥근 모서리 127">
              <a:extLst>
                <a:ext uri="{FF2B5EF4-FFF2-40B4-BE49-F238E27FC236}">
                  <a16:creationId xmlns:a16="http://schemas.microsoft.com/office/drawing/2014/main" id="{9180F875-C757-407F-AB68-5141A903F914}"/>
                </a:ext>
              </a:extLst>
            </p:cNvPr>
            <p:cNvSpPr/>
            <p:nvPr/>
          </p:nvSpPr>
          <p:spPr>
            <a:xfrm>
              <a:off x="7466434" y="1396113"/>
              <a:ext cx="1103764" cy="201336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accent5">
                      <a:lumMod val="75000"/>
                    </a:schemeClr>
                  </a:solidFill>
                </a:rPr>
                <a:t>2025.7.15</a:t>
              </a:r>
              <a:endParaRPr lang="ko-KR" altLang="en-US" sz="8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47F2F501-8AD3-4179-8F41-C99AAD57305C}"/>
              </a:ext>
            </a:extLst>
          </p:cNvPr>
          <p:cNvGrpSpPr/>
          <p:nvPr userDrawn="1"/>
        </p:nvGrpSpPr>
        <p:grpSpPr>
          <a:xfrm>
            <a:off x="423510" y="636520"/>
            <a:ext cx="902508" cy="213691"/>
            <a:chOff x="1327308" y="777702"/>
            <a:chExt cx="902508" cy="213691"/>
          </a:xfrm>
        </p:grpSpPr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A038AA4A-2D36-4124-918F-D1EDBEE1342F}"/>
                </a:ext>
              </a:extLst>
            </p:cNvPr>
            <p:cNvSpPr/>
            <p:nvPr/>
          </p:nvSpPr>
          <p:spPr>
            <a:xfrm>
              <a:off x="1327308" y="777702"/>
              <a:ext cx="902508" cy="213691"/>
            </a:xfrm>
            <a:prstGeom prst="roundRect">
              <a:avLst>
                <a:gd name="adj" fmla="val 50000"/>
              </a:avLst>
            </a:prstGeom>
            <a:solidFill>
              <a:srgbClr val="4F3AD3">
                <a:alpha val="25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0" name="사각형: 둥근 모서리 109">
              <a:extLst>
                <a:ext uri="{FF2B5EF4-FFF2-40B4-BE49-F238E27FC236}">
                  <a16:creationId xmlns:a16="http://schemas.microsoft.com/office/drawing/2014/main" id="{5C8508AD-6EEC-4643-9823-B584EAA767B3}"/>
                </a:ext>
              </a:extLst>
            </p:cNvPr>
            <p:cNvSpPr/>
            <p:nvPr/>
          </p:nvSpPr>
          <p:spPr>
            <a:xfrm>
              <a:off x="1327308" y="777702"/>
              <a:ext cx="902508" cy="213691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rgbClr val="4F3AD3"/>
                  </a:solidFill>
                </a:rPr>
                <a:t>TO-BE</a:t>
              </a:r>
              <a:endParaRPr lang="ko-KR" altLang="en-US" sz="900" b="1" dirty="0">
                <a:solidFill>
                  <a:srgbClr val="4F3AD3"/>
                </a:solidFill>
              </a:endParaRPr>
            </a:p>
          </p:txBody>
        </p:sp>
      </p:grpSp>
      <p:sp>
        <p:nvSpPr>
          <p:cNvPr id="111" name="타원 110">
            <a:extLst>
              <a:ext uri="{FF2B5EF4-FFF2-40B4-BE49-F238E27FC236}">
                <a16:creationId xmlns:a16="http://schemas.microsoft.com/office/drawing/2014/main" id="{B9CD4D87-2C68-4B51-89B3-E8A776F8A8F5}"/>
              </a:ext>
            </a:extLst>
          </p:cNvPr>
          <p:cNvSpPr/>
          <p:nvPr userDrawn="1"/>
        </p:nvSpPr>
        <p:spPr>
          <a:xfrm>
            <a:off x="310213" y="825863"/>
            <a:ext cx="226595" cy="226595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255743A-095F-41DC-A31C-E9AE1A529039}"/>
              </a:ext>
            </a:extLst>
          </p:cNvPr>
          <p:cNvSpPr/>
          <p:nvPr userDrawn="1"/>
        </p:nvSpPr>
        <p:spPr>
          <a:xfrm>
            <a:off x="194250" y="1211230"/>
            <a:ext cx="458520" cy="183481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1-1</a:t>
            </a:r>
            <a:endParaRPr lang="ko-KR" altLang="en-US" sz="800" dirty="0"/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6CF6D5B5-0AA8-42F2-8A04-4E29F2E67E9D}"/>
              </a:ext>
            </a:extLst>
          </p:cNvPr>
          <p:cNvGrpSpPr/>
          <p:nvPr userDrawn="1"/>
        </p:nvGrpSpPr>
        <p:grpSpPr>
          <a:xfrm>
            <a:off x="1587370" y="6023164"/>
            <a:ext cx="372277" cy="91448"/>
            <a:chOff x="4056991" y="6116471"/>
            <a:chExt cx="300397" cy="73791"/>
          </a:xfrm>
        </p:grpSpPr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23D9625D-4046-41B3-862F-39748B619A5B}"/>
                </a:ext>
              </a:extLst>
            </p:cNvPr>
            <p:cNvSpPr/>
            <p:nvPr/>
          </p:nvSpPr>
          <p:spPr>
            <a:xfrm>
              <a:off x="4056991" y="6116472"/>
              <a:ext cx="80644" cy="737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B8A277A7-F726-4B8B-AD87-2233DE4973D6}"/>
                </a:ext>
              </a:extLst>
            </p:cNvPr>
            <p:cNvSpPr/>
            <p:nvPr/>
          </p:nvSpPr>
          <p:spPr>
            <a:xfrm>
              <a:off x="4171230" y="6116476"/>
              <a:ext cx="80644" cy="7377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2FBF87CA-262C-445A-9A22-AD4479FA4AA1}"/>
                </a:ext>
              </a:extLst>
            </p:cNvPr>
            <p:cNvSpPr/>
            <p:nvPr/>
          </p:nvSpPr>
          <p:spPr>
            <a:xfrm>
              <a:off x="4276744" y="6116471"/>
              <a:ext cx="80644" cy="7377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DA86959D-5269-43A6-A031-962598671F75}"/>
              </a:ext>
            </a:extLst>
          </p:cNvPr>
          <p:cNvGrpSpPr/>
          <p:nvPr userDrawn="1"/>
        </p:nvGrpSpPr>
        <p:grpSpPr>
          <a:xfrm>
            <a:off x="573481" y="5546038"/>
            <a:ext cx="2400057" cy="274320"/>
            <a:chOff x="6846094" y="3510739"/>
            <a:chExt cx="2169534" cy="274320"/>
          </a:xfrm>
        </p:grpSpPr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ECB44E4D-A6F7-4075-AD36-96FCE43542EA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E2F992A-658F-41AD-9699-5D5447ADC64D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다음</a:t>
              </a: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5A0E1391-3701-46AA-96BA-781AA2D859D2}"/>
              </a:ext>
            </a:extLst>
          </p:cNvPr>
          <p:cNvGrpSpPr/>
          <p:nvPr userDrawn="1"/>
        </p:nvGrpSpPr>
        <p:grpSpPr>
          <a:xfrm>
            <a:off x="573481" y="5213858"/>
            <a:ext cx="2400057" cy="274320"/>
            <a:chOff x="6846094" y="3510739"/>
            <a:chExt cx="2169534" cy="274320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4B5B55FB-48E9-4FF0-9464-4AA3C3E24F5F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2FF6B0B-F6F1-4661-B8B0-A00A8D0B6856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다음 🔗</a:t>
              </a:r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7862C0C-16F8-4FE7-959A-A8F205ABA2CD}"/>
              </a:ext>
            </a:extLst>
          </p:cNvPr>
          <p:cNvSpPr/>
          <p:nvPr userDrawn="1"/>
        </p:nvSpPr>
        <p:spPr>
          <a:xfrm>
            <a:off x="3396000" y="938845"/>
            <a:ext cx="2700000" cy="5580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DD049974-B4B2-416E-A451-FF744237334F}"/>
              </a:ext>
            </a:extLst>
          </p:cNvPr>
          <p:cNvGrpSpPr/>
          <p:nvPr userDrawn="1"/>
        </p:nvGrpSpPr>
        <p:grpSpPr>
          <a:xfrm>
            <a:off x="3396000" y="943540"/>
            <a:ext cx="796863" cy="316109"/>
            <a:chOff x="4733925" y="2686050"/>
            <a:chExt cx="1362075" cy="409435"/>
          </a:xfrm>
        </p:grpSpPr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F6623EE7-7BD2-4008-9B84-C0DEBF241F76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E51B22B8-C79F-4855-B205-35EBCE8653C4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id="{2A811788-91EF-4B58-A87A-F84591CC02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>
                <a:extLst>
                  <a:ext uri="{FF2B5EF4-FFF2-40B4-BE49-F238E27FC236}">
                    <a16:creationId xmlns:a16="http://schemas.microsoft.com/office/drawing/2014/main" id="{D8020F1D-EB0F-4F2B-A642-45019526CA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17E2222-DFAC-41B5-829C-5513370AABEB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D2B77051-54FD-40E7-8EDD-F927B3B4E61A}"/>
              </a:ext>
            </a:extLst>
          </p:cNvPr>
          <p:cNvGrpSpPr/>
          <p:nvPr userDrawn="1"/>
        </p:nvGrpSpPr>
        <p:grpSpPr>
          <a:xfrm>
            <a:off x="5727096" y="939916"/>
            <a:ext cx="361950" cy="316109"/>
            <a:chOff x="4733925" y="2686050"/>
            <a:chExt cx="1362075" cy="409435"/>
          </a:xfrm>
        </p:grpSpPr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9A5E2A3F-7809-44FF-91D5-555CB9A9F2C1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A87723A3-BE37-4A31-8BEE-A26775A2A23B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2" name="직선 연결선 151">
                <a:extLst>
                  <a:ext uri="{FF2B5EF4-FFF2-40B4-BE49-F238E27FC236}">
                    <a16:creationId xmlns:a16="http://schemas.microsoft.com/office/drawing/2014/main" id="{F253947D-8AC0-4123-9D47-C5D3ABFC12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>
                <a:extLst>
                  <a:ext uri="{FF2B5EF4-FFF2-40B4-BE49-F238E27FC236}">
                    <a16:creationId xmlns:a16="http://schemas.microsoft.com/office/drawing/2014/main" id="{3CEA3295-AF95-4939-A833-B29B57C68E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3809E6A-5550-42A8-88F0-8F1D395F076E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A01D4CC6-EBA8-4325-8537-75A37182FD1A}"/>
              </a:ext>
            </a:extLst>
          </p:cNvPr>
          <p:cNvGrpSpPr/>
          <p:nvPr userDrawn="1"/>
        </p:nvGrpSpPr>
        <p:grpSpPr>
          <a:xfrm>
            <a:off x="3472957" y="1587081"/>
            <a:ext cx="2164375" cy="2308614"/>
            <a:chOff x="3603044" y="1587081"/>
            <a:chExt cx="2164375" cy="2308614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C1F3D578-9973-4617-AD0F-57BAFA361E4E}"/>
                </a:ext>
              </a:extLst>
            </p:cNvPr>
            <p:cNvSpPr txBox="1"/>
            <p:nvPr/>
          </p:nvSpPr>
          <p:spPr>
            <a:xfrm>
              <a:off x="3612852" y="3008080"/>
              <a:ext cx="2012089" cy="887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highlight>
                    <a:srgbClr val="FFFF00"/>
                  </a:highlight>
                  <a:latin typeface="+mn-ea"/>
                </a:rPr>
                <a:t>실시간 </a:t>
              </a:r>
              <a:r>
                <a:rPr lang="en-US" altLang="ko-KR" sz="1200" dirty="0">
                  <a:highlight>
                    <a:srgbClr val="FFFF00"/>
                  </a:highlight>
                  <a:latin typeface="+mn-ea"/>
                </a:rPr>
                <a:t>ARS</a:t>
              </a:r>
              <a:r>
                <a:rPr lang="ko-KR" altLang="en-US" sz="1200" dirty="0">
                  <a:highlight>
                    <a:srgbClr val="FFFF00"/>
                  </a:highlight>
                  <a:latin typeface="+mn-ea"/>
                </a:rPr>
                <a:t>로 요금 납부를</a:t>
              </a:r>
              <a:endParaRPr lang="en-US" altLang="ko-KR" sz="1200" dirty="0">
                <a:highlight>
                  <a:srgbClr val="FFFF00"/>
                </a:highlight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highlight>
                    <a:srgbClr val="FFFF00"/>
                  </a:highlight>
                  <a:latin typeface="+mn-ea"/>
                </a:rPr>
                <a:t>하시려면 “요금 납부”</a:t>
              </a:r>
              <a:endParaRPr lang="en-US" altLang="ko-KR" sz="1200" dirty="0">
                <a:highlight>
                  <a:srgbClr val="FFFF00"/>
                </a:highlight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 err="1">
                  <a:highlight>
                    <a:srgbClr val="FFFF00"/>
                  </a:highlight>
                  <a:latin typeface="+mn-ea"/>
                </a:rPr>
                <a:t>라고</a:t>
              </a:r>
              <a:r>
                <a:rPr lang="ko-KR" altLang="en-US" sz="1200" dirty="0">
                  <a:highlight>
                    <a:srgbClr val="FFFF00"/>
                  </a:highlight>
                  <a:latin typeface="+mn-ea"/>
                </a:rPr>
                <a:t> 말씀해주세요</a:t>
              </a:r>
              <a:r>
                <a:rPr lang="en-US" altLang="ko-KR" sz="1200" dirty="0">
                  <a:highlight>
                    <a:srgbClr val="FFFF00"/>
                  </a:highlight>
                  <a:latin typeface="+mn-ea"/>
                </a:rPr>
                <a:t>.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19B58E3-6EB2-4EDB-B590-096C67CDE9D3}"/>
                </a:ext>
              </a:extLst>
            </p:cNvPr>
            <p:cNvSpPr txBox="1"/>
            <p:nvPr/>
          </p:nvSpPr>
          <p:spPr>
            <a:xfrm>
              <a:off x="3612852" y="1587081"/>
              <a:ext cx="2116285" cy="293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b="1" dirty="0">
                  <a:latin typeface="+mn-ea"/>
                </a:rPr>
                <a:t>카드 자동이체 신청 및 변경 </a:t>
              </a:r>
              <a:r>
                <a:rPr lang="en-US" altLang="ko-KR" sz="1000" b="1" dirty="0">
                  <a:latin typeface="+mn-ea"/>
                </a:rPr>
                <a:t>(3/3)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32939785-65DF-46C4-ABEA-DC4235B234A9}"/>
                </a:ext>
              </a:extLst>
            </p:cNvPr>
            <p:cNvSpPr txBox="1"/>
            <p:nvPr/>
          </p:nvSpPr>
          <p:spPr>
            <a:xfrm>
              <a:off x="3603044" y="1937802"/>
              <a:ext cx="2164375" cy="991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dirty="0"/>
                <a:t>카드자동이체 변경 신청이 완료되었습니다</a:t>
              </a:r>
              <a:r>
                <a:rPr lang="en-US" altLang="ko-KR" sz="800" dirty="0"/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ko-KR" sz="800" dirty="0"/>
            </a:p>
            <a:p>
              <a:pPr>
                <a:lnSpc>
                  <a:spcPct val="150000"/>
                </a:lnSpc>
              </a:pPr>
              <a:r>
                <a:rPr lang="ko-KR" altLang="en-US" sz="800" dirty="0"/>
                <a:t>매월 </a:t>
              </a:r>
              <a:r>
                <a:rPr lang="en-US" altLang="ko-KR" sz="800" dirty="0"/>
                <a:t>3</a:t>
              </a:r>
              <a:r>
                <a:rPr lang="ko-KR" altLang="en-US" sz="800" dirty="0"/>
                <a:t>일까지 신청 및 변경하신 경우</a:t>
              </a:r>
              <a:endParaRPr lang="en-US" altLang="ko-KR" sz="800" dirty="0"/>
            </a:p>
            <a:p>
              <a:pPr>
                <a:lnSpc>
                  <a:spcPct val="150000"/>
                </a:lnSpc>
              </a:pPr>
              <a:r>
                <a:rPr lang="ko-KR" altLang="en-US" sz="800" dirty="0"/>
                <a:t>당월에 적용되며</a:t>
              </a:r>
              <a:r>
                <a:rPr lang="en-US" altLang="ko-KR" sz="800" dirty="0"/>
                <a:t> 4</a:t>
              </a:r>
              <a:r>
                <a:rPr lang="ko-KR" altLang="en-US" sz="800" dirty="0"/>
                <a:t>일 이후 </a:t>
              </a:r>
              <a:r>
                <a:rPr lang="ko-KR" altLang="en-US" sz="800" dirty="0" err="1"/>
                <a:t>신청건은</a:t>
              </a:r>
              <a:r>
                <a:rPr lang="ko-KR" altLang="en-US" sz="800" dirty="0"/>
                <a:t> </a:t>
              </a:r>
              <a:endParaRPr lang="en-US" altLang="ko-KR" sz="800" dirty="0"/>
            </a:p>
            <a:p>
              <a:pPr>
                <a:lnSpc>
                  <a:spcPct val="150000"/>
                </a:lnSpc>
              </a:pPr>
              <a:r>
                <a:rPr lang="ko-KR" altLang="en-US" sz="800" dirty="0"/>
                <a:t>익월에 적용됩니다</a:t>
              </a:r>
              <a:r>
                <a:rPr lang="en-US" altLang="ko-KR" sz="800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6252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34A88EF-AD38-44C7-A979-87C45420CA5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023475" y="1152941"/>
            <a:ext cx="1044024" cy="1044025"/>
            <a:chOff x="2135559" y="1534835"/>
            <a:chExt cx="914399" cy="914401"/>
          </a:xfrm>
        </p:grpSpPr>
        <p:sp>
          <p:nvSpPr>
            <p:cNvPr id="4" name="다이아몬드 3">
              <a:extLst>
                <a:ext uri="{FF2B5EF4-FFF2-40B4-BE49-F238E27FC236}">
                  <a16:creationId xmlns:a16="http://schemas.microsoft.com/office/drawing/2014/main" id="{23082332-30F6-4664-8AF0-CDBEFA5FBB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35559" y="1534835"/>
              <a:ext cx="914399" cy="914401"/>
            </a:xfrm>
            <a:prstGeom prst="diamond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289B29A-44CD-4838-9B43-FDA350939E10}"/>
                </a:ext>
              </a:extLst>
            </p:cNvPr>
            <p:cNvSpPr txBox="1"/>
            <p:nvPr/>
          </p:nvSpPr>
          <p:spPr>
            <a:xfrm>
              <a:off x="2271111" y="1897686"/>
              <a:ext cx="643302" cy="18869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800" dirty="0"/>
                <a:t>로그인 여부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20FBB42-697A-4B63-A8C8-7A290A73643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413356" y="1152941"/>
            <a:ext cx="1044024" cy="1044025"/>
            <a:chOff x="2135559" y="1534835"/>
            <a:chExt cx="914399" cy="914401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A836D4B7-2D90-4007-9AD0-AA385AD3ED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35559" y="1534835"/>
              <a:ext cx="914399" cy="914401"/>
            </a:xfrm>
            <a:prstGeom prst="diamond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D84A808-96AE-4828-8A08-AC35FE5D5AC7}"/>
                </a:ext>
              </a:extLst>
            </p:cNvPr>
            <p:cNvSpPr txBox="1"/>
            <p:nvPr/>
          </p:nvSpPr>
          <p:spPr>
            <a:xfrm>
              <a:off x="2271111" y="1897686"/>
              <a:ext cx="643302" cy="18869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800" dirty="0"/>
                <a:t>로그인 여부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8B946EB-7FC1-4B86-BB13-515C440BFD5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803237" y="1152941"/>
            <a:ext cx="1044024" cy="1044025"/>
            <a:chOff x="2135559" y="1534835"/>
            <a:chExt cx="914399" cy="914401"/>
          </a:xfrm>
        </p:grpSpPr>
        <p:sp>
          <p:nvSpPr>
            <p:cNvPr id="10" name="다이아몬드 9">
              <a:extLst>
                <a:ext uri="{FF2B5EF4-FFF2-40B4-BE49-F238E27FC236}">
                  <a16:creationId xmlns:a16="http://schemas.microsoft.com/office/drawing/2014/main" id="{429151D1-6F4A-426D-B4AF-6FC9799B2F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35559" y="1534835"/>
              <a:ext cx="914399" cy="914401"/>
            </a:xfrm>
            <a:prstGeom prst="diamond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698AF1-D1D5-4BA6-90F0-B60F529B1167}"/>
                </a:ext>
              </a:extLst>
            </p:cNvPr>
            <p:cNvSpPr txBox="1"/>
            <p:nvPr/>
          </p:nvSpPr>
          <p:spPr>
            <a:xfrm>
              <a:off x="2271111" y="1897686"/>
              <a:ext cx="643302" cy="18869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800" dirty="0"/>
                <a:t>로그인 여부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F177450-F380-4B85-AA48-1A2609E0271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193118" y="1152941"/>
            <a:ext cx="1044024" cy="1044025"/>
            <a:chOff x="2135559" y="1534835"/>
            <a:chExt cx="914399" cy="914401"/>
          </a:xfrm>
        </p:grpSpPr>
        <p:sp>
          <p:nvSpPr>
            <p:cNvPr id="13" name="다이아몬드 12">
              <a:extLst>
                <a:ext uri="{FF2B5EF4-FFF2-40B4-BE49-F238E27FC236}">
                  <a16:creationId xmlns:a16="http://schemas.microsoft.com/office/drawing/2014/main" id="{A5BA95B9-0EB3-414A-90AF-8480343F68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35559" y="1534835"/>
              <a:ext cx="914399" cy="914401"/>
            </a:xfrm>
            <a:prstGeom prst="diamond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D4CA2D-8AD3-43C5-BF39-4416E8EC3379}"/>
                </a:ext>
              </a:extLst>
            </p:cNvPr>
            <p:cNvSpPr txBox="1"/>
            <p:nvPr/>
          </p:nvSpPr>
          <p:spPr>
            <a:xfrm>
              <a:off x="2271111" y="1897686"/>
              <a:ext cx="643302" cy="18869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800" dirty="0"/>
                <a:t>로그인 여부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85BF79E-6E70-4510-939A-52E58C7BE37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582999" y="1152941"/>
            <a:ext cx="1044024" cy="1044025"/>
            <a:chOff x="2135559" y="1534835"/>
            <a:chExt cx="914399" cy="914401"/>
          </a:xfrm>
        </p:grpSpPr>
        <p:sp>
          <p:nvSpPr>
            <p:cNvPr id="16" name="다이아몬드 15">
              <a:extLst>
                <a:ext uri="{FF2B5EF4-FFF2-40B4-BE49-F238E27FC236}">
                  <a16:creationId xmlns:a16="http://schemas.microsoft.com/office/drawing/2014/main" id="{EF3635E7-2D47-4037-8015-749FAC25D5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35559" y="1534835"/>
              <a:ext cx="914399" cy="914401"/>
            </a:xfrm>
            <a:prstGeom prst="diamond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69EEFB9-F3F7-4F17-A746-3EFFD446105C}"/>
                </a:ext>
              </a:extLst>
            </p:cNvPr>
            <p:cNvSpPr txBox="1"/>
            <p:nvPr/>
          </p:nvSpPr>
          <p:spPr>
            <a:xfrm>
              <a:off x="2271111" y="1897686"/>
              <a:ext cx="643302" cy="18869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800" dirty="0"/>
                <a:t>로그인 여부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DAD3AE0-086A-49D4-BD15-4EB5DD9AE4A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362763" y="1152941"/>
            <a:ext cx="1044024" cy="1044025"/>
            <a:chOff x="2135559" y="1534835"/>
            <a:chExt cx="914399" cy="914401"/>
          </a:xfrm>
        </p:grpSpPr>
        <p:sp>
          <p:nvSpPr>
            <p:cNvPr id="19" name="다이아몬드 18">
              <a:extLst>
                <a:ext uri="{FF2B5EF4-FFF2-40B4-BE49-F238E27FC236}">
                  <a16:creationId xmlns:a16="http://schemas.microsoft.com/office/drawing/2014/main" id="{9E40EF71-6AB2-4875-9231-8F8CCD150B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35559" y="1534835"/>
              <a:ext cx="914399" cy="914401"/>
            </a:xfrm>
            <a:prstGeom prst="diamond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BC171E-78C8-4D75-AEF7-A0BF7BDB7CAD}"/>
                </a:ext>
              </a:extLst>
            </p:cNvPr>
            <p:cNvSpPr txBox="1"/>
            <p:nvPr/>
          </p:nvSpPr>
          <p:spPr>
            <a:xfrm>
              <a:off x="2271111" y="1897686"/>
              <a:ext cx="643302" cy="18869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800" dirty="0"/>
                <a:t>로그인 여부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CD63EB8-B831-461A-80C3-211CB9A24BE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972880" y="1152941"/>
            <a:ext cx="1044024" cy="1044025"/>
            <a:chOff x="2135559" y="1534835"/>
            <a:chExt cx="914399" cy="914401"/>
          </a:xfrm>
        </p:grpSpPr>
        <p:sp>
          <p:nvSpPr>
            <p:cNvPr id="22" name="다이아몬드 21">
              <a:extLst>
                <a:ext uri="{FF2B5EF4-FFF2-40B4-BE49-F238E27FC236}">
                  <a16:creationId xmlns:a16="http://schemas.microsoft.com/office/drawing/2014/main" id="{3E683818-F0D8-48BD-9B1A-65A6D72A79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35559" y="1534835"/>
              <a:ext cx="914399" cy="914401"/>
            </a:xfrm>
            <a:prstGeom prst="diamond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9DEFE32-06E0-4AEC-94D7-5782AA0357CD}"/>
                </a:ext>
              </a:extLst>
            </p:cNvPr>
            <p:cNvSpPr txBox="1"/>
            <p:nvPr/>
          </p:nvSpPr>
          <p:spPr>
            <a:xfrm>
              <a:off x="2271111" y="1897686"/>
              <a:ext cx="643302" cy="18869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800" dirty="0"/>
                <a:t>로그인 여부</a:t>
              </a:r>
            </a:p>
          </p:txBody>
        </p:sp>
      </p:grp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664BBED-F792-4242-B939-FC531ECCB98A}"/>
              </a:ext>
            </a:extLst>
          </p:cNvPr>
          <p:cNvSpPr/>
          <p:nvPr userDrawn="1"/>
        </p:nvSpPr>
        <p:spPr>
          <a:xfrm>
            <a:off x="633592" y="1476929"/>
            <a:ext cx="1044024" cy="39604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사용자 입력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426D491-D477-4775-91E4-E979AC9539D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33594" y="2488394"/>
            <a:ext cx="1044024" cy="1044025"/>
            <a:chOff x="2135559" y="1534835"/>
            <a:chExt cx="914399" cy="914401"/>
          </a:xfrm>
        </p:grpSpPr>
        <p:sp>
          <p:nvSpPr>
            <p:cNvPr id="26" name="다이아몬드 25">
              <a:extLst>
                <a:ext uri="{FF2B5EF4-FFF2-40B4-BE49-F238E27FC236}">
                  <a16:creationId xmlns:a16="http://schemas.microsoft.com/office/drawing/2014/main" id="{E8B7FC30-1DE5-4CED-9C12-B75D34561E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35559" y="1534835"/>
              <a:ext cx="914399" cy="914401"/>
            </a:xfrm>
            <a:prstGeom prst="diamond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AD86212-7FE0-4C71-9672-0D262BBAE314}"/>
                </a:ext>
              </a:extLst>
            </p:cNvPr>
            <p:cNvSpPr txBox="1"/>
            <p:nvPr/>
          </p:nvSpPr>
          <p:spPr>
            <a:xfrm>
              <a:off x="2271111" y="1897686"/>
              <a:ext cx="643302" cy="18869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800" dirty="0"/>
                <a:t>로그인 여부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F7349F5-EF3E-4202-AAB0-32C6A3D43BC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023475" y="2488394"/>
            <a:ext cx="1044024" cy="1044025"/>
            <a:chOff x="2135559" y="1534835"/>
            <a:chExt cx="914399" cy="914401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2AD98CE8-00B6-4C78-B525-495A1FCEA5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35559" y="1534835"/>
              <a:ext cx="914399" cy="914401"/>
            </a:xfrm>
            <a:prstGeom prst="diamond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5B1A7A3-3FB0-4BF8-9C35-705FC7DE2B04}"/>
                </a:ext>
              </a:extLst>
            </p:cNvPr>
            <p:cNvSpPr txBox="1"/>
            <p:nvPr/>
          </p:nvSpPr>
          <p:spPr>
            <a:xfrm>
              <a:off x="2316038" y="1897686"/>
              <a:ext cx="553447" cy="18869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800" dirty="0"/>
                <a:t>회원 유형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FC65A11-F402-4E0F-8A95-E0741256CD1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413356" y="2488394"/>
            <a:ext cx="1044024" cy="1044025"/>
            <a:chOff x="2135559" y="1534835"/>
            <a:chExt cx="914399" cy="914401"/>
          </a:xfrm>
        </p:grpSpPr>
        <p:sp>
          <p:nvSpPr>
            <p:cNvPr id="32" name="다이아몬드 31">
              <a:extLst>
                <a:ext uri="{FF2B5EF4-FFF2-40B4-BE49-F238E27FC236}">
                  <a16:creationId xmlns:a16="http://schemas.microsoft.com/office/drawing/2014/main" id="{C78A395F-FE3C-488A-96A5-41673C7848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35559" y="1534835"/>
              <a:ext cx="914399" cy="914401"/>
            </a:xfrm>
            <a:prstGeom prst="diamond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BCB4FF6-E42F-4786-A7AE-F4E1B6A54508}"/>
                </a:ext>
              </a:extLst>
            </p:cNvPr>
            <p:cNvSpPr txBox="1"/>
            <p:nvPr/>
          </p:nvSpPr>
          <p:spPr>
            <a:xfrm>
              <a:off x="2332184" y="1843773"/>
              <a:ext cx="521156" cy="2965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800" dirty="0"/>
                <a:t>사업자</a:t>
              </a:r>
              <a:endParaRPr lang="en-US" altLang="ko-KR" sz="800" dirty="0"/>
            </a:p>
            <a:p>
              <a:pPr algn="ctr"/>
              <a:r>
                <a:rPr lang="ko-KR" altLang="en-US" sz="800" dirty="0"/>
                <a:t>계정인가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42CDB74-C84C-4DA3-8B42-D6FDB766C6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803237" y="2488394"/>
            <a:ext cx="1044024" cy="1044025"/>
            <a:chOff x="2135559" y="1534835"/>
            <a:chExt cx="914399" cy="914401"/>
          </a:xfrm>
        </p:grpSpPr>
        <p:sp>
          <p:nvSpPr>
            <p:cNvPr id="35" name="다이아몬드 34">
              <a:extLst>
                <a:ext uri="{FF2B5EF4-FFF2-40B4-BE49-F238E27FC236}">
                  <a16:creationId xmlns:a16="http://schemas.microsoft.com/office/drawing/2014/main" id="{038C13F9-5464-48C4-BF7D-78E921EC8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35559" y="1534835"/>
              <a:ext cx="914399" cy="914401"/>
            </a:xfrm>
            <a:prstGeom prst="diamond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E79C61E-CC2B-4CD8-84E1-DC39B5C16D21}"/>
                </a:ext>
              </a:extLst>
            </p:cNvPr>
            <p:cNvSpPr txBox="1"/>
            <p:nvPr/>
          </p:nvSpPr>
          <p:spPr>
            <a:xfrm>
              <a:off x="2226184" y="1843773"/>
              <a:ext cx="733157" cy="2965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800" dirty="0"/>
                <a:t>대표 서비스가</a:t>
              </a:r>
              <a:br>
                <a:rPr lang="en-US" altLang="ko-KR" sz="800" dirty="0"/>
              </a:br>
              <a:r>
                <a:rPr lang="en-US" altLang="ko-KR" sz="800" dirty="0"/>
                <a:t>2</a:t>
              </a:r>
              <a:r>
                <a:rPr lang="ko-KR" altLang="en-US" sz="800" dirty="0"/>
                <a:t>개 이상인가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25423B7-2064-4DB5-ABA9-C4EE21AC355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582999" y="2488394"/>
            <a:ext cx="1044024" cy="1044025"/>
            <a:chOff x="2135559" y="1534835"/>
            <a:chExt cx="914399" cy="914401"/>
          </a:xfrm>
        </p:grpSpPr>
        <p:sp>
          <p:nvSpPr>
            <p:cNvPr id="38" name="다이아몬드 37">
              <a:extLst>
                <a:ext uri="{FF2B5EF4-FFF2-40B4-BE49-F238E27FC236}">
                  <a16:creationId xmlns:a16="http://schemas.microsoft.com/office/drawing/2014/main" id="{6FABFBE8-1E2D-421D-A4EE-E874FB3720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35559" y="1534835"/>
              <a:ext cx="914399" cy="914401"/>
            </a:xfrm>
            <a:prstGeom prst="diamond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72EE181-3DB7-49F6-A863-D24EF6717593}"/>
                </a:ext>
              </a:extLst>
            </p:cNvPr>
            <p:cNvSpPr txBox="1"/>
            <p:nvPr/>
          </p:nvSpPr>
          <p:spPr>
            <a:xfrm>
              <a:off x="2316038" y="1897686"/>
              <a:ext cx="553447" cy="18869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800" dirty="0"/>
                <a:t>건수 조회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17D4165-2CED-4A6D-9296-F1A75AB549B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362763" y="2488394"/>
            <a:ext cx="1044024" cy="1044025"/>
            <a:chOff x="2135559" y="1534835"/>
            <a:chExt cx="914399" cy="914401"/>
          </a:xfrm>
        </p:grpSpPr>
        <p:sp>
          <p:nvSpPr>
            <p:cNvPr id="41" name="다이아몬드 40">
              <a:extLst>
                <a:ext uri="{FF2B5EF4-FFF2-40B4-BE49-F238E27FC236}">
                  <a16:creationId xmlns:a16="http://schemas.microsoft.com/office/drawing/2014/main" id="{2241D621-CD6E-4050-9AEE-75144CC62D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35559" y="1534835"/>
              <a:ext cx="914399" cy="914401"/>
            </a:xfrm>
            <a:prstGeom prst="diamond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A93E0F6-53F9-409A-9211-2416D2DDBEF6}"/>
                </a:ext>
              </a:extLst>
            </p:cNvPr>
            <p:cNvSpPr txBox="1"/>
            <p:nvPr/>
          </p:nvSpPr>
          <p:spPr>
            <a:xfrm>
              <a:off x="2271111" y="1897686"/>
              <a:ext cx="643302" cy="18869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800" dirty="0"/>
                <a:t>로그인 여부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9D40D87-F580-4B3B-99EC-31078627C83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972880" y="2488394"/>
            <a:ext cx="1044024" cy="1044025"/>
            <a:chOff x="2135559" y="1534835"/>
            <a:chExt cx="914399" cy="914401"/>
          </a:xfrm>
        </p:grpSpPr>
        <p:sp>
          <p:nvSpPr>
            <p:cNvPr id="44" name="다이아몬드 43">
              <a:extLst>
                <a:ext uri="{FF2B5EF4-FFF2-40B4-BE49-F238E27FC236}">
                  <a16:creationId xmlns:a16="http://schemas.microsoft.com/office/drawing/2014/main" id="{8A5D2928-D2EC-4072-B21B-BF759E9EAE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35559" y="1534835"/>
              <a:ext cx="914399" cy="914401"/>
            </a:xfrm>
            <a:prstGeom prst="diamond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D9AAD21-1D8A-407D-92CA-B162AA58A799}"/>
                </a:ext>
              </a:extLst>
            </p:cNvPr>
            <p:cNvSpPr txBox="1"/>
            <p:nvPr/>
          </p:nvSpPr>
          <p:spPr>
            <a:xfrm>
              <a:off x="2181257" y="1843773"/>
              <a:ext cx="823011" cy="2965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800" dirty="0"/>
                <a:t>등록된 이메일로</a:t>
              </a:r>
              <a:endParaRPr lang="en-US" altLang="ko-KR" sz="800" dirty="0"/>
            </a:p>
            <a:p>
              <a:pPr algn="ctr"/>
              <a:r>
                <a:rPr lang="ko-KR" altLang="en-US" sz="800" dirty="0"/>
                <a:t>발송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84AF600-9753-478B-AE85-BCAAC1A74E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023475" y="3823847"/>
            <a:ext cx="1044024" cy="1044025"/>
            <a:chOff x="2135559" y="1534835"/>
            <a:chExt cx="914399" cy="914401"/>
          </a:xfrm>
        </p:grpSpPr>
        <p:sp>
          <p:nvSpPr>
            <p:cNvPr id="47" name="다이아몬드 46">
              <a:extLst>
                <a:ext uri="{FF2B5EF4-FFF2-40B4-BE49-F238E27FC236}">
                  <a16:creationId xmlns:a16="http://schemas.microsoft.com/office/drawing/2014/main" id="{0C9D6CEF-BC7F-47F4-9442-BB3D442D98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35559" y="1534835"/>
              <a:ext cx="914399" cy="914401"/>
            </a:xfrm>
            <a:prstGeom prst="diamond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412D83D-92F7-4E03-A90C-670CE911F266}"/>
                </a:ext>
              </a:extLst>
            </p:cNvPr>
            <p:cNvSpPr txBox="1"/>
            <p:nvPr/>
          </p:nvSpPr>
          <p:spPr>
            <a:xfrm>
              <a:off x="2226184" y="1897686"/>
              <a:ext cx="733157" cy="18869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800" dirty="0"/>
                <a:t>양사 정보동의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7462DF0A-675D-41B4-80C2-F4FEF546598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413356" y="3823847"/>
            <a:ext cx="1044024" cy="1044025"/>
            <a:chOff x="2135559" y="1534835"/>
            <a:chExt cx="914399" cy="914401"/>
          </a:xfrm>
        </p:grpSpPr>
        <p:sp>
          <p:nvSpPr>
            <p:cNvPr id="50" name="다이아몬드 49">
              <a:extLst>
                <a:ext uri="{FF2B5EF4-FFF2-40B4-BE49-F238E27FC236}">
                  <a16:creationId xmlns:a16="http://schemas.microsoft.com/office/drawing/2014/main" id="{151C5F97-C9E6-4EBB-85C9-486E153A18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35559" y="1534835"/>
              <a:ext cx="914399" cy="914401"/>
            </a:xfrm>
            <a:prstGeom prst="diamond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DAD8016-E147-40B5-BECF-893FB8A822E0}"/>
                </a:ext>
              </a:extLst>
            </p:cNvPr>
            <p:cNvSpPr txBox="1"/>
            <p:nvPr/>
          </p:nvSpPr>
          <p:spPr>
            <a:xfrm>
              <a:off x="2271111" y="1897686"/>
              <a:ext cx="643302" cy="18869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800" dirty="0"/>
                <a:t>로그인 여부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D37F296-1C8C-4572-92C9-837BBD58068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803237" y="3823847"/>
            <a:ext cx="1044024" cy="1044025"/>
            <a:chOff x="2135559" y="1534835"/>
            <a:chExt cx="914399" cy="914401"/>
          </a:xfrm>
        </p:grpSpPr>
        <p:sp>
          <p:nvSpPr>
            <p:cNvPr id="53" name="다이아몬드 52">
              <a:extLst>
                <a:ext uri="{FF2B5EF4-FFF2-40B4-BE49-F238E27FC236}">
                  <a16:creationId xmlns:a16="http://schemas.microsoft.com/office/drawing/2014/main" id="{6BDB4697-1109-4CA8-A26C-2247A17357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35559" y="1534835"/>
              <a:ext cx="914399" cy="914401"/>
            </a:xfrm>
            <a:prstGeom prst="diamond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C77FA2C-48FE-4373-A8A9-4E32F68E5742}"/>
                </a:ext>
              </a:extLst>
            </p:cNvPr>
            <p:cNvSpPr txBox="1"/>
            <p:nvPr/>
          </p:nvSpPr>
          <p:spPr>
            <a:xfrm>
              <a:off x="2316038" y="1897686"/>
              <a:ext cx="553447" cy="18869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800" dirty="0"/>
                <a:t>건수 조회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6031F7A-63A1-4A34-BBFC-DA4078EC3EA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582999" y="3823847"/>
            <a:ext cx="1044024" cy="1044025"/>
            <a:chOff x="2135559" y="1534835"/>
            <a:chExt cx="914399" cy="914401"/>
          </a:xfrm>
        </p:grpSpPr>
        <p:sp>
          <p:nvSpPr>
            <p:cNvPr id="56" name="다이아몬드 55">
              <a:extLst>
                <a:ext uri="{FF2B5EF4-FFF2-40B4-BE49-F238E27FC236}">
                  <a16:creationId xmlns:a16="http://schemas.microsoft.com/office/drawing/2014/main" id="{756B40D3-8653-41EA-AA17-8A38436DF4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35559" y="1534835"/>
              <a:ext cx="914399" cy="914401"/>
            </a:xfrm>
            <a:prstGeom prst="diamond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ED7AEC7-1F35-4109-8553-BA8A31154595}"/>
                </a:ext>
              </a:extLst>
            </p:cNvPr>
            <p:cNvSpPr txBox="1"/>
            <p:nvPr/>
          </p:nvSpPr>
          <p:spPr>
            <a:xfrm>
              <a:off x="2316038" y="1897686"/>
              <a:ext cx="553447" cy="18869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800" dirty="0"/>
                <a:t>건수 조회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438FBD2-3D77-449E-92DE-A6D3B33E099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362763" y="3823847"/>
            <a:ext cx="1044024" cy="1044025"/>
            <a:chOff x="2135559" y="1534835"/>
            <a:chExt cx="914399" cy="914401"/>
          </a:xfrm>
        </p:grpSpPr>
        <p:sp>
          <p:nvSpPr>
            <p:cNvPr id="59" name="다이아몬드 58">
              <a:extLst>
                <a:ext uri="{FF2B5EF4-FFF2-40B4-BE49-F238E27FC236}">
                  <a16:creationId xmlns:a16="http://schemas.microsoft.com/office/drawing/2014/main" id="{3E7AEC26-41E4-4D6B-BE6F-7DE1A8273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35559" y="1534835"/>
              <a:ext cx="914399" cy="914401"/>
            </a:xfrm>
            <a:prstGeom prst="diamond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4C2863E-3A90-4202-BD39-74AE828FF019}"/>
                </a:ext>
              </a:extLst>
            </p:cNvPr>
            <p:cNvSpPr txBox="1"/>
            <p:nvPr/>
          </p:nvSpPr>
          <p:spPr>
            <a:xfrm>
              <a:off x="2271111" y="1897686"/>
              <a:ext cx="643302" cy="18869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800" dirty="0"/>
                <a:t>로그인 여부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005E0BE-7090-45E0-A75B-7894603DAB7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972880" y="3823847"/>
            <a:ext cx="1044024" cy="1044025"/>
            <a:chOff x="2135559" y="1534835"/>
            <a:chExt cx="914399" cy="914401"/>
          </a:xfrm>
        </p:grpSpPr>
        <p:sp>
          <p:nvSpPr>
            <p:cNvPr id="62" name="다이아몬드 61">
              <a:extLst>
                <a:ext uri="{FF2B5EF4-FFF2-40B4-BE49-F238E27FC236}">
                  <a16:creationId xmlns:a16="http://schemas.microsoft.com/office/drawing/2014/main" id="{0D9DBC0B-2A64-4368-8CC3-DAB1A32DCE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35559" y="1534835"/>
              <a:ext cx="914399" cy="914401"/>
            </a:xfrm>
            <a:prstGeom prst="diamond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FFA298A-5CBF-4129-BB51-8F2FF5D950C9}"/>
                </a:ext>
              </a:extLst>
            </p:cNvPr>
            <p:cNvSpPr txBox="1"/>
            <p:nvPr/>
          </p:nvSpPr>
          <p:spPr>
            <a:xfrm>
              <a:off x="2271111" y="1897686"/>
              <a:ext cx="643302" cy="18869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800" dirty="0"/>
                <a:t>이메일 존재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CBEDFD26-A260-4442-B8F0-1A50A4480AC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023475" y="5159301"/>
            <a:ext cx="1044024" cy="1044025"/>
            <a:chOff x="2135559" y="1534835"/>
            <a:chExt cx="914399" cy="914401"/>
          </a:xfrm>
        </p:grpSpPr>
        <p:sp>
          <p:nvSpPr>
            <p:cNvPr id="65" name="다이아몬드 64">
              <a:extLst>
                <a:ext uri="{FF2B5EF4-FFF2-40B4-BE49-F238E27FC236}">
                  <a16:creationId xmlns:a16="http://schemas.microsoft.com/office/drawing/2014/main" id="{E664E743-7004-4592-AFA9-E800B7CDED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35559" y="1534835"/>
              <a:ext cx="914399" cy="914401"/>
            </a:xfrm>
            <a:prstGeom prst="diamond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40AB1AF-8889-4397-A12A-1D4946B5A24A}"/>
                </a:ext>
              </a:extLst>
            </p:cNvPr>
            <p:cNvSpPr txBox="1"/>
            <p:nvPr/>
          </p:nvSpPr>
          <p:spPr>
            <a:xfrm>
              <a:off x="2332184" y="1843773"/>
              <a:ext cx="521156" cy="2965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800" dirty="0"/>
                <a:t>양사정보</a:t>
              </a:r>
              <a:br>
                <a:rPr lang="en-US" altLang="ko-KR" sz="800" dirty="0"/>
              </a:br>
              <a:r>
                <a:rPr lang="ko-KR" altLang="en-US" sz="800" dirty="0"/>
                <a:t>동의유도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A7EAB2F-4B92-42C3-B559-40AC2FCA3D7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413356" y="5159301"/>
            <a:ext cx="1044024" cy="1044025"/>
            <a:chOff x="2135559" y="1534835"/>
            <a:chExt cx="914399" cy="914401"/>
          </a:xfrm>
        </p:grpSpPr>
        <p:sp>
          <p:nvSpPr>
            <p:cNvPr id="68" name="다이아몬드 67">
              <a:extLst>
                <a:ext uri="{FF2B5EF4-FFF2-40B4-BE49-F238E27FC236}">
                  <a16:creationId xmlns:a16="http://schemas.microsoft.com/office/drawing/2014/main" id="{72605B5A-0FAA-4A27-9092-B4B000ABDA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35559" y="1534835"/>
              <a:ext cx="914399" cy="914401"/>
            </a:xfrm>
            <a:prstGeom prst="diamond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9DE8D05-2520-4EE2-9F5A-B1E328D4169B}"/>
                </a:ext>
              </a:extLst>
            </p:cNvPr>
            <p:cNvSpPr txBox="1"/>
            <p:nvPr/>
          </p:nvSpPr>
          <p:spPr>
            <a:xfrm>
              <a:off x="2271111" y="1897686"/>
              <a:ext cx="643302" cy="18869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800" dirty="0"/>
                <a:t>로그인 여부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197A75F-B28E-454E-88AD-FD8088FE33C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803237" y="5159301"/>
            <a:ext cx="1044024" cy="1044025"/>
            <a:chOff x="2135559" y="1534835"/>
            <a:chExt cx="914399" cy="914401"/>
          </a:xfrm>
        </p:grpSpPr>
        <p:sp>
          <p:nvSpPr>
            <p:cNvPr id="71" name="다이아몬드 70">
              <a:extLst>
                <a:ext uri="{FF2B5EF4-FFF2-40B4-BE49-F238E27FC236}">
                  <a16:creationId xmlns:a16="http://schemas.microsoft.com/office/drawing/2014/main" id="{78F5B481-6983-42ED-8959-2C4994DB36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35559" y="1534835"/>
              <a:ext cx="914399" cy="914401"/>
            </a:xfrm>
            <a:prstGeom prst="diamond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52D7222-8FF9-46C1-8138-166F35ED5E50}"/>
                </a:ext>
              </a:extLst>
            </p:cNvPr>
            <p:cNvSpPr txBox="1"/>
            <p:nvPr/>
          </p:nvSpPr>
          <p:spPr>
            <a:xfrm>
              <a:off x="2271111" y="1897686"/>
              <a:ext cx="643302" cy="18869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800" dirty="0"/>
                <a:t>로그인 여부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04726417-9F97-49F3-A3EF-D761EB91C1A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193118" y="5159301"/>
            <a:ext cx="1044024" cy="1044025"/>
            <a:chOff x="2135559" y="1534835"/>
            <a:chExt cx="914399" cy="914401"/>
          </a:xfrm>
        </p:grpSpPr>
        <p:sp>
          <p:nvSpPr>
            <p:cNvPr id="74" name="다이아몬드 73">
              <a:extLst>
                <a:ext uri="{FF2B5EF4-FFF2-40B4-BE49-F238E27FC236}">
                  <a16:creationId xmlns:a16="http://schemas.microsoft.com/office/drawing/2014/main" id="{C5CEE2CE-F9F2-4DEC-8835-2D6DE218E3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35559" y="1534835"/>
              <a:ext cx="914399" cy="914401"/>
            </a:xfrm>
            <a:prstGeom prst="diamond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60AF11-CBFF-4FA1-BDD5-49943C931E20}"/>
                </a:ext>
              </a:extLst>
            </p:cNvPr>
            <p:cNvSpPr txBox="1"/>
            <p:nvPr/>
          </p:nvSpPr>
          <p:spPr>
            <a:xfrm>
              <a:off x="2271111" y="1897686"/>
              <a:ext cx="643302" cy="18869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800" dirty="0"/>
                <a:t>로그인 여부</a:t>
              </a: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B91E4A3-3597-482B-965F-D4E5DC9117A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582999" y="5159301"/>
            <a:ext cx="1044024" cy="1044025"/>
            <a:chOff x="2135559" y="1534835"/>
            <a:chExt cx="914399" cy="914401"/>
          </a:xfrm>
        </p:grpSpPr>
        <p:sp>
          <p:nvSpPr>
            <p:cNvPr id="77" name="다이아몬드 76">
              <a:extLst>
                <a:ext uri="{FF2B5EF4-FFF2-40B4-BE49-F238E27FC236}">
                  <a16:creationId xmlns:a16="http://schemas.microsoft.com/office/drawing/2014/main" id="{4510EA4B-AFDD-4934-A68E-5EACEC7697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35559" y="1534835"/>
              <a:ext cx="914399" cy="914401"/>
            </a:xfrm>
            <a:prstGeom prst="diamond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9137117-65BB-485A-8B68-BA2E26440F02}"/>
                </a:ext>
              </a:extLst>
            </p:cNvPr>
            <p:cNvSpPr txBox="1"/>
            <p:nvPr/>
          </p:nvSpPr>
          <p:spPr>
            <a:xfrm>
              <a:off x="2271111" y="1897686"/>
              <a:ext cx="643302" cy="18869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800" dirty="0"/>
                <a:t>로그인 여부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EAC2E2E-5739-4242-A43C-483AB32BBEC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362763" y="5159301"/>
            <a:ext cx="1044024" cy="1044025"/>
            <a:chOff x="2135559" y="1534835"/>
            <a:chExt cx="914399" cy="914401"/>
          </a:xfrm>
        </p:grpSpPr>
        <p:sp>
          <p:nvSpPr>
            <p:cNvPr id="80" name="다이아몬드 79">
              <a:extLst>
                <a:ext uri="{FF2B5EF4-FFF2-40B4-BE49-F238E27FC236}">
                  <a16:creationId xmlns:a16="http://schemas.microsoft.com/office/drawing/2014/main" id="{480AA948-A495-4EFE-8537-6B49461632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35559" y="1534835"/>
              <a:ext cx="914399" cy="914401"/>
            </a:xfrm>
            <a:prstGeom prst="diamond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AD44E9C-3293-4670-B87F-5CC7E0CC384C}"/>
                </a:ext>
              </a:extLst>
            </p:cNvPr>
            <p:cNvSpPr txBox="1"/>
            <p:nvPr/>
          </p:nvSpPr>
          <p:spPr>
            <a:xfrm>
              <a:off x="2271111" y="1897686"/>
              <a:ext cx="643302" cy="18869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800" dirty="0"/>
                <a:t>로그인 여부</a:t>
              </a: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88918493-B1B5-4063-9BEE-FCDF19156B1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972880" y="5159301"/>
            <a:ext cx="1044024" cy="1044025"/>
            <a:chOff x="2135559" y="1534835"/>
            <a:chExt cx="914399" cy="914401"/>
          </a:xfrm>
        </p:grpSpPr>
        <p:sp>
          <p:nvSpPr>
            <p:cNvPr id="83" name="다이아몬드 82">
              <a:extLst>
                <a:ext uri="{FF2B5EF4-FFF2-40B4-BE49-F238E27FC236}">
                  <a16:creationId xmlns:a16="http://schemas.microsoft.com/office/drawing/2014/main" id="{75C66198-16D1-46D8-B632-7A12C010E8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35559" y="1534835"/>
              <a:ext cx="914399" cy="914401"/>
            </a:xfrm>
            <a:prstGeom prst="diamond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14BFA2B-F21E-431C-A3A4-8D7A7983398A}"/>
                </a:ext>
              </a:extLst>
            </p:cNvPr>
            <p:cNvSpPr txBox="1"/>
            <p:nvPr/>
          </p:nvSpPr>
          <p:spPr>
            <a:xfrm>
              <a:off x="2271111" y="1897686"/>
              <a:ext cx="643302" cy="18869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800" dirty="0"/>
                <a:t>로그인 여부</a:t>
              </a:r>
            </a:p>
          </p:txBody>
        </p:sp>
      </p:grp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AB45F4C0-16DE-47C0-BEB1-2EB1AD8D39DA}"/>
              </a:ext>
            </a:extLst>
          </p:cNvPr>
          <p:cNvCxnSpPr>
            <a:cxnSpLocks/>
            <a:stCxn id="24" idx="1"/>
            <a:endCxn id="26" idx="1"/>
          </p:cNvCxnSpPr>
          <p:nvPr userDrawn="1"/>
        </p:nvCxnSpPr>
        <p:spPr>
          <a:xfrm rot="10800000" flipH="1" flipV="1">
            <a:off x="633592" y="1674951"/>
            <a:ext cx="2" cy="1335456"/>
          </a:xfrm>
          <a:prstGeom prst="bentConnector3">
            <a:avLst>
              <a:gd name="adj1" fmla="val -11430000000"/>
            </a:avLst>
          </a:prstGeom>
          <a:ln w="63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B42B0BF7-0B27-4D83-AF0E-F7F6C1CCB4FC}"/>
              </a:ext>
            </a:extLst>
          </p:cNvPr>
          <p:cNvSpPr/>
          <p:nvPr userDrawn="1"/>
        </p:nvSpPr>
        <p:spPr>
          <a:xfrm>
            <a:off x="633592" y="4147835"/>
            <a:ext cx="1044024" cy="39604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로그인 </a:t>
            </a: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665C90B7-93B1-4D33-B686-4F49BC72EDEA}"/>
              </a:ext>
            </a:extLst>
          </p:cNvPr>
          <p:cNvCxnSpPr>
            <a:cxnSpLocks/>
            <a:stCxn id="26" idx="2"/>
            <a:endCxn id="86" idx="0"/>
          </p:cNvCxnSpPr>
          <p:nvPr userDrawn="1"/>
        </p:nvCxnSpPr>
        <p:spPr>
          <a:xfrm flipH="1">
            <a:off x="1155604" y="3532419"/>
            <a:ext cx="2" cy="615416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32BEF692-C451-4D37-A1EA-609C19C1CFEF}"/>
              </a:ext>
            </a:extLst>
          </p:cNvPr>
          <p:cNvSpPr/>
          <p:nvPr userDrawn="1"/>
        </p:nvSpPr>
        <p:spPr>
          <a:xfrm>
            <a:off x="633592" y="5483285"/>
            <a:ext cx="1044024" cy="39604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조회 취소</a:t>
            </a:r>
            <a:br>
              <a:rPr lang="en-US" altLang="ko-KR" sz="800" dirty="0"/>
            </a:br>
            <a:r>
              <a:rPr lang="ko-KR" altLang="en-US" sz="800" dirty="0"/>
              <a:t>초기화면 변경</a:t>
            </a: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FCB9CDDD-0C3F-4301-BF88-BE142D401FA9}"/>
              </a:ext>
            </a:extLst>
          </p:cNvPr>
          <p:cNvCxnSpPr>
            <a:cxnSpLocks/>
            <a:stCxn id="26" idx="3"/>
            <a:endCxn id="29" idx="1"/>
          </p:cNvCxnSpPr>
          <p:nvPr userDrawn="1"/>
        </p:nvCxnSpPr>
        <p:spPr>
          <a:xfrm>
            <a:off x="1677618" y="3010407"/>
            <a:ext cx="345857" cy="0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752EC7B6-6D41-472C-AB2D-7D0CBCC54635}"/>
              </a:ext>
            </a:extLst>
          </p:cNvPr>
          <p:cNvCxnSpPr>
            <a:cxnSpLocks/>
            <a:stCxn id="29" idx="3"/>
            <a:endCxn id="32" idx="1"/>
          </p:cNvCxnSpPr>
          <p:nvPr userDrawn="1"/>
        </p:nvCxnSpPr>
        <p:spPr>
          <a:xfrm>
            <a:off x="3067499" y="3010407"/>
            <a:ext cx="345857" cy="0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874A8C9-0F35-42E9-A7DD-92922EE8202A}"/>
              </a:ext>
            </a:extLst>
          </p:cNvPr>
          <p:cNvCxnSpPr>
            <a:cxnSpLocks/>
            <a:stCxn id="47" idx="2"/>
            <a:endCxn id="65" idx="0"/>
          </p:cNvCxnSpPr>
          <p:nvPr userDrawn="1"/>
        </p:nvCxnSpPr>
        <p:spPr>
          <a:xfrm>
            <a:off x="2545487" y="4867872"/>
            <a:ext cx="0" cy="291429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B2694E1-1203-4578-9E3D-EE0FF27F3EB8}"/>
              </a:ext>
            </a:extLst>
          </p:cNvPr>
          <p:cNvCxnSpPr>
            <a:cxnSpLocks/>
            <a:stCxn id="32" idx="3"/>
            <a:endCxn id="35" idx="1"/>
          </p:cNvCxnSpPr>
          <p:nvPr userDrawn="1"/>
        </p:nvCxnSpPr>
        <p:spPr>
          <a:xfrm>
            <a:off x="4457380" y="3010407"/>
            <a:ext cx="345857" cy="0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5C01098B-C350-4170-9965-6C6690950E04}"/>
              </a:ext>
            </a:extLst>
          </p:cNvPr>
          <p:cNvSpPr/>
          <p:nvPr userDrawn="1"/>
        </p:nvSpPr>
        <p:spPr>
          <a:xfrm>
            <a:off x="6193116" y="2812382"/>
            <a:ext cx="1044024" cy="39604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대표서비스 선택</a:t>
            </a: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2FDA6AE7-9612-4D83-A5E9-534B4B1FA03A}"/>
              </a:ext>
            </a:extLst>
          </p:cNvPr>
          <p:cNvCxnSpPr>
            <a:cxnSpLocks/>
            <a:stCxn id="35" idx="3"/>
            <a:endCxn id="93" idx="1"/>
          </p:cNvCxnSpPr>
          <p:nvPr userDrawn="1"/>
        </p:nvCxnSpPr>
        <p:spPr>
          <a:xfrm flipV="1">
            <a:off x="5847261" y="3010404"/>
            <a:ext cx="345855" cy="3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BA807B7A-2FC7-48BB-82AE-5CC652B5E4D4}"/>
              </a:ext>
            </a:extLst>
          </p:cNvPr>
          <p:cNvSpPr/>
          <p:nvPr userDrawn="1"/>
        </p:nvSpPr>
        <p:spPr>
          <a:xfrm>
            <a:off x="6193116" y="4147835"/>
            <a:ext cx="1044024" cy="39604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기간선택</a:t>
            </a:r>
            <a:endParaRPr lang="en-US" altLang="ko-KR" sz="800" dirty="0"/>
          </a:p>
          <a:p>
            <a:pPr algn="ctr"/>
            <a:r>
              <a:rPr lang="en-US" altLang="ko-KR" sz="800" dirty="0"/>
              <a:t>6</a:t>
            </a:r>
            <a:r>
              <a:rPr lang="ko-KR" altLang="en-US" sz="800" dirty="0"/>
              <a:t>개월</a:t>
            </a:r>
            <a:r>
              <a:rPr lang="en-US" altLang="ko-KR" sz="800" dirty="0"/>
              <a:t>/3</a:t>
            </a:r>
            <a:r>
              <a:rPr lang="ko-KR" altLang="en-US" sz="800" dirty="0"/>
              <a:t>개월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3DE8DD0B-90AB-4A9E-8CFB-327EB8F0189E}"/>
              </a:ext>
            </a:extLst>
          </p:cNvPr>
          <p:cNvCxnSpPr>
            <a:cxnSpLocks/>
            <a:stCxn id="29" idx="2"/>
            <a:endCxn id="47" idx="0"/>
          </p:cNvCxnSpPr>
          <p:nvPr userDrawn="1"/>
        </p:nvCxnSpPr>
        <p:spPr>
          <a:xfrm>
            <a:off x="2545487" y="3532419"/>
            <a:ext cx="0" cy="291428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72AE6F1A-4EC5-4208-A124-F80622DC32B0}"/>
              </a:ext>
            </a:extLst>
          </p:cNvPr>
          <p:cNvCxnSpPr>
            <a:cxnSpLocks/>
            <a:stCxn id="65" idx="1"/>
            <a:endCxn id="88" idx="3"/>
          </p:cNvCxnSpPr>
          <p:nvPr userDrawn="1"/>
        </p:nvCxnSpPr>
        <p:spPr>
          <a:xfrm flipH="1" flipV="1">
            <a:off x="1677616" y="5681307"/>
            <a:ext cx="345859" cy="7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611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5451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38" r:id="rId2"/>
    <p:sldLayoutId id="2147483740" r:id="rId3"/>
    <p:sldLayoutId id="2147483751" r:id="rId4"/>
    <p:sldLayoutId id="2147483743" r:id="rId5"/>
    <p:sldLayoutId id="2147483742" r:id="rId6"/>
    <p:sldLayoutId id="2147483741" r:id="rId7"/>
    <p:sldLayoutId id="2147483747" r:id="rId8"/>
    <p:sldLayoutId id="2147483749" r:id="rId9"/>
    <p:sldLayoutId id="2147483752" r:id="rId10"/>
    <p:sldLayoutId id="2147483753" r:id="rId11"/>
    <p:sldLayoutId id="2147483754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world.co.kr/myb/selfnm/intro.do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world.co.kr/content/realtime/realtime_list.do?menu_id=P03030100" TargetMode="External"/><Relationship Id="rId2" Type="http://schemas.openxmlformats.org/officeDocument/2006/relationships/hyperlink" Target="https://www.bworld.co.kr/myb/my/service/add-svc/info-btv.do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bworld.co.kr/myb/my/btv/purchase-detail.do" TargetMode="Externa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.google.com/store/apps/details?id=com.skb.smartrc&amp;pcampaignid=web_share" TargetMode="External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monade.com/onboarding/1" TargetMode="External"/><Relationship Id="rId7" Type="http://schemas.openxmlformats.org/officeDocument/2006/relationships/image" Target="../media/image11.png"/><Relationship Id="rId2" Type="http://schemas.openxmlformats.org/officeDocument/2006/relationships/hyperlink" Target="https://www.jform.co.kr/ai/agents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world.co.kr/myb/self24/main.do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hyperlink" Target="https://osms.bworld.co.kr/hub/tidSimplelogon.do?siteCd=MBGPT&amp;returnUrl=https%3A%2F%2Fwww.bworld.co.kr%2Fmyb%2Fuser%2FtidLogin.do%3FUURL%3Dhttps%3A%2F%2Fwww.bworld.co.kr%2Fmyb%2Fmy%2Fcancel%2Fgate.do&amp;authUrl=https%3A%2F%2Fwww.bworld.co.kr%2Fmyb%2Fuser%2FgetSimpleLogin.do%3FUURL%3Dhttps%3A%2F%2Fwww.bworld.co.kr%2Fmyb%2Fmy%2Fcancel%2Fgate.do&amp;pUrlCode=010002" TargetMode="External"/><Relationship Id="rId1" Type="http://schemas.openxmlformats.org/officeDocument/2006/relationships/slideLayout" Target="../slideLayouts/slideLayout5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hyperlink" Target="https://osms.bworld.co.kr/hub/tidSimplelogon.do?siteCd=MBGPT&amp;returnUrl=https%3A%2F%2Fwww.bworld.co.kr%2Fmyb%2Fuser%2FtidLogin.do%3FUURL%3Dhttps%3A%2F%2Fwww.bworld.co.kr%2Fmyb%2Fmy%2Fcancel%2Fgate.do&amp;authUrl=https%3A%2F%2Fwww.bworld.co.kr%2Fmyb%2Fuser%2FgetSimpleLogin.do%3FUURL%3Dhttps%3A%2F%2Fwww.bworld.co.kr%2Fmyb%2Fmy%2Fcancel%2Fgate.do&amp;pUrlCode=010002" TargetMode="External"/><Relationship Id="rId1" Type="http://schemas.openxmlformats.org/officeDocument/2006/relationships/slideLayout" Target="../slideLayouts/slideLayout5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world.co.kr/myb/my/cancel/gate_fwd.do" TargetMode="External"/><Relationship Id="rId2" Type="http://schemas.openxmlformats.org/officeDocument/2006/relationships/hyperlink" Target="https://osms.bworld.co.kr/hub/tidSimplelogon.do?siteCd=MBGPT&amp;returnUrl=https%3A%2F%2Fwww.bworld.co.kr%2Fmyb%2Fuser%2FtidLogin.do%3FUURL%3Dhttps%3A%2F%2Fwww.bworld.co.kr%2Fmyb%2Fmy%2Fcancel%2Fgate.do&amp;authUrl=https%3A%2F%2Fwww.bworld.co.kr%2Fmyb%2Fuser%2FgetSimpleLogin.do%3FUURL%3Dhttps%3A%2F%2Fwww.bworld.co.kr%2Fmyb%2Fmy%2Fcancel%2Fgate.do&amp;pUrlCode=010002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bworld.co.kr/myb/my/service/add-svc/info-inet.do" TargetMode="Externa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hyperlink" Target="https://osms.bworld.co.kr/hub/tidSimplelogon.do?siteCd=MBGPT&amp;returnUrl=https%3A%2F%2Fwww.bworld.co.kr%2Fmyb%2Fuser%2FtidLogin.do%3FUURL%3Dhttps%3A%2F%2Fwww.bworld.co.kr%2Fmyb%2Fmy%2Fcancel%2Fgate.do&amp;authUrl=https%3A%2F%2Fwww.bworld.co.kr%2Fmyb%2Fuser%2FgetSimpleLogin.do%3FUURL%3Dhttps%3A%2F%2Fwww.bworld.co.kr%2Fmyb%2Fmy%2Fcancel%2Fgate.do&amp;pUrlCode=010002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pps.apple.com/kr/app/apple-maps/id6463710246" TargetMode="Externa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bcloud-my.sharepoint.com/:x:/r/personal/cinephile_infobank_net/Documents/SKB%20%EA%B3%B5%EC%9C%A0%ED%8F%B4%EB%8D%94/03.%EC%84%A4%EA%B3%84/01.%EA%B8%B0%ED%9A%8D/02.%EC%BD%9C%EB%B4%87/%E2%98%85%EB%A9%80%ED%8B%B0%EB%AA%A8%EB%8B%AC_%EB%A7%81%ED%81%AC_%EB%AC%B8%EC%9E%90_%EB%8B%A4%EA%B3%84%EC%A0%95_%EB%B6%84%EB%A5%98%EC%9E%90%EB%A3%8C_250917.xlsx?d=wa85cc8c1ce0349c68198064199299da0&amp;csf=1&amp;web=1&amp;e=OH9p91" TargetMode="External"/><Relationship Id="rId2" Type="http://schemas.openxmlformats.org/officeDocument/2006/relationships/hyperlink" Target="https://ibcloud-my.sharepoint.com/:x:/r/personal/cinephile_infobank_net/_layouts/15/Doc.aspx?sourcedoc=%7B015074E5-0A82-4033-AB08-B9F87300DA83%7D&amp;file=2025%20SKBB%20%EC%B1%97%EB%B4%87%EC%BD%9C%EB%B4%87%20%ED%94%84%EB%A1%9C%EC%A0%9D%ED%8A%B8_%EB%82%B4%EB%B6%80%EA%B4%80%EB%A6%AC%EC%9A%A9_WBS_%EC%BD%9C%EB%B4%87_%EC%A0%95%EB%AA%85%EA%B8%B8.xlsx&amp;action=default&amp;mobileredirect=true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55AE747-80C1-CB43-BFC6-67509F204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745073" y="1773323"/>
            <a:ext cx="3111538" cy="390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053" tIns="34027" rIns="0" bIns="34027">
            <a:spAutoFit/>
          </a:bodyPr>
          <a:lstStyle/>
          <a:p>
            <a:r>
              <a:rPr lang="en-US" altLang="ko-KR" sz="2089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SK</a:t>
            </a:r>
            <a:r>
              <a:rPr lang="ko-KR" altLang="en-US" sz="2089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브로드밴드</a:t>
            </a:r>
            <a:r>
              <a:rPr lang="ko-KR" altLang="en-US" sz="2089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89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AICC </a:t>
            </a:r>
            <a:r>
              <a:rPr lang="ko-KR" altLang="en-US" sz="2089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구축</a:t>
            </a:r>
          </a:p>
        </p:txBody>
      </p:sp>
      <p:graphicFrame>
        <p:nvGraphicFramePr>
          <p:cNvPr id="9" name="Group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834287"/>
              </p:ext>
            </p:extLst>
          </p:nvPr>
        </p:nvGraphicFramePr>
        <p:xfrm>
          <a:off x="860873" y="4791846"/>
          <a:ext cx="3703470" cy="1169592"/>
        </p:xfrm>
        <a:graphic>
          <a:graphicData uri="http://schemas.openxmlformats.org/drawingml/2006/table">
            <a:tbl>
              <a:tblPr/>
              <a:tblGrid>
                <a:gridCol w="986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65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39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Document Information</a:t>
                      </a:r>
                    </a:p>
                  </a:txBody>
                  <a:tcPr marL="53714" marR="53714" marT="39390" marB="3939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>
                        <a:alpha val="4705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3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 타이틀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714" marR="53714" marT="39390" marB="3939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kumimoji="0" lang="ko-KR" altLang="en-US" sz="90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714" marR="53714" marT="39390" marB="3939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3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문서명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714" marR="53714" marT="39390" marB="3939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714" marR="53714" marT="39390" marB="3939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3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714" marR="53714" marT="39390" marB="3939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714" marR="53714" marT="39390" marB="3939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745073" y="1062731"/>
            <a:ext cx="4199445" cy="589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053" tIns="34027" rIns="68053" bIns="34027">
            <a:spAutoFit/>
          </a:bodyPr>
          <a:lstStyle/>
          <a:p>
            <a:pPr eaLnBrk="1" latinLnBrk="1" hangingPunct="1"/>
            <a:r>
              <a:rPr lang="ko-KR" altLang="en-US" sz="3382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멀티모달</a:t>
            </a:r>
            <a:r>
              <a:rPr lang="ko-KR" altLang="en-US" sz="3382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화면설계서</a:t>
            </a:r>
          </a:p>
        </p:txBody>
      </p:sp>
      <p:cxnSp>
        <p:nvCxnSpPr>
          <p:cNvPr id="11" name="직선 연결선 10"/>
          <p:cNvCxnSpPr/>
          <p:nvPr/>
        </p:nvCxnSpPr>
        <p:spPr bwMode="auto">
          <a:xfrm>
            <a:off x="860873" y="1723190"/>
            <a:ext cx="8605627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7937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8C537-F47A-28B2-007C-785F3CEC8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12436991-9EAA-275D-0329-236EBE1D566F}"/>
              </a:ext>
            </a:extLst>
          </p:cNvPr>
          <p:cNvGraphicFramePr>
            <a:graphicFrameLocks noGrp="1"/>
          </p:cNvGraphicFramePr>
          <p:nvPr/>
        </p:nvGraphicFramePr>
        <p:xfrm>
          <a:off x="9759315" y="532464"/>
          <a:ext cx="2361311" cy="5951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#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메인화면</a:t>
                      </a:r>
                      <a:b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유저의 인텐트를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특정해야하는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페이지</a:t>
                      </a:r>
                      <a:b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: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인텐트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발화 또는 클릭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을 기다림</a:t>
                      </a:r>
                      <a:b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특정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인텐트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반응이 들어왔는지 계속 확인할 예정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(3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초 단위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폴링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방식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#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레퍼런스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#VUIS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[ </a:t>
                      </a: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고객 요구사항 </a:t>
                      </a: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화면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+ </a:t>
                      </a:r>
                      <a:r>
                        <a:rPr lang="ko-KR" altLang="en-US" sz="800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콜봇과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통화</a:t>
                      </a:r>
                      <a:b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말로 화면을 제어하는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UX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를 구현하고 싶음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사용자가 발화를 하길 기다리는 느낌의 동적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UI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요소 구현 필요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57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일반 텍스트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021689"/>
                  </a:ext>
                </a:extLst>
              </a:tr>
              <a:tr h="257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버튼 구성</a:t>
                      </a:r>
                      <a:b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: 25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년도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4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월 기준 문의 </a:t>
                      </a:r>
                      <a:r>
                        <a:rPr lang="ko-KR" altLang="en-US" sz="800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인입량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1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순위부터 구성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: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해지 등은 제외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520866"/>
                  </a:ext>
                </a:extLst>
              </a:tr>
              <a:tr h="257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애니메이션 텍스트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텍스트 변동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0825686"/>
                  </a:ext>
                </a:extLst>
              </a:tr>
              <a:tr h="257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액션 버튼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애니메이션 적용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버튼 순차적으로 나타나게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버튼 클릭 시 각 세부 시나리오 화면으로 이동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최대 보여지는 버튼은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4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개까지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332299"/>
                  </a:ext>
                </a:extLst>
              </a:tr>
              <a:tr h="257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케로셀</a:t>
                      </a: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적용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버튼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4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개 이상 적용될 경우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케로셀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노출 및 적용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[5-1] </a:t>
                      </a:r>
                      <a:r>
                        <a:rPr lang="ko-KR" altLang="en-US" sz="800" b="1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케로셀</a:t>
                      </a: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넘겼을 경우 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페이지 이동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326129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A3E51690-20AC-2EC3-26A7-855D335C8467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공통 </a:t>
            </a:r>
            <a:r>
              <a:rPr lang="en-US" altLang="ko-KR" sz="800" dirty="0"/>
              <a:t>UI : 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29902EB-CB06-9AB5-49FD-76F8C2CE66DC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DS_MI_CM_01_01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58D23B1C-8442-9E25-4779-6059F10D7FF5}"/>
              </a:ext>
            </a:extLst>
          </p:cNvPr>
          <p:cNvSpPr/>
          <p:nvPr/>
        </p:nvSpPr>
        <p:spPr>
          <a:xfrm>
            <a:off x="423511" y="532464"/>
            <a:ext cx="2711576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홈</a:t>
            </a:r>
            <a:r>
              <a:rPr lang="en-US" altLang="ko-KR" sz="1200" b="1" dirty="0"/>
              <a:t>(main)</a:t>
            </a:r>
            <a:endParaRPr lang="ko-KR" altLang="en-US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5013B-6261-7621-3B5A-1070F9764FC7}"/>
              </a:ext>
            </a:extLst>
          </p:cNvPr>
          <p:cNvSpPr txBox="1"/>
          <p:nvPr/>
        </p:nvSpPr>
        <p:spPr>
          <a:xfrm>
            <a:off x="508519" y="4614305"/>
            <a:ext cx="2531462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통화 중에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상담사 연결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또는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처음으로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라고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말씀해보세요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!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E1A5697F-15CE-4AC5-0489-27BC85B6D347}"/>
              </a:ext>
            </a:extLst>
          </p:cNvPr>
          <p:cNvSpPr/>
          <p:nvPr/>
        </p:nvSpPr>
        <p:spPr>
          <a:xfrm>
            <a:off x="805803" y="3048316"/>
            <a:ext cx="1890775" cy="24752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“</a:t>
            </a:r>
            <a:r>
              <a:rPr lang="ko-KR" altLang="en-US" sz="900" dirty="0">
                <a:solidFill>
                  <a:schemeClr val="tx1"/>
                </a:solidFill>
              </a:rPr>
              <a:t>요금 확인해줘</a:t>
            </a:r>
            <a:r>
              <a:rPr lang="en-US" altLang="ko-KR" sz="900" dirty="0">
                <a:solidFill>
                  <a:schemeClr val="tx1"/>
                </a:solidFill>
              </a:rPr>
              <a:t>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30" name="사각형: 둥근 모서리 129">
            <a:extLst>
              <a:ext uri="{FF2B5EF4-FFF2-40B4-BE49-F238E27FC236}">
                <a16:creationId xmlns:a16="http://schemas.microsoft.com/office/drawing/2014/main" id="{A18B7B0C-5754-FE09-1C08-546FA852F9F4}"/>
              </a:ext>
            </a:extLst>
          </p:cNvPr>
          <p:cNvSpPr/>
          <p:nvPr/>
        </p:nvSpPr>
        <p:spPr>
          <a:xfrm>
            <a:off x="805802" y="3383507"/>
            <a:ext cx="1890775" cy="24752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“AS</a:t>
            </a:r>
            <a:r>
              <a:rPr lang="ko-KR" altLang="en-US" sz="900" dirty="0">
                <a:solidFill>
                  <a:schemeClr val="tx1"/>
                </a:solidFill>
              </a:rPr>
              <a:t>신청 </a:t>
            </a:r>
            <a:r>
              <a:rPr lang="ko-KR" altLang="en-US" sz="900" dirty="0" err="1">
                <a:solidFill>
                  <a:schemeClr val="tx1"/>
                </a:solidFill>
              </a:rPr>
              <a:t>할래</a:t>
            </a:r>
            <a:r>
              <a:rPr lang="en-US" altLang="ko-KR" sz="900" dirty="0">
                <a:solidFill>
                  <a:schemeClr val="tx1"/>
                </a:solidFill>
              </a:rPr>
              <a:t>“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D3F8C7DF-62B1-107B-B7B6-0076EA22BCF7}"/>
              </a:ext>
            </a:extLst>
          </p:cNvPr>
          <p:cNvSpPr/>
          <p:nvPr/>
        </p:nvSpPr>
        <p:spPr>
          <a:xfrm>
            <a:off x="805801" y="3704486"/>
            <a:ext cx="1890775" cy="24752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“</a:t>
            </a:r>
            <a:r>
              <a:rPr lang="ko-KR" altLang="en-US" sz="900" dirty="0">
                <a:solidFill>
                  <a:schemeClr val="tx1"/>
                </a:solidFill>
              </a:rPr>
              <a:t>자동납부 </a:t>
            </a:r>
            <a:r>
              <a:rPr lang="ko-KR" altLang="en-US" sz="900" dirty="0" err="1">
                <a:solidFill>
                  <a:schemeClr val="tx1"/>
                </a:solidFill>
              </a:rPr>
              <a:t>변경할게</a:t>
            </a:r>
            <a:r>
              <a:rPr lang="en-US" altLang="ko-KR" sz="900" dirty="0">
                <a:solidFill>
                  <a:schemeClr val="tx1"/>
                </a:solidFill>
              </a:rPr>
              <a:t>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2BC4DF71-A3A1-F12A-F099-9938F1CD2E65}"/>
              </a:ext>
            </a:extLst>
          </p:cNvPr>
          <p:cNvSpPr/>
          <p:nvPr/>
        </p:nvSpPr>
        <p:spPr>
          <a:xfrm>
            <a:off x="805800" y="4025465"/>
            <a:ext cx="1890775" cy="24752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“</a:t>
            </a:r>
            <a:r>
              <a:rPr lang="ko-KR" altLang="en-US" sz="900" dirty="0">
                <a:solidFill>
                  <a:schemeClr val="tx1"/>
                </a:solidFill>
              </a:rPr>
              <a:t>리모컨이 </a:t>
            </a:r>
            <a:r>
              <a:rPr lang="ko-KR" altLang="en-US" sz="900" dirty="0" err="1">
                <a:solidFill>
                  <a:schemeClr val="tx1"/>
                </a:solidFill>
              </a:rPr>
              <a:t>고장났어</a:t>
            </a:r>
            <a:r>
              <a:rPr lang="en-US" altLang="ko-KR" sz="900" dirty="0">
                <a:solidFill>
                  <a:schemeClr val="tx1"/>
                </a:solidFill>
              </a:rPr>
              <a:t>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BBDCD71-0404-3F28-0BF7-C84D6D27F8C9}"/>
              </a:ext>
            </a:extLst>
          </p:cNvPr>
          <p:cNvGrpSpPr/>
          <p:nvPr/>
        </p:nvGrpSpPr>
        <p:grpSpPr>
          <a:xfrm>
            <a:off x="423510" y="943540"/>
            <a:ext cx="796863" cy="316109"/>
            <a:chOff x="4733925" y="2686050"/>
            <a:chExt cx="1362075" cy="409435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4CD5642-7425-1979-8A9D-07BBF1A47F8C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023F5B0E-19A4-DA52-BC92-36A793CEB4F2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9CEBEE72-B058-E7B8-F708-1D59C7B29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9E085773-CED2-B3E8-27F4-DC6BD1C82F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DEEA5F0-0E4A-398C-9D1F-3841D16DBAC9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85B9573-EC0C-575F-1AB5-493C1CA0A8CF}"/>
              </a:ext>
            </a:extLst>
          </p:cNvPr>
          <p:cNvGrpSpPr/>
          <p:nvPr/>
        </p:nvGrpSpPr>
        <p:grpSpPr>
          <a:xfrm>
            <a:off x="2754606" y="939916"/>
            <a:ext cx="361950" cy="316109"/>
            <a:chOff x="4733925" y="2686050"/>
            <a:chExt cx="1362075" cy="409435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8801762A-3A90-5267-F19A-BB12B858C825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ECD78A31-82AF-CB49-0276-9DF8C97ECA48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43591C2E-A581-B63C-92E1-8D52523936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CD1B8BEC-EC52-7FFF-05B2-F2C7573C10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3FC8314-AB4B-CE55-6739-C6B12783D048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94A8C6B1-20DF-4BBD-6510-B58CC090A8D8}"/>
              </a:ext>
            </a:extLst>
          </p:cNvPr>
          <p:cNvGrpSpPr/>
          <p:nvPr/>
        </p:nvGrpSpPr>
        <p:grpSpPr>
          <a:xfrm>
            <a:off x="1630429" y="4455906"/>
            <a:ext cx="241515" cy="91447"/>
            <a:chOff x="4056991" y="6116472"/>
            <a:chExt cx="194883" cy="73790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356A13F6-55DE-E072-E1FB-740BA2B6155F}"/>
                </a:ext>
              </a:extLst>
            </p:cNvPr>
            <p:cNvSpPr/>
            <p:nvPr/>
          </p:nvSpPr>
          <p:spPr>
            <a:xfrm>
              <a:off x="4056991" y="6116472"/>
              <a:ext cx="80644" cy="737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F97BA5CD-AB4E-9430-7374-7402EAC579E5}"/>
                </a:ext>
              </a:extLst>
            </p:cNvPr>
            <p:cNvSpPr/>
            <p:nvPr/>
          </p:nvSpPr>
          <p:spPr>
            <a:xfrm>
              <a:off x="4171230" y="6116476"/>
              <a:ext cx="80644" cy="7377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7C522DB-90B5-4E2B-6C66-908E4D528135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</a:t>
            </a:r>
            <a:r>
              <a:rPr lang="en-US" altLang="ko-KR" sz="900" dirty="0"/>
              <a:t>CM_01_01_01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3CF0B7-C8B0-E7CD-3C26-74E577D85F84}"/>
              </a:ext>
            </a:extLst>
          </p:cNvPr>
          <p:cNvSpPr txBox="1"/>
          <p:nvPr/>
        </p:nvSpPr>
        <p:spPr>
          <a:xfrm>
            <a:off x="522943" y="1811590"/>
            <a:ext cx="2502608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SK</a:t>
            </a:r>
            <a:r>
              <a:rPr lang="ko-KR" altLang="en-US" sz="1200" dirty="0" err="1">
                <a:latin typeface="+mn-ea"/>
              </a:rPr>
              <a:t>브로드밴드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AI</a:t>
            </a:r>
            <a:r>
              <a:rPr lang="ko-KR" altLang="en-US" sz="1200" dirty="0">
                <a:latin typeface="+mn-ea"/>
              </a:rPr>
              <a:t>상담사 </a:t>
            </a:r>
            <a:r>
              <a:rPr lang="ko-KR" altLang="en-US" sz="1200" dirty="0" err="1">
                <a:latin typeface="+mn-ea"/>
              </a:rPr>
              <a:t>콜비에요</a:t>
            </a:r>
            <a:r>
              <a:rPr lang="en-US" altLang="ko-KR" sz="1200" dirty="0">
                <a:latin typeface="+mn-ea"/>
              </a:rPr>
              <a:t>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7DF678-1F16-1DDE-6894-329AB9B8434A}"/>
              </a:ext>
            </a:extLst>
          </p:cNvPr>
          <p:cNvSpPr txBox="1"/>
          <p:nvPr/>
        </p:nvSpPr>
        <p:spPr>
          <a:xfrm>
            <a:off x="431293" y="2221684"/>
            <a:ext cx="2700001" cy="437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아래 버튼을 선택해 주시거나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직접 입력 또는 말씀해주세요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AACBB5D-0E33-B4B7-7B50-CE1118A8E7D6}"/>
              </a:ext>
            </a:extLst>
          </p:cNvPr>
          <p:cNvSpPr/>
          <p:nvPr/>
        </p:nvSpPr>
        <p:spPr>
          <a:xfrm>
            <a:off x="2434964" y="5820997"/>
            <a:ext cx="577829" cy="5778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90BDD36-3E88-9D27-DE60-AEACCEAE3ED9}"/>
              </a:ext>
            </a:extLst>
          </p:cNvPr>
          <p:cNvSpPr/>
          <p:nvPr/>
        </p:nvSpPr>
        <p:spPr>
          <a:xfrm>
            <a:off x="3529554" y="532464"/>
            <a:ext cx="2711576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요금조회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미납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5D42AD4-C6F7-AB11-F406-52A54100DA04}"/>
              </a:ext>
            </a:extLst>
          </p:cNvPr>
          <p:cNvGrpSpPr/>
          <p:nvPr/>
        </p:nvGrpSpPr>
        <p:grpSpPr>
          <a:xfrm>
            <a:off x="3529553" y="943540"/>
            <a:ext cx="796863" cy="316109"/>
            <a:chOff x="4733925" y="2686050"/>
            <a:chExt cx="1362075" cy="409435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CA4FCF6-21AF-B732-878D-69EA3AC19262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190CABF0-2C90-626F-A8C2-A3761C53B8E5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D2A91A97-BF8B-3647-B96B-A0EC63DEF1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251B792A-0B54-B7DB-AA4A-E6BAFBC201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B9FFF99-FC0B-E722-3634-E739AB16C426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FC78BAA-7A06-D10D-E83D-5E179DB6EC20}"/>
              </a:ext>
            </a:extLst>
          </p:cNvPr>
          <p:cNvGrpSpPr/>
          <p:nvPr/>
        </p:nvGrpSpPr>
        <p:grpSpPr>
          <a:xfrm>
            <a:off x="5860649" y="939916"/>
            <a:ext cx="361950" cy="316109"/>
            <a:chOff x="4733925" y="2686050"/>
            <a:chExt cx="1362075" cy="409435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AC4F976-EECB-CF89-F330-3C126093F7E6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F5913CE-FEC1-5BA2-B700-BDC82C54CB55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E6D7C6CB-E1FF-3D87-016C-5DAB61B273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50C4A273-EF47-A1C4-FB36-55B6508F05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C2B5F9D-1F01-0404-46BC-2375DC166E7C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05363A02-E69D-253D-0976-73BBD2F74244}"/>
              </a:ext>
            </a:extLst>
          </p:cNvPr>
          <p:cNvSpPr txBox="1"/>
          <p:nvPr/>
        </p:nvSpPr>
        <p:spPr>
          <a:xfrm>
            <a:off x="3521708" y="6727619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</a:t>
            </a:r>
            <a:r>
              <a:rPr lang="en-US" altLang="ko-KR" sz="900" dirty="0"/>
              <a:t>CM_01_01_02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73EEB9-A3B8-7608-D1E3-A64B1FFB4017}"/>
              </a:ext>
            </a:extLst>
          </p:cNvPr>
          <p:cNvSpPr txBox="1"/>
          <p:nvPr/>
        </p:nvSpPr>
        <p:spPr>
          <a:xfrm>
            <a:off x="3628986" y="1811590"/>
            <a:ext cx="2502608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SK</a:t>
            </a:r>
            <a:r>
              <a:rPr lang="ko-KR" altLang="en-US" sz="1200" dirty="0" err="1">
                <a:latin typeface="+mn-ea"/>
              </a:rPr>
              <a:t>브로드밴드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AI</a:t>
            </a:r>
            <a:r>
              <a:rPr lang="ko-KR" altLang="en-US" sz="1200" dirty="0">
                <a:latin typeface="+mn-ea"/>
              </a:rPr>
              <a:t>상담사 </a:t>
            </a:r>
            <a:r>
              <a:rPr lang="ko-KR" altLang="en-US" sz="1200" dirty="0" err="1">
                <a:latin typeface="+mn-ea"/>
              </a:rPr>
              <a:t>콜비에요</a:t>
            </a:r>
            <a:r>
              <a:rPr lang="en-US" altLang="ko-KR" sz="1200" dirty="0">
                <a:latin typeface="+mn-ea"/>
              </a:rPr>
              <a:t>!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1A6790E6-1C5E-8BCB-0E00-71B7390F8475}"/>
              </a:ext>
            </a:extLst>
          </p:cNvPr>
          <p:cNvSpPr/>
          <p:nvPr/>
        </p:nvSpPr>
        <p:spPr>
          <a:xfrm>
            <a:off x="6630467" y="532464"/>
            <a:ext cx="2711576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요금조회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미납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A8C5D11-930A-5750-2026-0AB2C4779207}"/>
              </a:ext>
            </a:extLst>
          </p:cNvPr>
          <p:cNvSpPr txBox="1"/>
          <p:nvPr/>
        </p:nvSpPr>
        <p:spPr>
          <a:xfrm>
            <a:off x="6715475" y="4562792"/>
            <a:ext cx="2531462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통화 중에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상담사 연결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또는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처음으로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라고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말씀해보세요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!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B928B978-2BD2-EC7E-895C-75A3052FD0EB}"/>
              </a:ext>
            </a:extLst>
          </p:cNvPr>
          <p:cNvSpPr/>
          <p:nvPr/>
        </p:nvSpPr>
        <p:spPr>
          <a:xfrm>
            <a:off x="7012759" y="2996803"/>
            <a:ext cx="1890775" cy="24752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“</a:t>
            </a:r>
            <a:r>
              <a:rPr lang="ko-KR" altLang="en-US" sz="900" dirty="0">
                <a:solidFill>
                  <a:schemeClr val="tx1"/>
                </a:solidFill>
              </a:rPr>
              <a:t>요금 확인해줘</a:t>
            </a:r>
            <a:r>
              <a:rPr lang="en-US" altLang="ko-KR" sz="900" dirty="0">
                <a:solidFill>
                  <a:schemeClr val="tx1"/>
                </a:solidFill>
              </a:rPr>
              <a:t>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4E4E79FC-F508-DDED-74A0-75005F5A3706}"/>
              </a:ext>
            </a:extLst>
          </p:cNvPr>
          <p:cNvSpPr/>
          <p:nvPr/>
        </p:nvSpPr>
        <p:spPr>
          <a:xfrm>
            <a:off x="7012758" y="3331994"/>
            <a:ext cx="1890775" cy="24752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“AS</a:t>
            </a:r>
            <a:r>
              <a:rPr lang="ko-KR" altLang="en-US" sz="900" dirty="0">
                <a:solidFill>
                  <a:schemeClr val="tx1"/>
                </a:solidFill>
              </a:rPr>
              <a:t>신청 </a:t>
            </a:r>
            <a:r>
              <a:rPr lang="ko-KR" altLang="en-US" sz="900" dirty="0" err="1">
                <a:solidFill>
                  <a:schemeClr val="tx1"/>
                </a:solidFill>
              </a:rPr>
              <a:t>할래</a:t>
            </a:r>
            <a:r>
              <a:rPr lang="en-US" altLang="ko-KR" sz="900" dirty="0">
                <a:solidFill>
                  <a:schemeClr val="tx1"/>
                </a:solidFill>
              </a:rPr>
              <a:t>“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17FCFA38-D2C2-0B6E-2F0C-429A22189139}"/>
              </a:ext>
            </a:extLst>
          </p:cNvPr>
          <p:cNvSpPr/>
          <p:nvPr/>
        </p:nvSpPr>
        <p:spPr>
          <a:xfrm>
            <a:off x="7012757" y="3652973"/>
            <a:ext cx="1890775" cy="24752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“</a:t>
            </a:r>
            <a:r>
              <a:rPr lang="ko-KR" altLang="en-US" sz="900" dirty="0">
                <a:solidFill>
                  <a:schemeClr val="tx1"/>
                </a:solidFill>
              </a:rPr>
              <a:t>자동납부 </a:t>
            </a:r>
            <a:r>
              <a:rPr lang="ko-KR" altLang="en-US" sz="900" dirty="0" err="1">
                <a:solidFill>
                  <a:schemeClr val="tx1"/>
                </a:solidFill>
              </a:rPr>
              <a:t>변경할게</a:t>
            </a:r>
            <a:r>
              <a:rPr lang="en-US" altLang="ko-KR" sz="900" dirty="0">
                <a:solidFill>
                  <a:schemeClr val="tx1"/>
                </a:solidFill>
              </a:rPr>
              <a:t>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0806EF88-9983-2069-D091-191658161E30}"/>
              </a:ext>
            </a:extLst>
          </p:cNvPr>
          <p:cNvSpPr/>
          <p:nvPr/>
        </p:nvSpPr>
        <p:spPr>
          <a:xfrm>
            <a:off x="7012756" y="3973952"/>
            <a:ext cx="1890775" cy="24752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“</a:t>
            </a:r>
            <a:r>
              <a:rPr lang="ko-KR" altLang="en-US" sz="900" dirty="0">
                <a:solidFill>
                  <a:schemeClr val="tx1"/>
                </a:solidFill>
              </a:rPr>
              <a:t>리모컨이 </a:t>
            </a:r>
            <a:r>
              <a:rPr lang="ko-KR" altLang="en-US" sz="900" dirty="0" err="1">
                <a:solidFill>
                  <a:schemeClr val="tx1"/>
                </a:solidFill>
              </a:rPr>
              <a:t>고장났어</a:t>
            </a:r>
            <a:r>
              <a:rPr lang="en-US" altLang="ko-KR" sz="900" dirty="0">
                <a:solidFill>
                  <a:schemeClr val="tx1"/>
                </a:solidFill>
              </a:rPr>
              <a:t>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6D4F981-645B-0752-8D0D-553CE358EB5C}"/>
              </a:ext>
            </a:extLst>
          </p:cNvPr>
          <p:cNvGrpSpPr/>
          <p:nvPr/>
        </p:nvGrpSpPr>
        <p:grpSpPr>
          <a:xfrm>
            <a:off x="6630466" y="943540"/>
            <a:ext cx="796863" cy="316109"/>
            <a:chOff x="4733925" y="2686050"/>
            <a:chExt cx="1362075" cy="409435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5CA4D000-C1FE-49FA-17D8-3A0E4481ED68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0E58D7B-493C-B9F5-127E-3BFBD7373C96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665A4D3-1549-32DA-2FB6-1AFFDBFBCE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A8FDA168-C204-EF40-E357-14B1DE0F96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EED3664-2C8A-BE77-D9C8-0FA7A17F16CC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4E04C7F-B375-9BCC-ECCA-9894A29C6CAC}"/>
              </a:ext>
            </a:extLst>
          </p:cNvPr>
          <p:cNvGrpSpPr/>
          <p:nvPr/>
        </p:nvGrpSpPr>
        <p:grpSpPr>
          <a:xfrm>
            <a:off x="8961562" y="939916"/>
            <a:ext cx="361950" cy="316109"/>
            <a:chOff x="4733925" y="2686050"/>
            <a:chExt cx="1362075" cy="409435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9816BA0F-48ED-2148-B31F-9E2D733950FF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4F2E2A58-995A-5A77-069E-5D91F2CE417F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4487739A-BB52-CAC2-0F87-4D314D7FD3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6DB7CF76-1003-453B-9973-D751ACB252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FD5618C-B392-8F53-E2AE-35E8CCBCDB48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CF49679F-9051-7744-855C-9D4493114B65}"/>
              </a:ext>
            </a:extLst>
          </p:cNvPr>
          <p:cNvGrpSpPr/>
          <p:nvPr/>
        </p:nvGrpSpPr>
        <p:grpSpPr>
          <a:xfrm>
            <a:off x="7837385" y="4404393"/>
            <a:ext cx="241515" cy="91447"/>
            <a:chOff x="4056991" y="6116472"/>
            <a:chExt cx="194883" cy="73790"/>
          </a:xfrm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85C066BB-60A1-5425-4147-4FB7157FEFD1}"/>
                </a:ext>
              </a:extLst>
            </p:cNvPr>
            <p:cNvSpPr/>
            <p:nvPr/>
          </p:nvSpPr>
          <p:spPr>
            <a:xfrm>
              <a:off x="4056991" y="6116472"/>
              <a:ext cx="80644" cy="737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A814C5FF-2E1D-7C1E-7488-9A6B433C8F8D}"/>
                </a:ext>
              </a:extLst>
            </p:cNvPr>
            <p:cNvSpPr/>
            <p:nvPr/>
          </p:nvSpPr>
          <p:spPr>
            <a:xfrm>
              <a:off x="4171230" y="6116476"/>
              <a:ext cx="80644" cy="7377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FABB4CEA-32CB-1D37-D664-0808E40A04E8}"/>
              </a:ext>
            </a:extLst>
          </p:cNvPr>
          <p:cNvSpPr txBox="1"/>
          <p:nvPr/>
        </p:nvSpPr>
        <p:spPr>
          <a:xfrm>
            <a:off x="6638251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</a:t>
            </a:r>
            <a:r>
              <a:rPr lang="en-US" altLang="ko-KR" sz="900" dirty="0"/>
              <a:t>CM_01_01_03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1107780-9C0B-282F-6E76-89A4DF609775}"/>
              </a:ext>
            </a:extLst>
          </p:cNvPr>
          <p:cNvSpPr txBox="1"/>
          <p:nvPr/>
        </p:nvSpPr>
        <p:spPr>
          <a:xfrm>
            <a:off x="6729899" y="1811590"/>
            <a:ext cx="2502608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SK</a:t>
            </a:r>
            <a:r>
              <a:rPr lang="ko-KR" altLang="en-US" sz="1200" dirty="0" err="1">
                <a:latin typeface="+mn-ea"/>
              </a:rPr>
              <a:t>브로드밴드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AI</a:t>
            </a:r>
            <a:r>
              <a:rPr lang="ko-KR" altLang="en-US" sz="1200" dirty="0">
                <a:latin typeface="+mn-ea"/>
              </a:rPr>
              <a:t>상담사 </a:t>
            </a:r>
            <a:r>
              <a:rPr lang="ko-KR" altLang="en-US" sz="1200" dirty="0" err="1">
                <a:latin typeface="+mn-ea"/>
              </a:rPr>
              <a:t>콜비에요</a:t>
            </a:r>
            <a:r>
              <a:rPr lang="en-US" altLang="ko-KR" sz="1200" dirty="0">
                <a:latin typeface="+mn-ea"/>
              </a:rPr>
              <a:t>!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CF82282-55CA-6989-CC41-FA70A11C5CC9}"/>
              </a:ext>
            </a:extLst>
          </p:cNvPr>
          <p:cNvSpPr txBox="1"/>
          <p:nvPr/>
        </p:nvSpPr>
        <p:spPr>
          <a:xfrm>
            <a:off x="6638249" y="2221684"/>
            <a:ext cx="2700001" cy="437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아래 버튼을 선택해 주시거나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직접 입력 또는 말씀해주세요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49B0FECA-E460-9FEC-52AE-891406B8674E}"/>
              </a:ext>
            </a:extLst>
          </p:cNvPr>
          <p:cNvSpPr/>
          <p:nvPr/>
        </p:nvSpPr>
        <p:spPr>
          <a:xfrm>
            <a:off x="6872577" y="5874580"/>
            <a:ext cx="1972296" cy="47662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요금 상담을 해보시겠어요</a:t>
            </a:r>
            <a:r>
              <a:rPr lang="en-US" altLang="ko-KR" sz="900" dirty="0"/>
              <a:t>?</a:t>
            </a:r>
            <a:endParaRPr lang="ko-KR" altLang="en-US" sz="900" dirty="0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864AE576-8F39-3DBA-60CC-2C32904DB087}"/>
              </a:ext>
            </a:extLst>
          </p:cNvPr>
          <p:cNvSpPr/>
          <p:nvPr/>
        </p:nvSpPr>
        <p:spPr>
          <a:xfrm>
            <a:off x="8649690" y="5820997"/>
            <a:ext cx="577829" cy="5778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70641F-1BC4-B30D-2071-EA52CF7913DA}"/>
              </a:ext>
            </a:extLst>
          </p:cNvPr>
          <p:cNvSpPr txBox="1"/>
          <p:nvPr/>
        </p:nvSpPr>
        <p:spPr>
          <a:xfrm>
            <a:off x="3501835" y="2221684"/>
            <a:ext cx="2700001" cy="437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아래 버튼을 선택해 주시거나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직접 입력 또는 말씀해주세요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C1345AB-8678-6190-EA7B-080066827CEF}"/>
              </a:ext>
            </a:extLst>
          </p:cNvPr>
          <p:cNvGrpSpPr/>
          <p:nvPr/>
        </p:nvGrpSpPr>
        <p:grpSpPr>
          <a:xfrm>
            <a:off x="3752870" y="3169305"/>
            <a:ext cx="1920968" cy="200830"/>
            <a:chOff x="664786" y="3603078"/>
            <a:chExt cx="1920968" cy="20083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31F905B-3101-48F0-798B-7BC30B82B6CF}"/>
                </a:ext>
              </a:extLst>
            </p:cNvPr>
            <p:cNvGrpSpPr/>
            <p:nvPr/>
          </p:nvGrpSpPr>
          <p:grpSpPr>
            <a:xfrm>
              <a:off x="664786" y="3603078"/>
              <a:ext cx="875090" cy="200830"/>
              <a:chOff x="3770788" y="3951247"/>
              <a:chExt cx="885032" cy="200830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89791C05-C1C9-F5E9-F167-6911419AD601}"/>
                  </a:ext>
                </a:extLst>
              </p:cNvPr>
              <p:cNvSpPr/>
              <p:nvPr/>
            </p:nvSpPr>
            <p:spPr>
              <a:xfrm>
                <a:off x="3770788" y="3951247"/>
                <a:ext cx="885032" cy="200055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64B4BA-1A36-3D7F-0691-E409A4BCB814}"/>
                  </a:ext>
                </a:extLst>
              </p:cNvPr>
              <p:cNvSpPr txBox="1"/>
              <p:nvPr/>
            </p:nvSpPr>
            <p:spPr>
              <a:xfrm>
                <a:off x="3770788" y="3952022"/>
                <a:ext cx="885032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 b="1" dirty="0"/>
                  <a:t>서비스 이용 안내</a:t>
                </a: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D3E6C3D-B315-E69D-D8F6-35C52AB1C58F}"/>
                </a:ext>
              </a:extLst>
            </p:cNvPr>
            <p:cNvGrpSpPr/>
            <p:nvPr/>
          </p:nvGrpSpPr>
          <p:grpSpPr>
            <a:xfrm>
              <a:off x="1584366" y="3603078"/>
              <a:ext cx="372599" cy="200830"/>
              <a:chOff x="3770788" y="3951247"/>
              <a:chExt cx="885032" cy="200830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FACCCA36-AE3C-0837-1FA4-CDF17281E1DB}"/>
                  </a:ext>
                </a:extLst>
              </p:cNvPr>
              <p:cNvSpPr/>
              <p:nvPr/>
            </p:nvSpPr>
            <p:spPr>
              <a:xfrm>
                <a:off x="3770788" y="3951247"/>
                <a:ext cx="885032" cy="200055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008A253-9984-7375-E428-D449863D4442}"/>
                  </a:ext>
                </a:extLst>
              </p:cNvPr>
              <p:cNvSpPr txBox="1"/>
              <p:nvPr/>
            </p:nvSpPr>
            <p:spPr>
              <a:xfrm>
                <a:off x="3770788" y="3952022"/>
                <a:ext cx="885032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 b="1" dirty="0"/>
                  <a:t>가입</a:t>
                </a: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261D2C5-E8E4-3011-E632-E6B070753E11}"/>
                </a:ext>
              </a:extLst>
            </p:cNvPr>
            <p:cNvGrpSpPr/>
            <p:nvPr/>
          </p:nvGrpSpPr>
          <p:grpSpPr>
            <a:xfrm>
              <a:off x="2001455" y="3603078"/>
              <a:ext cx="584299" cy="200830"/>
              <a:chOff x="3770788" y="3951247"/>
              <a:chExt cx="885032" cy="200830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67F35E66-BDE5-4000-80CD-B6DACD678A70}"/>
                  </a:ext>
                </a:extLst>
              </p:cNvPr>
              <p:cNvSpPr/>
              <p:nvPr/>
            </p:nvSpPr>
            <p:spPr>
              <a:xfrm>
                <a:off x="3770788" y="3951247"/>
                <a:ext cx="885032" cy="200055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B9E1F9E-3087-D12A-9A0B-189C71665E59}"/>
                  </a:ext>
                </a:extLst>
              </p:cNvPr>
              <p:cNvSpPr txBox="1"/>
              <p:nvPr/>
            </p:nvSpPr>
            <p:spPr>
              <a:xfrm>
                <a:off x="3770788" y="3952022"/>
                <a:ext cx="885032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 b="1" dirty="0"/>
                  <a:t>요금</a:t>
                </a:r>
                <a:r>
                  <a:rPr lang="en-US" altLang="ko-KR" sz="700" b="1" dirty="0"/>
                  <a:t>/</a:t>
                </a:r>
                <a:r>
                  <a:rPr lang="ko-KR" altLang="en-US" sz="700" b="1" dirty="0"/>
                  <a:t>납부</a:t>
                </a:r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FFB2F96-BEA0-D0C0-A184-762D6DA3FAF0}"/>
              </a:ext>
            </a:extLst>
          </p:cNvPr>
          <p:cNvGrpSpPr/>
          <p:nvPr/>
        </p:nvGrpSpPr>
        <p:grpSpPr>
          <a:xfrm>
            <a:off x="3752870" y="3872493"/>
            <a:ext cx="1439224" cy="200830"/>
            <a:chOff x="756862" y="3895178"/>
            <a:chExt cx="1439224" cy="200830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B887BBB-CC5E-CB8E-6F92-76ED0827A2EF}"/>
                </a:ext>
              </a:extLst>
            </p:cNvPr>
            <p:cNvGrpSpPr/>
            <p:nvPr/>
          </p:nvGrpSpPr>
          <p:grpSpPr>
            <a:xfrm>
              <a:off x="756862" y="3895178"/>
              <a:ext cx="783014" cy="200830"/>
              <a:chOff x="3770788" y="3951247"/>
              <a:chExt cx="885032" cy="200830"/>
            </a:xfrm>
          </p:grpSpPr>
          <p:sp>
            <p:nvSpPr>
              <p:cNvPr id="59" name="사각형: 둥근 모서리 58">
                <a:extLst>
                  <a:ext uri="{FF2B5EF4-FFF2-40B4-BE49-F238E27FC236}">
                    <a16:creationId xmlns:a16="http://schemas.microsoft.com/office/drawing/2014/main" id="{701569A2-3DA0-11E0-647C-D7C991F42B75}"/>
                  </a:ext>
                </a:extLst>
              </p:cNvPr>
              <p:cNvSpPr/>
              <p:nvPr/>
            </p:nvSpPr>
            <p:spPr>
              <a:xfrm>
                <a:off x="3770788" y="3951247"/>
                <a:ext cx="885032" cy="200055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1C299D1-1AB5-ED4F-1D4F-4DF7D7B58467}"/>
                  </a:ext>
                </a:extLst>
              </p:cNvPr>
              <p:cNvSpPr txBox="1"/>
              <p:nvPr/>
            </p:nvSpPr>
            <p:spPr>
              <a:xfrm>
                <a:off x="3770788" y="3952022"/>
                <a:ext cx="885032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 b="1" dirty="0"/>
                  <a:t>설치 장소 변경</a:t>
                </a:r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6FF87B18-E327-F3B4-CDB4-638909AE3CBB}"/>
                </a:ext>
              </a:extLst>
            </p:cNvPr>
            <p:cNvGrpSpPr/>
            <p:nvPr/>
          </p:nvGrpSpPr>
          <p:grpSpPr>
            <a:xfrm>
              <a:off x="1584366" y="3895178"/>
              <a:ext cx="611720" cy="200830"/>
              <a:chOff x="3770788" y="3951247"/>
              <a:chExt cx="885032" cy="200830"/>
            </a:xfrm>
          </p:grpSpPr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879D606A-C150-B44B-6181-F2AF87F1E25F}"/>
                  </a:ext>
                </a:extLst>
              </p:cNvPr>
              <p:cNvSpPr/>
              <p:nvPr/>
            </p:nvSpPr>
            <p:spPr>
              <a:xfrm>
                <a:off x="3770788" y="3951247"/>
                <a:ext cx="885032" cy="200055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6259EAA-BC04-4BA2-E434-4AD7FF8D96F7}"/>
                  </a:ext>
                </a:extLst>
              </p:cNvPr>
              <p:cNvSpPr txBox="1"/>
              <p:nvPr/>
            </p:nvSpPr>
            <p:spPr>
              <a:xfrm>
                <a:off x="3770788" y="3952022"/>
                <a:ext cx="885032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 b="1" dirty="0"/>
                  <a:t>일시 정지</a:t>
                </a:r>
              </a:p>
            </p:txBody>
          </p: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9638105F-22F7-476F-5B1E-5AA9A6C5AE87}"/>
              </a:ext>
            </a:extLst>
          </p:cNvPr>
          <p:cNvGrpSpPr/>
          <p:nvPr/>
        </p:nvGrpSpPr>
        <p:grpSpPr>
          <a:xfrm>
            <a:off x="3699530" y="3334149"/>
            <a:ext cx="548866" cy="200830"/>
            <a:chOff x="3770788" y="3951247"/>
            <a:chExt cx="885032" cy="200830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D1CC964D-5042-06BE-7C7F-B30589149572}"/>
                </a:ext>
              </a:extLst>
            </p:cNvPr>
            <p:cNvSpPr/>
            <p:nvPr/>
          </p:nvSpPr>
          <p:spPr>
            <a:xfrm>
              <a:off x="3770788" y="3951247"/>
              <a:ext cx="885032" cy="20005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BABF9A0-94DB-BEC4-DED1-6F3D4BC0DF5A}"/>
                </a:ext>
              </a:extLst>
            </p:cNvPr>
            <p:cNvSpPr txBox="1"/>
            <p:nvPr/>
          </p:nvSpPr>
          <p:spPr>
            <a:xfrm>
              <a:off x="3770788" y="3952022"/>
              <a:ext cx="88503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b="1" dirty="0" err="1"/>
                <a:t>더보기</a:t>
              </a:r>
              <a:r>
                <a:rPr lang="en-US" altLang="ko-KR" sz="700" b="1" dirty="0"/>
                <a:t>+</a:t>
              </a:r>
              <a:endParaRPr lang="ko-KR" altLang="en-US" sz="700" b="1" dirty="0"/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1CE4AD1C-89DD-BF4F-0234-AEBD07339307}"/>
              </a:ext>
            </a:extLst>
          </p:cNvPr>
          <p:cNvGrpSpPr/>
          <p:nvPr/>
        </p:nvGrpSpPr>
        <p:grpSpPr>
          <a:xfrm>
            <a:off x="3748108" y="2111607"/>
            <a:ext cx="212124" cy="246221"/>
            <a:chOff x="672226" y="1873622"/>
            <a:chExt cx="212124" cy="246221"/>
          </a:xfrm>
        </p:grpSpPr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70A2A39A-7C77-84E1-E516-692F54469B94}"/>
                </a:ext>
              </a:extLst>
            </p:cNvPr>
            <p:cNvSpPr/>
            <p:nvPr/>
          </p:nvSpPr>
          <p:spPr>
            <a:xfrm>
              <a:off x="672228" y="1887666"/>
              <a:ext cx="212122" cy="21212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A0EBD43-1D22-A75B-A960-348821C12614}"/>
                </a:ext>
              </a:extLst>
            </p:cNvPr>
            <p:cNvSpPr txBox="1"/>
            <p:nvPr/>
          </p:nvSpPr>
          <p:spPr>
            <a:xfrm>
              <a:off x="672226" y="1873622"/>
              <a:ext cx="21212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</a:rPr>
                <a:t>B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33A219F2-FE4A-D6FC-BBCE-2C2C89C3FF3A}"/>
              </a:ext>
            </a:extLst>
          </p:cNvPr>
          <p:cNvSpPr txBox="1"/>
          <p:nvPr/>
        </p:nvSpPr>
        <p:spPr>
          <a:xfrm>
            <a:off x="3689446" y="2411745"/>
            <a:ext cx="2143480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300" b="1" dirty="0" err="1"/>
              <a:t>김브로</a:t>
            </a:r>
            <a:r>
              <a:rPr lang="ko-KR" altLang="en-US" sz="1300" b="1" dirty="0"/>
              <a:t> 고객님 안녕하세요</a:t>
            </a:r>
            <a:r>
              <a:rPr lang="en-US" altLang="ko-KR" sz="1300" b="1" dirty="0"/>
              <a:t>. </a:t>
            </a:r>
            <a:r>
              <a:rPr lang="ko-KR" altLang="en-US" sz="1300" b="1" dirty="0"/>
              <a:t>무엇을 도와드릴까요</a:t>
            </a:r>
            <a:r>
              <a:rPr lang="en-US" altLang="ko-KR" sz="1300" b="1" dirty="0"/>
              <a:t>?</a:t>
            </a:r>
            <a:endParaRPr lang="ko-KR" altLang="en-US" sz="1300" b="1" dirty="0"/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FFF7E670-F2B7-D7CD-B736-F84DFA0B7196}"/>
              </a:ext>
            </a:extLst>
          </p:cNvPr>
          <p:cNvGrpSpPr/>
          <p:nvPr/>
        </p:nvGrpSpPr>
        <p:grpSpPr>
          <a:xfrm>
            <a:off x="3579370" y="5965343"/>
            <a:ext cx="2443604" cy="289248"/>
            <a:chOff x="552451" y="6061447"/>
            <a:chExt cx="2443604" cy="289248"/>
          </a:xfrm>
        </p:grpSpPr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BE98745D-FA87-29A1-34A1-8F2E2BC402BB}"/>
                </a:ext>
              </a:extLst>
            </p:cNvPr>
            <p:cNvSpPr/>
            <p:nvPr/>
          </p:nvSpPr>
          <p:spPr>
            <a:xfrm>
              <a:off x="552451" y="6061447"/>
              <a:ext cx="2443604" cy="289248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B71A6A4-5AB4-9A77-6BA0-4E936CFBA3CF}"/>
                </a:ext>
              </a:extLst>
            </p:cNvPr>
            <p:cNvSpPr txBox="1"/>
            <p:nvPr/>
          </p:nvSpPr>
          <p:spPr>
            <a:xfrm>
              <a:off x="1010621" y="6145894"/>
              <a:ext cx="153143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궁금한 내용을 입력해 주세요</a:t>
              </a:r>
              <a:r>
                <a:rPr lang="en-US" altLang="ko-KR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</a:t>
              </a:r>
              <a:endParaRPr lang="ko-KR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65AC64D6-F805-6A9F-2670-210832019CC3}"/>
                </a:ext>
              </a:extLst>
            </p:cNvPr>
            <p:cNvGrpSpPr/>
            <p:nvPr/>
          </p:nvGrpSpPr>
          <p:grpSpPr>
            <a:xfrm>
              <a:off x="613605" y="6117650"/>
              <a:ext cx="2319062" cy="176842"/>
              <a:chOff x="613605" y="1595340"/>
              <a:chExt cx="2319062" cy="176842"/>
            </a:xfrm>
          </p:grpSpPr>
          <p:pic>
            <p:nvPicPr>
              <p:cNvPr id="98" name="그림 97">
                <a:extLst>
                  <a:ext uri="{FF2B5EF4-FFF2-40B4-BE49-F238E27FC236}">
                    <a16:creationId xmlns:a16="http://schemas.microsoft.com/office/drawing/2014/main" id="{B6F51B0D-9A72-751B-CE67-433D483D5E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52667" y="1595340"/>
                <a:ext cx="180000" cy="176841"/>
              </a:xfrm>
              <a:prstGeom prst="rect">
                <a:avLst/>
              </a:prstGeom>
            </p:spPr>
          </p:pic>
          <p:pic>
            <p:nvPicPr>
              <p:cNvPr id="99" name="그림 98">
                <a:extLst>
                  <a:ext uri="{FF2B5EF4-FFF2-40B4-BE49-F238E27FC236}">
                    <a16:creationId xmlns:a16="http://schemas.microsoft.com/office/drawing/2014/main" id="{D4151006-8B0E-DB76-8A54-6D2FEE37FE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605" y="1595341"/>
                <a:ext cx="180000" cy="176841"/>
              </a:xfrm>
              <a:prstGeom prst="rect">
                <a:avLst/>
              </a:prstGeom>
            </p:spPr>
          </p:pic>
        </p:grpSp>
      </p:grpSp>
      <p:sp>
        <p:nvSpPr>
          <p:cNvPr id="100" name="자유형: 도형 99">
            <a:extLst>
              <a:ext uri="{FF2B5EF4-FFF2-40B4-BE49-F238E27FC236}">
                <a16:creationId xmlns:a16="http://schemas.microsoft.com/office/drawing/2014/main" id="{9D43FA60-3915-1DF8-29DB-D82794A5884E}"/>
              </a:ext>
            </a:extLst>
          </p:cNvPr>
          <p:cNvSpPr/>
          <p:nvPr/>
        </p:nvSpPr>
        <p:spPr>
          <a:xfrm>
            <a:off x="3504983" y="2120400"/>
            <a:ext cx="2702121" cy="4399200"/>
          </a:xfrm>
          <a:custGeom>
            <a:avLst/>
            <a:gdLst>
              <a:gd name="connsiteX0" fmla="*/ 169020 w 2702121"/>
              <a:gd name="connsiteY0" fmla="*/ 0 h 4399200"/>
              <a:gd name="connsiteX1" fmla="*/ 2530980 w 2702121"/>
              <a:gd name="connsiteY1" fmla="*/ 0 h 4399200"/>
              <a:gd name="connsiteX2" fmla="*/ 2700000 w 2702121"/>
              <a:gd name="connsiteY2" fmla="*/ 169020 h 4399200"/>
              <a:gd name="connsiteX3" fmla="*/ 2700000 w 2702121"/>
              <a:gd name="connsiteY3" fmla="*/ 989474 h 4399200"/>
              <a:gd name="connsiteX4" fmla="*/ 2702121 w 2702121"/>
              <a:gd name="connsiteY4" fmla="*/ 989474 h 4399200"/>
              <a:gd name="connsiteX5" fmla="*/ 2702121 w 2702121"/>
              <a:gd name="connsiteY5" fmla="*/ 4399199 h 4399200"/>
              <a:gd name="connsiteX6" fmla="*/ 2530985 w 2702121"/>
              <a:gd name="connsiteY6" fmla="*/ 4399199 h 4399200"/>
              <a:gd name="connsiteX7" fmla="*/ 2530980 w 2702121"/>
              <a:gd name="connsiteY7" fmla="*/ 4399200 h 4399200"/>
              <a:gd name="connsiteX8" fmla="*/ 169020 w 2702121"/>
              <a:gd name="connsiteY8" fmla="*/ 4399200 h 4399200"/>
              <a:gd name="connsiteX9" fmla="*/ 169015 w 2702121"/>
              <a:gd name="connsiteY9" fmla="*/ 4399199 h 4399200"/>
              <a:gd name="connsiteX10" fmla="*/ 2121 w 2702121"/>
              <a:gd name="connsiteY10" fmla="*/ 4399199 h 4399200"/>
              <a:gd name="connsiteX11" fmla="*/ 2121 w 2702121"/>
              <a:gd name="connsiteY11" fmla="*/ 4240686 h 4399200"/>
              <a:gd name="connsiteX12" fmla="*/ 0 w 2702121"/>
              <a:gd name="connsiteY12" fmla="*/ 4230180 h 4399200"/>
              <a:gd name="connsiteX13" fmla="*/ 0 w 2702121"/>
              <a:gd name="connsiteY13" fmla="*/ 169020 h 4399200"/>
              <a:gd name="connsiteX14" fmla="*/ 169020 w 2702121"/>
              <a:gd name="connsiteY14" fmla="*/ 0 h 439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702121" h="4399200">
                <a:moveTo>
                  <a:pt x="169020" y="0"/>
                </a:moveTo>
                <a:lnTo>
                  <a:pt x="2530980" y="0"/>
                </a:lnTo>
                <a:cubicBezTo>
                  <a:pt x="2624327" y="0"/>
                  <a:pt x="2700000" y="75673"/>
                  <a:pt x="2700000" y="169020"/>
                </a:cubicBezTo>
                <a:lnTo>
                  <a:pt x="2700000" y="989474"/>
                </a:lnTo>
                <a:lnTo>
                  <a:pt x="2702121" y="989474"/>
                </a:lnTo>
                <a:lnTo>
                  <a:pt x="2702121" y="4399199"/>
                </a:lnTo>
                <a:lnTo>
                  <a:pt x="2530985" y="4399199"/>
                </a:lnTo>
                <a:lnTo>
                  <a:pt x="2530980" y="4399200"/>
                </a:lnTo>
                <a:lnTo>
                  <a:pt x="169020" y="4399200"/>
                </a:lnTo>
                <a:lnTo>
                  <a:pt x="169015" y="4399199"/>
                </a:lnTo>
                <a:lnTo>
                  <a:pt x="2121" y="4399199"/>
                </a:lnTo>
                <a:lnTo>
                  <a:pt x="2121" y="4240686"/>
                </a:lnTo>
                <a:lnTo>
                  <a:pt x="0" y="4230180"/>
                </a:lnTo>
                <a:lnTo>
                  <a:pt x="0" y="169020"/>
                </a:lnTo>
                <a:cubicBezTo>
                  <a:pt x="0" y="75673"/>
                  <a:pt x="75673" y="0"/>
                  <a:pt x="169020" y="0"/>
                </a:cubicBez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b="1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929F9B6-BE97-AEAE-A2B4-952C29217B90}"/>
              </a:ext>
            </a:extLst>
          </p:cNvPr>
          <p:cNvSpPr txBox="1"/>
          <p:nvPr/>
        </p:nvSpPr>
        <p:spPr>
          <a:xfrm>
            <a:off x="3646444" y="3740098"/>
            <a:ext cx="2331670" cy="2119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700" b="1" dirty="0"/>
              <a:t># </a:t>
            </a:r>
            <a:r>
              <a:rPr lang="ko-KR" altLang="en-US" sz="700" b="1" dirty="0"/>
              <a:t>요금 및 납부</a:t>
            </a: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FF4CC6B0-CB0E-4303-30C3-D10D541A6DDC}"/>
              </a:ext>
            </a:extLst>
          </p:cNvPr>
          <p:cNvSpPr/>
          <p:nvPr/>
        </p:nvSpPr>
        <p:spPr>
          <a:xfrm>
            <a:off x="3607474" y="4050167"/>
            <a:ext cx="830613" cy="2743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DB20429-1E6A-74DA-115C-02BBBD980586}"/>
              </a:ext>
            </a:extLst>
          </p:cNvPr>
          <p:cNvSpPr txBox="1"/>
          <p:nvPr/>
        </p:nvSpPr>
        <p:spPr>
          <a:xfrm>
            <a:off x="3607475" y="4079605"/>
            <a:ext cx="8483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카드 자동이체</a:t>
            </a: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6454D0EB-C65B-13EC-00B2-69F8DC5E846F}"/>
              </a:ext>
            </a:extLst>
          </p:cNvPr>
          <p:cNvSpPr/>
          <p:nvPr/>
        </p:nvSpPr>
        <p:spPr>
          <a:xfrm>
            <a:off x="4477524" y="4050167"/>
            <a:ext cx="823200" cy="2743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A87A8C3-DCAF-9722-D8BF-BB6C3D4C56A7}"/>
              </a:ext>
            </a:extLst>
          </p:cNvPr>
          <p:cNvSpPr txBox="1"/>
          <p:nvPr/>
        </p:nvSpPr>
        <p:spPr>
          <a:xfrm>
            <a:off x="4454664" y="4079605"/>
            <a:ext cx="8797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은행 자동이체</a:t>
            </a: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3E4CAD7F-401B-4FB7-0DD8-03B05363C77D}"/>
              </a:ext>
            </a:extLst>
          </p:cNvPr>
          <p:cNvSpPr/>
          <p:nvPr/>
        </p:nvSpPr>
        <p:spPr>
          <a:xfrm>
            <a:off x="3608675" y="4392459"/>
            <a:ext cx="848300" cy="2743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CCF7619-81A5-47D1-DA1D-BD3375B31514}"/>
              </a:ext>
            </a:extLst>
          </p:cNvPr>
          <p:cNvSpPr txBox="1"/>
          <p:nvPr/>
        </p:nvSpPr>
        <p:spPr>
          <a:xfrm>
            <a:off x="3608674" y="4421897"/>
            <a:ext cx="8483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입금계좌 안내</a:t>
            </a:r>
          </a:p>
        </p:txBody>
      </p:sp>
      <p:sp>
        <p:nvSpPr>
          <p:cNvPr id="180" name="사각형: 둥근 모서리 179">
            <a:extLst>
              <a:ext uri="{FF2B5EF4-FFF2-40B4-BE49-F238E27FC236}">
                <a16:creationId xmlns:a16="http://schemas.microsoft.com/office/drawing/2014/main" id="{B16B5F97-ACAE-A712-BDEB-90FE2A4D7F41}"/>
              </a:ext>
            </a:extLst>
          </p:cNvPr>
          <p:cNvSpPr/>
          <p:nvPr/>
        </p:nvSpPr>
        <p:spPr>
          <a:xfrm>
            <a:off x="4532940" y="4392459"/>
            <a:ext cx="643752" cy="2743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E115E120-0EFF-B4EE-89E5-BB5013AE53F4}"/>
              </a:ext>
            </a:extLst>
          </p:cNvPr>
          <p:cNvSpPr txBox="1"/>
          <p:nvPr/>
        </p:nvSpPr>
        <p:spPr>
          <a:xfrm>
            <a:off x="4532939" y="4421897"/>
            <a:ext cx="643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요금 결제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02782914-DD9B-9457-20FC-FFBEFC170AE7}"/>
              </a:ext>
            </a:extLst>
          </p:cNvPr>
          <p:cNvSpPr txBox="1"/>
          <p:nvPr/>
        </p:nvSpPr>
        <p:spPr>
          <a:xfrm>
            <a:off x="3646444" y="4756510"/>
            <a:ext cx="2331670" cy="2119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700" b="1" dirty="0"/>
              <a:t># </a:t>
            </a:r>
            <a:r>
              <a:rPr lang="ko-KR" altLang="en-US" sz="700" b="1" dirty="0"/>
              <a:t>증빙서류 발급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441ECFEF-F9B2-AD58-47B1-4BEF9A584BC1}"/>
              </a:ext>
            </a:extLst>
          </p:cNvPr>
          <p:cNvSpPr txBox="1"/>
          <p:nvPr/>
        </p:nvSpPr>
        <p:spPr>
          <a:xfrm>
            <a:off x="3646444" y="5784129"/>
            <a:ext cx="2331670" cy="2119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700" b="1" dirty="0"/>
              <a:t># </a:t>
            </a:r>
            <a:r>
              <a:rPr lang="ko-KR" altLang="en-US" sz="700" b="1" dirty="0"/>
              <a:t>서비스 이용변경</a:t>
            </a:r>
          </a:p>
        </p:txBody>
      </p:sp>
      <p:pic>
        <p:nvPicPr>
          <p:cNvPr id="186" name="그림 185">
            <a:extLst>
              <a:ext uri="{FF2B5EF4-FFF2-40B4-BE49-F238E27FC236}">
                <a16:creationId xmlns:a16="http://schemas.microsoft.com/office/drawing/2014/main" id="{D84E8F4F-7E02-FD10-EFCD-F4F394718A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416" y="2268494"/>
            <a:ext cx="180000" cy="180000"/>
          </a:xfrm>
          <a:prstGeom prst="rect">
            <a:avLst/>
          </a:prstGeom>
        </p:spPr>
      </p:pic>
      <p:sp>
        <p:nvSpPr>
          <p:cNvPr id="187" name="사각형: 둥근 모서리 186">
            <a:extLst>
              <a:ext uri="{FF2B5EF4-FFF2-40B4-BE49-F238E27FC236}">
                <a16:creationId xmlns:a16="http://schemas.microsoft.com/office/drawing/2014/main" id="{2C075A3E-1A88-B9EF-94E4-DEDFF5368B20}"/>
              </a:ext>
            </a:extLst>
          </p:cNvPr>
          <p:cNvSpPr/>
          <p:nvPr/>
        </p:nvSpPr>
        <p:spPr>
          <a:xfrm>
            <a:off x="3595783" y="6095081"/>
            <a:ext cx="826796" cy="2743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AAD2DB79-1318-4329-E424-12D1205AA74F}"/>
              </a:ext>
            </a:extLst>
          </p:cNvPr>
          <p:cNvSpPr txBox="1"/>
          <p:nvPr/>
        </p:nvSpPr>
        <p:spPr>
          <a:xfrm>
            <a:off x="3591264" y="6124747"/>
            <a:ext cx="831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이전설치 신청</a:t>
            </a:r>
          </a:p>
        </p:txBody>
      </p:sp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id="{D1C35B58-D312-3091-4368-4F3AF8C0E137}"/>
              </a:ext>
            </a:extLst>
          </p:cNvPr>
          <p:cNvSpPr/>
          <p:nvPr/>
        </p:nvSpPr>
        <p:spPr>
          <a:xfrm>
            <a:off x="4460548" y="6095081"/>
            <a:ext cx="778086" cy="2743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AC29693A-C7BC-790B-B258-8C8FDAFEFE3F}"/>
              </a:ext>
            </a:extLst>
          </p:cNvPr>
          <p:cNvSpPr txBox="1"/>
          <p:nvPr/>
        </p:nvSpPr>
        <p:spPr>
          <a:xfrm>
            <a:off x="4430890" y="6124519"/>
            <a:ext cx="8363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일시정지 해제</a:t>
            </a: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72938C12-2348-1625-9FD0-2714622D32DD}"/>
              </a:ext>
            </a:extLst>
          </p:cNvPr>
          <p:cNvSpPr/>
          <p:nvPr/>
        </p:nvSpPr>
        <p:spPr>
          <a:xfrm>
            <a:off x="6097226" y="2909000"/>
            <a:ext cx="45719" cy="30242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92" name="사각형: 둥근 모서리 191">
            <a:extLst>
              <a:ext uri="{FF2B5EF4-FFF2-40B4-BE49-F238E27FC236}">
                <a16:creationId xmlns:a16="http://schemas.microsoft.com/office/drawing/2014/main" id="{AEC6FC89-C636-0843-9CFD-7A8F59547E3A}"/>
              </a:ext>
            </a:extLst>
          </p:cNvPr>
          <p:cNvSpPr/>
          <p:nvPr/>
        </p:nvSpPr>
        <p:spPr>
          <a:xfrm>
            <a:off x="5335583" y="4042280"/>
            <a:ext cx="635303" cy="2743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E369ED51-54E2-9779-5A4B-C021D10256CC}"/>
              </a:ext>
            </a:extLst>
          </p:cNvPr>
          <p:cNvSpPr txBox="1"/>
          <p:nvPr/>
        </p:nvSpPr>
        <p:spPr>
          <a:xfrm>
            <a:off x="5335583" y="4071718"/>
            <a:ext cx="6353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요금 조회</a:t>
            </a:r>
          </a:p>
        </p:txBody>
      </p:sp>
      <p:sp>
        <p:nvSpPr>
          <p:cNvPr id="194" name="사각형: 둥근 모서리 193">
            <a:extLst>
              <a:ext uri="{FF2B5EF4-FFF2-40B4-BE49-F238E27FC236}">
                <a16:creationId xmlns:a16="http://schemas.microsoft.com/office/drawing/2014/main" id="{8ABD4588-EA89-B229-FA2C-DCDACA4E964F}"/>
              </a:ext>
            </a:extLst>
          </p:cNvPr>
          <p:cNvSpPr/>
          <p:nvPr/>
        </p:nvSpPr>
        <p:spPr>
          <a:xfrm>
            <a:off x="5244122" y="4386653"/>
            <a:ext cx="254076" cy="2743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41C5BBB4-6CD2-CE48-61DF-890C500419B7}"/>
              </a:ext>
            </a:extLst>
          </p:cNvPr>
          <p:cNvSpPr txBox="1"/>
          <p:nvPr/>
        </p:nvSpPr>
        <p:spPr>
          <a:xfrm>
            <a:off x="5244122" y="4416091"/>
            <a:ext cx="2540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/>
              <a:t>V</a:t>
            </a:r>
            <a:endParaRPr lang="ko-KR" altLang="en-US" sz="800" b="1" dirty="0"/>
          </a:p>
        </p:txBody>
      </p:sp>
      <p:sp>
        <p:nvSpPr>
          <p:cNvPr id="196" name="사각형: 둥근 모서리 195">
            <a:extLst>
              <a:ext uri="{FF2B5EF4-FFF2-40B4-BE49-F238E27FC236}">
                <a16:creationId xmlns:a16="http://schemas.microsoft.com/office/drawing/2014/main" id="{9F86D27E-0065-5616-8F8D-F5B7C4B71304}"/>
              </a:ext>
            </a:extLst>
          </p:cNvPr>
          <p:cNvSpPr/>
          <p:nvPr/>
        </p:nvSpPr>
        <p:spPr>
          <a:xfrm>
            <a:off x="3607474" y="5102139"/>
            <a:ext cx="830613" cy="2743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E1AEC9B4-2AE7-6DF5-0E11-6780F914EA4C}"/>
              </a:ext>
            </a:extLst>
          </p:cNvPr>
          <p:cNvSpPr txBox="1"/>
          <p:nvPr/>
        </p:nvSpPr>
        <p:spPr>
          <a:xfrm>
            <a:off x="3607475" y="5131577"/>
            <a:ext cx="8483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요금안내서</a:t>
            </a:r>
          </a:p>
        </p:txBody>
      </p:sp>
      <p:sp>
        <p:nvSpPr>
          <p:cNvPr id="198" name="사각형: 둥근 모서리 197">
            <a:extLst>
              <a:ext uri="{FF2B5EF4-FFF2-40B4-BE49-F238E27FC236}">
                <a16:creationId xmlns:a16="http://schemas.microsoft.com/office/drawing/2014/main" id="{67704E9D-2F92-9526-C1B9-9211A2C43BC2}"/>
              </a:ext>
            </a:extLst>
          </p:cNvPr>
          <p:cNvSpPr/>
          <p:nvPr/>
        </p:nvSpPr>
        <p:spPr>
          <a:xfrm>
            <a:off x="4477523" y="5102139"/>
            <a:ext cx="1177129" cy="2743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61387884-65DA-1736-326A-287395AE18EE}"/>
              </a:ext>
            </a:extLst>
          </p:cNvPr>
          <p:cNvSpPr txBox="1"/>
          <p:nvPr/>
        </p:nvSpPr>
        <p:spPr>
          <a:xfrm>
            <a:off x="4454664" y="5131577"/>
            <a:ext cx="11834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요금납부이력확인서</a:t>
            </a:r>
          </a:p>
        </p:txBody>
      </p:sp>
      <p:sp>
        <p:nvSpPr>
          <p:cNvPr id="200" name="사각형: 둥근 모서리 199">
            <a:extLst>
              <a:ext uri="{FF2B5EF4-FFF2-40B4-BE49-F238E27FC236}">
                <a16:creationId xmlns:a16="http://schemas.microsoft.com/office/drawing/2014/main" id="{8188D77B-8837-76FE-F2DC-7324E3A00041}"/>
              </a:ext>
            </a:extLst>
          </p:cNvPr>
          <p:cNvSpPr/>
          <p:nvPr/>
        </p:nvSpPr>
        <p:spPr>
          <a:xfrm>
            <a:off x="3608675" y="5444431"/>
            <a:ext cx="848300" cy="2743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6EBDFDDC-F7D9-827B-CBD8-7336E7D9CF00}"/>
              </a:ext>
            </a:extLst>
          </p:cNvPr>
          <p:cNvSpPr txBox="1"/>
          <p:nvPr/>
        </p:nvSpPr>
        <p:spPr>
          <a:xfrm>
            <a:off x="3608674" y="5473869"/>
            <a:ext cx="8483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세금계산서</a:t>
            </a:r>
          </a:p>
        </p:txBody>
      </p: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55785391-6864-1FFE-BD0F-35F100BCBA98}"/>
              </a:ext>
            </a:extLst>
          </p:cNvPr>
          <p:cNvSpPr/>
          <p:nvPr/>
        </p:nvSpPr>
        <p:spPr>
          <a:xfrm>
            <a:off x="4477523" y="5457853"/>
            <a:ext cx="1177129" cy="2743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9DBA1068-B7F0-B035-954D-EB673D0A480C}"/>
              </a:ext>
            </a:extLst>
          </p:cNvPr>
          <p:cNvSpPr txBox="1"/>
          <p:nvPr/>
        </p:nvSpPr>
        <p:spPr>
          <a:xfrm>
            <a:off x="4454664" y="5487291"/>
            <a:ext cx="11834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세금계산서 발행이력</a:t>
            </a:r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4AD065B0-878A-8A73-AA06-F4E0B190661F}"/>
              </a:ext>
            </a:extLst>
          </p:cNvPr>
          <p:cNvSpPr/>
          <p:nvPr/>
        </p:nvSpPr>
        <p:spPr>
          <a:xfrm>
            <a:off x="5287725" y="6095081"/>
            <a:ext cx="779134" cy="2743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8BAD010C-DB6B-745A-CF54-2BDF4AF2B70A}"/>
              </a:ext>
            </a:extLst>
          </p:cNvPr>
          <p:cNvSpPr txBox="1"/>
          <p:nvPr/>
        </p:nvSpPr>
        <p:spPr>
          <a:xfrm>
            <a:off x="5258591" y="6124519"/>
            <a:ext cx="8363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일시정지 신청</a:t>
            </a:r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613672A8-3E47-2DFA-C09A-B368AC94B4E2}"/>
              </a:ext>
            </a:extLst>
          </p:cNvPr>
          <p:cNvSpPr/>
          <p:nvPr/>
        </p:nvSpPr>
        <p:spPr>
          <a:xfrm>
            <a:off x="3701484" y="2513671"/>
            <a:ext cx="577829" cy="577829"/>
          </a:xfrm>
          <a:prstGeom prst="ellips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icon</a:t>
            </a:r>
            <a:endParaRPr lang="ko-KR" altLang="en-US" sz="900" dirty="0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70F2AD86-3CA0-4D11-4F9C-0591FA8D0013}"/>
              </a:ext>
            </a:extLst>
          </p:cNvPr>
          <p:cNvSpPr/>
          <p:nvPr/>
        </p:nvSpPr>
        <p:spPr>
          <a:xfrm>
            <a:off x="4546379" y="2513671"/>
            <a:ext cx="577829" cy="577829"/>
          </a:xfrm>
          <a:prstGeom prst="ellips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icon</a:t>
            </a:r>
            <a:endParaRPr lang="ko-KR" altLang="en-US" sz="900" dirty="0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39407659-B0B1-3704-8590-4F3F11C2DD9B}"/>
              </a:ext>
            </a:extLst>
          </p:cNvPr>
          <p:cNvSpPr/>
          <p:nvPr/>
        </p:nvSpPr>
        <p:spPr>
          <a:xfrm>
            <a:off x="5347347" y="2513671"/>
            <a:ext cx="577829" cy="577829"/>
          </a:xfrm>
          <a:prstGeom prst="ellips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icon</a:t>
            </a:r>
            <a:endParaRPr lang="ko-KR" altLang="en-US" sz="900" dirty="0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55D39A9-A119-13BC-53FD-5BEC880631C4}"/>
              </a:ext>
            </a:extLst>
          </p:cNvPr>
          <p:cNvSpPr txBox="1"/>
          <p:nvPr/>
        </p:nvSpPr>
        <p:spPr>
          <a:xfrm>
            <a:off x="3604027" y="3133363"/>
            <a:ext cx="7339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이용안내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00E75525-CD29-B2BC-1AE2-1BE9ECED4CED}"/>
              </a:ext>
            </a:extLst>
          </p:cNvPr>
          <p:cNvSpPr txBox="1"/>
          <p:nvPr/>
        </p:nvSpPr>
        <p:spPr>
          <a:xfrm>
            <a:off x="4468320" y="3133363"/>
            <a:ext cx="7339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상담사 연결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5BE445ED-175A-9328-A3C5-F77EBF6C238B}"/>
              </a:ext>
            </a:extLst>
          </p:cNvPr>
          <p:cNvSpPr txBox="1"/>
          <p:nvPr/>
        </p:nvSpPr>
        <p:spPr>
          <a:xfrm>
            <a:off x="5282037" y="3133363"/>
            <a:ext cx="7339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err="1"/>
              <a:t>챗봇</a:t>
            </a:r>
            <a:r>
              <a:rPr lang="ko-KR" altLang="en-US" sz="800" b="1" dirty="0"/>
              <a:t> 상담</a:t>
            </a:r>
          </a:p>
        </p:txBody>
      </p:sp>
      <p:sp>
        <p:nvSpPr>
          <p:cNvPr id="212" name="사각형: 둥근 모서리 211">
            <a:extLst>
              <a:ext uri="{FF2B5EF4-FFF2-40B4-BE49-F238E27FC236}">
                <a16:creationId xmlns:a16="http://schemas.microsoft.com/office/drawing/2014/main" id="{51B20BBC-5AAB-BC28-2A42-B61787AC469D}"/>
              </a:ext>
            </a:extLst>
          </p:cNvPr>
          <p:cNvSpPr/>
          <p:nvPr/>
        </p:nvSpPr>
        <p:spPr>
          <a:xfrm>
            <a:off x="3595782" y="6431273"/>
            <a:ext cx="937156" cy="2743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4D34F6BD-E3E9-B8E2-4ADA-BD7AAE861C42}"/>
              </a:ext>
            </a:extLst>
          </p:cNvPr>
          <p:cNvSpPr txBox="1"/>
          <p:nvPr/>
        </p:nvSpPr>
        <p:spPr>
          <a:xfrm>
            <a:off x="3599078" y="6460939"/>
            <a:ext cx="9416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부가서비스해지</a:t>
            </a:r>
          </a:p>
        </p:txBody>
      </p:sp>
      <p:sp>
        <p:nvSpPr>
          <p:cNvPr id="214" name="사각형: 둥근 모서리 213">
            <a:extLst>
              <a:ext uri="{FF2B5EF4-FFF2-40B4-BE49-F238E27FC236}">
                <a16:creationId xmlns:a16="http://schemas.microsoft.com/office/drawing/2014/main" id="{03310287-A6DB-4C52-D2C0-F0AC9C84C51D}"/>
              </a:ext>
            </a:extLst>
          </p:cNvPr>
          <p:cNvSpPr/>
          <p:nvPr/>
        </p:nvSpPr>
        <p:spPr>
          <a:xfrm>
            <a:off x="4609039" y="6431273"/>
            <a:ext cx="778086" cy="2743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3FB9F137-1702-401B-C909-C267F381F66A}"/>
              </a:ext>
            </a:extLst>
          </p:cNvPr>
          <p:cNvSpPr txBox="1"/>
          <p:nvPr/>
        </p:nvSpPr>
        <p:spPr>
          <a:xfrm>
            <a:off x="4579381" y="6460711"/>
            <a:ext cx="8363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err="1"/>
              <a:t>월정액</a:t>
            </a:r>
            <a:r>
              <a:rPr lang="ko-KR" altLang="en-US" sz="800" b="1" dirty="0"/>
              <a:t> 해지</a:t>
            </a:r>
          </a:p>
        </p:txBody>
      </p:sp>
      <p:sp>
        <p:nvSpPr>
          <p:cNvPr id="216" name="사각형: 둥근 모서리 215">
            <a:extLst>
              <a:ext uri="{FF2B5EF4-FFF2-40B4-BE49-F238E27FC236}">
                <a16:creationId xmlns:a16="http://schemas.microsoft.com/office/drawing/2014/main" id="{8A5594B6-D310-B33B-6468-B20538841A8E}"/>
              </a:ext>
            </a:extLst>
          </p:cNvPr>
          <p:cNvSpPr/>
          <p:nvPr/>
        </p:nvSpPr>
        <p:spPr>
          <a:xfrm>
            <a:off x="5471828" y="6427718"/>
            <a:ext cx="254076" cy="2743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AE4D571A-AB83-6446-D379-3360856264D2}"/>
              </a:ext>
            </a:extLst>
          </p:cNvPr>
          <p:cNvSpPr txBox="1"/>
          <p:nvPr/>
        </p:nvSpPr>
        <p:spPr>
          <a:xfrm>
            <a:off x="5471828" y="6457156"/>
            <a:ext cx="2540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/>
              <a:t>V</a:t>
            </a:r>
            <a:endParaRPr lang="ko-KR" altLang="en-US" sz="800" b="1" dirty="0"/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E724663C-A0EF-F5D5-AE48-1FC94DE1773B}"/>
              </a:ext>
            </a:extLst>
          </p:cNvPr>
          <p:cNvSpPr/>
          <p:nvPr/>
        </p:nvSpPr>
        <p:spPr>
          <a:xfrm>
            <a:off x="3701484" y="3434860"/>
            <a:ext cx="2223692" cy="24752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자주하는 질문</a:t>
            </a:r>
          </a:p>
        </p:txBody>
      </p:sp>
    </p:spTree>
    <p:extLst>
      <p:ext uri="{BB962C8B-B14F-4D97-AF65-F5344CB8AC3E}">
        <p14:creationId xmlns:p14="http://schemas.microsoft.com/office/powerpoint/2010/main" val="37440993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4D8B2-34DB-3524-C96C-DD1054B83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F7E65AB1-60F6-C464-1FBE-193E3185A54E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유무선 결합신청 화면</a:t>
            </a:r>
            <a:endParaRPr lang="en-US" altLang="ko-KR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C4DC24-D4E4-F2BA-7ABA-8084059D7BD3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DS_MI_WI_01_01</a:t>
            </a:r>
          </a:p>
        </p:txBody>
      </p:sp>
      <p:graphicFrame>
        <p:nvGraphicFramePr>
          <p:cNvPr id="47" name="Group 57">
            <a:extLst>
              <a:ext uri="{FF2B5EF4-FFF2-40B4-BE49-F238E27FC236}">
                <a16:creationId xmlns:a16="http://schemas.microsoft.com/office/drawing/2014/main" id="{1AB7B663-9112-3304-8100-334ABD1A2E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89815"/>
              </p:ext>
            </p:extLst>
          </p:nvPr>
        </p:nvGraphicFramePr>
        <p:xfrm>
          <a:off x="9768840" y="532464"/>
          <a:ext cx="2361310" cy="1895121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유무선 결합신청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링크 이동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baseline="0" dirty="0"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effectLst/>
                        </a:rPr>
                        <a:t>https://www.bworld.co.kr/myb/product/combi/intro.do?menuT=popup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750467"/>
                  </a:ext>
                </a:extLst>
              </a:tr>
              <a:tr h="3006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:a16="http://schemas.microsoft.com/office/drawing/2014/main" id="{E2C97073-E8EF-004F-B926-EDE96338818E}"/>
              </a:ext>
            </a:extLst>
          </p:cNvPr>
          <p:cNvSpPr/>
          <p:nvPr/>
        </p:nvSpPr>
        <p:spPr>
          <a:xfrm>
            <a:off x="12192000" y="4584700"/>
            <a:ext cx="1883923" cy="22733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0000"/>
                </a:solidFill>
              </a:rPr>
              <a:t>대상 체크해서</a:t>
            </a:r>
          </a:p>
          <a:p>
            <a:endParaRPr lang="ko-KR" altLang="en-US" sz="800" dirty="0">
              <a:solidFill>
                <a:srgbClr val="FF0000"/>
              </a:solidFill>
            </a:endParaRPr>
          </a:p>
          <a:p>
            <a:r>
              <a:rPr lang="ko-KR" altLang="en-US" sz="800" dirty="0">
                <a:solidFill>
                  <a:srgbClr val="FF0000"/>
                </a:solidFill>
              </a:rPr>
              <a:t>가능하면 상담사 호전환버튼 제공해서 누르게끔 </a:t>
            </a:r>
            <a:r>
              <a:rPr lang="en-US" altLang="ko-KR" sz="800" dirty="0">
                <a:solidFill>
                  <a:srgbClr val="FF0000"/>
                </a:solidFill>
              </a:rPr>
              <a:t>(</a:t>
            </a:r>
            <a:r>
              <a:rPr lang="ko-KR" altLang="en-US" sz="800" dirty="0">
                <a:solidFill>
                  <a:srgbClr val="FF0000"/>
                </a:solidFill>
              </a:rPr>
              <a:t>누르면 전화 끊어지면서 화면 이동</a:t>
            </a:r>
            <a:r>
              <a:rPr lang="en-US" altLang="ko-KR" sz="800" dirty="0">
                <a:solidFill>
                  <a:srgbClr val="FF0000"/>
                </a:solidFill>
              </a:rPr>
              <a:t>)</a:t>
            </a:r>
          </a:p>
          <a:p>
            <a:endParaRPr lang="en-US" altLang="ko-KR" sz="800" dirty="0">
              <a:solidFill>
                <a:srgbClr val="FF0000"/>
              </a:solidFill>
            </a:endParaRPr>
          </a:p>
          <a:p>
            <a:r>
              <a:rPr lang="ko-KR" altLang="en-US" sz="800" dirty="0">
                <a:solidFill>
                  <a:srgbClr val="FF0000"/>
                </a:solidFill>
              </a:rPr>
              <a:t>불가능하면 불가능 하다고 안내하고</a:t>
            </a:r>
          </a:p>
          <a:p>
            <a:r>
              <a:rPr lang="ko-KR" altLang="en-US" sz="800" dirty="0">
                <a:solidFill>
                  <a:srgbClr val="FF0000"/>
                </a:solidFill>
              </a:rPr>
              <a:t>상담사연결버튼 제공</a:t>
            </a:r>
            <a:r>
              <a:rPr lang="en-US" altLang="ko-KR" sz="800" dirty="0">
                <a:solidFill>
                  <a:srgbClr val="FF0000"/>
                </a:solidFill>
              </a:rPr>
              <a:t>, </a:t>
            </a:r>
            <a:r>
              <a:rPr lang="ko-KR" altLang="en-US" sz="800" dirty="0">
                <a:solidFill>
                  <a:srgbClr val="FF0000"/>
                </a:solidFill>
              </a:rPr>
              <a:t>버튼 누르면 </a:t>
            </a:r>
            <a:r>
              <a:rPr lang="ko-KR" altLang="en-US" sz="800" dirty="0" err="1">
                <a:solidFill>
                  <a:srgbClr val="FF0000"/>
                </a:solidFill>
              </a:rPr>
              <a:t>호전환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C641FA4-385D-5F26-0EA8-362D77150AD9}"/>
              </a:ext>
            </a:extLst>
          </p:cNvPr>
          <p:cNvGrpSpPr/>
          <p:nvPr/>
        </p:nvGrpSpPr>
        <p:grpSpPr>
          <a:xfrm>
            <a:off x="431152" y="941122"/>
            <a:ext cx="796863" cy="316109"/>
            <a:chOff x="4733925" y="2686050"/>
            <a:chExt cx="1362075" cy="40943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C6BD196-443F-7ADC-96F2-FE3C3D97C6ED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27F9AD05-4C53-9D94-0303-A9817605543D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6E13C06A-103E-F3C4-D528-867D28EBB2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7DAC361C-CFA7-2B21-8B1C-D1D84D5A63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408110-70AA-C6CB-3DF6-8D66F59F70DD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173C994-B0A3-93B1-1B50-AAA9D986FCEC}"/>
              </a:ext>
            </a:extLst>
          </p:cNvPr>
          <p:cNvGrpSpPr/>
          <p:nvPr/>
        </p:nvGrpSpPr>
        <p:grpSpPr>
          <a:xfrm>
            <a:off x="2757983" y="941099"/>
            <a:ext cx="361950" cy="316109"/>
            <a:chOff x="4733925" y="2686050"/>
            <a:chExt cx="1362075" cy="40943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BA76B6E-C6E2-359A-C450-D0F044AA31D3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8113E8CA-8EEF-D29C-BDE2-9A617B473287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A482D4FB-EF28-A406-1FF1-7642BF0B97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BB136330-E273-C9C3-EC83-7CD853CA5B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03D32B-CA01-555E-4ADB-BAAC0A62892C}"/>
                </a:ext>
              </a:extLst>
            </p:cNvPr>
            <p:cNvSpPr txBox="1"/>
            <p:nvPr/>
          </p:nvSpPr>
          <p:spPr>
            <a:xfrm>
              <a:off x="4915279" y="2737147"/>
              <a:ext cx="1038775" cy="338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/>
                <a:t>X</a:t>
              </a:r>
              <a:endParaRPr lang="ko-KR" altLang="en-US" sz="1100" b="1" dirty="0"/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4DDDCAD-9CF4-C2FC-B03E-5D197E25583A}"/>
              </a:ext>
            </a:extLst>
          </p:cNvPr>
          <p:cNvSpPr/>
          <p:nvPr/>
        </p:nvSpPr>
        <p:spPr>
          <a:xfrm>
            <a:off x="4235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유무선 결합 신청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9A6534F-4680-8A42-423C-4348B16AD422}"/>
              </a:ext>
            </a:extLst>
          </p:cNvPr>
          <p:cNvGrpSpPr/>
          <p:nvPr/>
        </p:nvGrpSpPr>
        <p:grpSpPr>
          <a:xfrm>
            <a:off x="870138" y="3274556"/>
            <a:ext cx="1895708" cy="274320"/>
            <a:chOff x="6846094" y="3510739"/>
            <a:chExt cx="2169534" cy="274320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A649FEB-6D16-052C-1D8C-BBD27F0126FD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4CCC7DF-4BA7-5D76-7C13-8DE4A9AB4747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결합 신청하기🔗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77FD4BD-5917-9EA3-611A-223D8860D45D}"/>
              </a:ext>
            </a:extLst>
          </p:cNvPr>
          <p:cNvGrpSpPr/>
          <p:nvPr/>
        </p:nvGrpSpPr>
        <p:grpSpPr>
          <a:xfrm>
            <a:off x="870138" y="3645856"/>
            <a:ext cx="1895708" cy="274320"/>
            <a:chOff x="6846094" y="3510739"/>
            <a:chExt cx="2169534" cy="274320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33471687-A0DD-AEF8-1964-53347CF867D4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B36184C-215D-D917-EEE3-A277A3B794B1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상담사 연결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DAE4E29-6703-BD6F-E139-D1D3B1C8BD83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DS_MI_WI_01_01_01</a:t>
            </a:r>
            <a:endParaRPr lang="en-US" altLang="ko-KR" sz="9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E0AA434-A062-5189-D631-335460B7AF5D}"/>
              </a:ext>
            </a:extLst>
          </p:cNvPr>
          <p:cNvSpPr txBox="1"/>
          <p:nvPr/>
        </p:nvSpPr>
        <p:spPr>
          <a:xfrm>
            <a:off x="431347" y="1612022"/>
            <a:ext cx="1172116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유무선 결합 신청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EE4AB6F-33D7-8D90-2089-A4B23E3D31EE}"/>
              </a:ext>
            </a:extLst>
          </p:cNvPr>
          <p:cNvSpPr txBox="1"/>
          <p:nvPr/>
        </p:nvSpPr>
        <p:spPr>
          <a:xfrm>
            <a:off x="443286" y="1945798"/>
            <a:ext cx="2688009" cy="52424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지금 결합하시고 휴대폰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인터넷 할인을 더 받으세요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endParaRPr lang="en-US" altLang="ko-KR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DD74148-39C7-62B3-5351-0DB9D2490F7C}"/>
              </a:ext>
            </a:extLst>
          </p:cNvPr>
          <p:cNvSpPr txBox="1"/>
          <p:nvPr/>
        </p:nvSpPr>
        <p:spPr>
          <a:xfrm>
            <a:off x="448238" y="2565307"/>
            <a:ext cx="2701940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유무선 결합 신청 또는 상담사 연결을 통해 도와드릴게요</a:t>
            </a:r>
            <a:r>
              <a:rPr lang="en-US" altLang="ko-KR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B047C6FF-2CB5-45BC-7D08-CF71CC32433C}"/>
              </a:ext>
            </a:extLst>
          </p:cNvPr>
          <p:cNvSpPr/>
          <p:nvPr/>
        </p:nvSpPr>
        <p:spPr>
          <a:xfrm>
            <a:off x="779664" y="3177576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0402132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B584C-2AF4-F836-3AAE-66DABB10B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6D25DEC-2CFE-2D14-8160-E378F9B429A9}"/>
              </a:ext>
            </a:extLst>
          </p:cNvPr>
          <p:cNvSpPr/>
          <p:nvPr/>
        </p:nvSpPr>
        <p:spPr>
          <a:xfrm>
            <a:off x="0" y="2417275"/>
            <a:ext cx="12192000" cy="21004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34-35.</a:t>
            </a:r>
            <a:r>
              <a:rPr lang="ko-KR" altLang="en-US" sz="2800" dirty="0"/>
              <a:t> 상품 업그레이드 신청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876E93A-702F-B99F-D455-228B0E9CECE3}"/>
              </a:ext>
            </a:extLst>
          </p:cNvPr>
          <p:cNvSpPr/>
          <p:nvPr/>
        </p:nvSpPr>
        <p:spPr>
          <a:xfrm>
            <a:off x="9723422" y="-9049"/>
            <a:ext cx="2468578" cy="624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멀티모달</a:t>
            </a:r>
            <a:r>
              <a:rPr lang="en-US" altLang="ko-KR" dirty="0"/>
              <a:t>+</a:t>
            </a:r>
            <a:r>
              <a:rPr lang="ko-KR" altLang="en-US" dirty="0"/>
              <a:t>음성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4CC196B-8B86-44B0-8FBE-87705440580D}"/>
              </a:ext>
            </a:extLst>
          </p:cNvPr>
          <p:cNvSpPr/>
          <p:nvPr/>
        </p:nvSpPr>
        <p:spPr>
          <a:xfrm>
            <a:off x="0" y="238136"/>
            <a:ext cx="2468578" cy="93183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상품 변경 하려고</a:t>
            </a:r>
            <a:endParaRPr lang="en-US" altLang="ko-KR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919EA8-17A9-FA49-FD10-0DCA8ADBE396}"/>
              </a:ext>
            </a:extLst>
          </p:cNvPr>
          <p:cNvSpPr/>
          <p:nvPr/>
        </p:nvSpPr>
        <p:spPr>
          <a:xfrm>
            <a:off x="0" y="0"/>
            <a:ext cx="2468578" cy="23489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대표발화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7322232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D4525-60E7-ACDC-B96A-A769CC60F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B639212-4142-2DAD-5C5E-BF05DDE2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748450"/>
              </p:ext>
            </p:extLst>
          </p:nvPr>
        </p:nvGraphicFramePr>
        <p:xfrm>
          <a:off x="248464" y="1068316"/>
          <a:ext cx="11648970" cy="267981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41495">
                  <a:extLst>
                    <a:ext uri="{9D8B030D-6E8A-4147-A177-3AD203B41FA5}">
                      <a16:colId xmlns:a16="http://schemas.microsoft.com/office/drawing/2014/main" val="2644237742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864356931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165514800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522634497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605381915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684349923"/>
                    </a:ext>
                  </a:extLst>
                </a:gridCol>
              </a:tblGrid>
              <a:tr h="29263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화면열린고객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API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화면 </a:t>
                      </a: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안열린고객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웹훅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추가 요구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7570567"/>
                  </a:ext>
                </a:extLst>
              </a:tr>
              <a:tr h="2387184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 체크해서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가능하면 상담사 호전환버튼 제공해서 누르게끔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누르면 전화 끊어지면서 화면 이동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불가능하면 불가능 하다고 안내하고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상담사연결버튼 제공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누르면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호전환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동작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 체크를 하고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가능하다면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SMS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링크 전달하고 통화 종료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불가능하면 상담사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호전환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체크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유무선 결합대상 가능여부 체크</a:t>
                      </a:r>
                    </a:p>
                  </a:txBody>
                  <a:tcPr marL="6350" marR="6350" marT="635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3045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88752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B948D-DF40-E326-D52B-7E19A2C14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6BE8352B-3DF5-57DD-BC4F-BD615AAF06D0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상품기기 변경 기술방식 변경 가능 대상 </a:t>
            </a:r>
            <a:r>
              <a:rPr lang="en-US" altLang="ko-KR" sz="800" dirty="0"/>
              <a:t>POC </a:t>
            </a:r>
            <a:r>
              <a:rPr lang="ko-KR" altLang="en-US" sz="800" dirty="0"/>
              <a:t>연결</a:t>
            </a:r>
            <a:endParaRPr lang="en-US" altLang="ko-KR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5D3F73-229A-F143-5444-4B6E829A6DBC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DS_MI_UP_01_01</a:t>
            </a:r>
            <a:endParaRPr lang="en-US" altLang="ko-KR" sz="800" dirty="0"/>
          </a:p>
        </p:txBody>
      </p:sp>
      <p:graphicFrame>
        <p:nvGraphicFramePr>
          <p:cNvPr id="47" name="Group 57">
            <a:extLst>
              <a:ext uri="{FF2B5EF4-FFF2-40B4-BE49-F238E27FC236}">
                <a16:creationId xmlns:a16="http://schemas.microsoft.com/office/drawing/2014/main" id="{88B35D41-139C-CCD0-F773-ACEE58337B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302186"/>
              </p:ext>
            </p:extLst>
          </p:nvPr>
        </p:nvGraphicFramePr>
        <p:xfrm>
          <a:off x="9768840" y="532464"/>
          <a:ext cx="2361310" cy="2041425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상담 예약 시나리오 이동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링크 이동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baseline="0" dirty="0"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https://www.bworld.co.kr/myb/self-valueup/intro.do?menuT=popup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750467"/>
                  </a:ext>
                </a:extLst>
              </a:tr>
              <a:tr h="3006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6803A0-2BEF-234D-8F60-B3DD466C85D8}"/>
              </a:ext>
            </a:extLst>
          </p:cNvPr>
          <p:cNvSpPr/>
          <p:nvPr/>
        </p:nvSpPr>
        <p:spPr>
          <a:xfrm>
            <a:off x="12192000" y="4584700"/>
            <a:ext cx="1883923" cy="22733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rgbClr val="FF0000"/>
                </a:solidFill>
              </a:rPr>
              <a:t>대상 체크해서</a:t>
            </a:r>
          </a:p>
          <a:p>
            <a:endParaRPr lang="ko-KR" altLang="en-US" sz="800" dirty="0">
              <a:solidFill>
                <a:srgbClr val="FF0000"/>
              </a:solidFill>
            </a:endParaRPr>
          </a:p>
          <a:p>
            <a:r>
              <a:rPr lang="ko-KR" altLang="en-US" sz="800" dirty="0">
                <a:solidFill>
                  <a:srgbClr val="FF0000"/>
                </a:solidFill>
              </a:rPr>
              <a:t>가능하면 상담사 호전환버튼 제공해서 누르게끔 </a:t>
            </a:r>
            <a:r>
              <a:rPr lang="en-US" altLang="ko-KR" sz="800" dirty="0">
                <a:solidFill>
                  <a:srgbClr val="FF0000"/>
                </a:solidFill>
              </a:rPr>
              <a:t>(</a:t>
            </a:r>
            <a:r>
              <a:rPr lang="ko-KR" altLang="en-US" sz="800" dirty="0">
                <a:solidFill>
                  <a:srgbClr val="FF0000"/>
                </a:solidFill>
              </a:rPr>
              <a:t>누르면 전화 끊어지면서 화면 이동</a:t>
            </a:r>
            <a:r>
              <a:rPr lang="en-US" altLang="ko-KR" sz="800" dirty="0">
                <a:solidFill>
                  <a:srgbClr val="FF0000"/>
                </a:solidFill>
              </a:rPr>
              <a:t>)</a:t>
            </a:r>
          </a:p>
          <a:p>
            <a:endParaRPr lang="en-US" altLang="ko-KR" sz="800" dirty="0">
              <a:solidFill>
                <a:srgbClr val="FF0000"/>
              </a:solidFill>
            </a:endParaRPr>
          </a:p>
          <a:p>
            <a:r>
              <a:rPr lang="ko-KR" altLang="en-US" sz="800" dirty="0">
                <a:solidFill>
                  <a:srgbClr val="FF0000"/>
                </a:solidFill>
              </a:rPr>
              <a:t>불가능하면 불가능 하다고 안내하고</a:t>
            </a:r>
          </a:p>
          <a:p>
            <a:r>
              <a:rPr lang="ko-KR" altLang="en-US" sz="800" dirty="0">
                <a:solidFill>
                  <a:srgbClr val="FF0000"/>
                </a:solidFill>
              </a:rPr>
              <a:t>상담사연결버튼 제공</a:t>
            </a:r>
            <a:r>
              <a:rPr lang="en-US" altLang="ko-KR" sz="800" dirty="0">
                <a:solidFill>
                  <a:srgbClr val="FF0000"/>
                </a:solidFill>
              </a:rPr>
              <a:t>, </a:t>
            </a:r>
            <a:r>
              <a:rPr lang="ko-KR" altLang="en-US" sz="800" dirty="0">
                <a:solidFill>
                  <a:srgbClr val="FF0000"/>
                </a:solidFill>
              </a:rPr>
              <a:t>버튼 누르면 </a:t>
            </a:r>
            <a:r>
              <a:rPr lang="ko-KR" altLang="en-US" sz="800" dirty="0" err="1">
                <a:solidFill>
                  <a:srgbClr val="FF0000"/>
                </a:solidFill>
              </a:rPr>
              <a:t>호전환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2D60AD2-E38B-8A54-FECA-7A8FA4A98819}"/>
              </a:ext>
            </a:extLst>
          </p:cNvPr>
          <p:cNvGrpSpPr/>
          <p:nvPr/>
        </p:nvGrpSpPr>
        <p:grpSpPr>
          <a:xfrm>
            <a:off x="431152" y="941122"/>
            <a:ext cx="796863" cy="316109"/>
            <a:chOff x="4733925" y="2686050"/>
            <a:chExt cx="1362075" cy="40943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74A5D0A-543F-CAEB-5475-0569F11E608D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929C8F74-0BB3-35E3-1570-9242C3D4F6ED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C1205052-B3C9-6782-AAFD-717A9D2BE4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C47CBC3D-A800-6688-15FA-76A326A109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6D93C67-41E7-3D99-4FBC-DF020B1287DF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F98CC4A-768A-B384-0541-76EB6EB3CF66}"/>
              </a:ext>
            </a:extLst>
          </p:cNvPr>
          <p:cNvGrpSpPr/>
          <p:nvPr/>
        </p:nvGrpSpPr>
        <p:grpSpPr>
          <a:xfrm>
            <a:off x="2757983" y="941099"/>
            <a:ext cx="361950" cy="316109"/>
            <a:chOff x="4733925" y="2686050"/>
            <a:chExt cx="1362075" cy="40943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5CDBEC8-13F1-ADC1-2EBC-5403574F05CD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E37AB99-41F6-FAFC-8075-EF6D3956169B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9E643012-B42A-A67C-56ED-A949A542B8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FB01EF1E-F6B2-85D0-A189-99D3BABBF8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04D4E7-9E20-9F11-37EA-23DE9B710DE4}"/>
                </a:ext>
              </a:extLst>
            </p:cNvPr>
            <p:cNvSpPr txBox="1"/>
            <p:nvPr/>
          </p:nvSpPr>
          <p:spPr>
            <a:xfrm>
              <a:off x="4915279" y="2737147"/>
              <a:ext cx="1038775" cy="338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/>
                <a:t>X</a:t>
              </a:r>
              <a:endParaRPr lang="ko-KR" altLang="en-US" sz="1100" b="1" dirty="0"/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5777D6C-6447-1D01-6D49-E6CE17E8511F}"/>
              </a:ext>
            </a:extLst>
          </p:cNvPr>
          <p:cNvSpPr/>
          <p:nvPr/>
        </p:nvSpPr>
        <p:spPr>
          <a:xfrm>
            <a:off x="4235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상품 업그레이드 신청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68AE528-834D-5841-A04A-155C66F0C44E}"/>
              </a:ext>
            </a:extLst>
          </p:cNvPr>
          <p:cNvGrpSpPr/>
          <p:nvPr/>
        </p:nvGrpSpPr>
        <p:grpSpPr>
          <a:xfrm>
            <a:off x="870138" y="3274556"/>
            <a:ext cx="1895708" cy="274320"/>
            <a:chOff x="6846094" y="3510739"/>
            <a:chExt cx="2169534" cy="274320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E31DC194-F4CB-1055-9119-60D371761763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03CD1CF-D9E4-0E8E-F4FA-1C7B9B4ECE8C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상품 업그레이드 신청 🔗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1262234-EBAA-BF87-1AAD-85C3918158BD}"/>
              </a:ext>
            </a:extLst>
          </p:cNvPr>
          <p:cNvGrpSpPr/>
          <p:nvPr/>
        </p:nvGrpSpPr>
        <p:grpSpPr>
          <a:xfrm>
            <a:off x="870138" y="3645856"/>
            <a:ext cx="1895708" cy="274320"/>
            <a:chOff x="6846094" y="3510739"/>
            <a:chExt cx="2169534" cy="274320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3D8A047F-EE43-DD88-AE62-4248A8AC81B6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8B7B93-0996-3082-D19F-F00FBDD18456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상담사 연결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710AA95-84A4-82A5-5E41-D69EBF3A50FA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FD_MI_UP_01_01_01</a:t>
            </a:r>
            <a:endParaRPr lang="ko-KR" altLang="en-US" sz="9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83CF467-00FA-1ABE-2C28-3EA0B24A89B4}"/>
              </a:ext>
            </a:extLst>
          </p:cNvPr>
          <p:cNvSpPr txBox="1"/>
          <p:nvPr/>
        </p:nvSpPr>
        <p:spPr>
          <a:xfrm>
            <a:off x="431347" y="1612022"/>
            <a:ext cx="1428596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상품 업그레이드 신청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F7271B5-FF79-5E06-BC33-6E0490A4D624}"/>
              </a:ext>
            </a:extLst>
          </p:cNvPr>
          <p:cNvSpPr txBox="1"/>
          <p:nvPr/>
        </p:nvSpPr>
        <p:spPr>
          <a:xfrm>
            <a:off x="443286" y="1945798"/>
            <a:ext cx="2688009" cy="52424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최신 </a:t>
            </a:r>
            <a:r>
              <a:rPr lang="ko-KR" altLang="en-US" sz="1000" dirty="0" err="1">
                <a:solidFill>
                  <a:schemeClr val="bg1"/>
                </a:solidFill>
              </a:rPr>
              <a:t>셋톱박스</a:t>
            </a:r>
            <a:r>
              <a:rPr lang="en-US" altLang="ko-KR" sz="1000" dirty="0">
                <a:solidFill>
                  <a:schemeClr val="bg1"/>
                </a:solidFill>
              </a:rPr>
              <a:t>, B tv, Giga </a:t>
            </a:r>
            <a:r>
              <a:rPr lang="ko-KR" altLang="en-US" sz="1000" dirty="0">
                <a:solidFill>
                  <a:schemeClr val="bg1"/>
                </a:solidFill>
              </a:rPr>
              <a:t>인터넷까지 </a:t>
            </a:r>
            <a:r>
              <a:rPr lang="ko-KR" altLang="en-US" sz="1000" dirty="0" err="1">
                <a:solidFill>
                  <a:schemeClr val="bg1"/>
                </a:solidFill>
              </a:rPr>
              <a:t>혜택받고</a:t>
            </a:r>
            <a:r>
              <a:rPr lang="ko-KR" altLang="en-US" sz="1000" dirty="0">
                <a:solidFill>
                  <a:schemeClr val="bg1"/>
                </a:solidFill>
              </a:rPr>
              <a:t> 업그레이드하세요</a:t>
            </a:r>
            <a:r>
              <a:rPr lang="en-US" altLang="ko-KR" sz="1000" dirty="0">
                <a:solidFill>
                  <a:schemeClr val="bg1"/>
                </a:solidFill>
              </a:rPr>
              <a:t>. </a:t>
            </a:r>
            <a:endParaRPr lang="en-US" altLang="ko-KR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58AD871-283E-D93F-8113-9F1F1AE80800}"/>
              </a:ext>
            </a:extLst>
          </p:cNvPr>
          <p:cNvSpPr txBox="1"/>
          <p:nvPr/>
        </p:nvSpPr>
        <p:spPr>
          <a:xfrm>
            <a:off x="448238" y="2565307"/>
            <a:ext cx="2701940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직접 신청하시거나</a:t>
            </a:r>
            <a:r>
              <a:rPr lang="en-US" altLang="ko-KR" sz="1100" dirty="0">
                <a:solidFill>
                  <a:schemeClr val="bg1"/>
                </a:solidFill>
              </a:rPr>
              <a:t>, </a:t>
            </a:r>
            <a:r>
              <a:rPr lang="ko-KR" altLang="en-US" sz="1100" dirty="0">
                <a:solidFill>
                  <a:schemeClr val="bg1"/>
                </a:solidFill>
              </a:rPr>
              <a:t>상담사 연결을 통해 업그레이드를 도와드릴게요</a:t>
            </a:r>
            <a:r>
              <a:rPr lang="en-US" altLang="ko-KR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F28C6051-2630-2DFB-B49D-BA0AB58DC655}"/>
              </a:ext>
            </a:extLst>
          </p:cNvPr>
          <p:cNvSpPr/>
          <p:nvPr/>
        </p:nvSpPr>
        <p:spPr>
          <a:xfrm>
            <a:off x="779664" y="3177576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415851662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53035-C82F-5D61-845E-B57027225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08C56C0-0396-ABB6-1338-7AFE8A1BAFCF}"/>
              </a:ext>
            </a:extLst>
          </p:cNvPr>
          <p:cNvSpPr/>
          <p:nvPr/>
        </p:nvSpPr>
        <p:spPr>
          <a:xfrm>
            <a:off x="0" y="2417275"/>
            <a:ext cx="12192000" cy="21004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36. </a:t>
            </a:r>
            <a:r>
              <a:rPr lang="ko-KR" altLang="en-US" sz="2800" dirty="0"/>
              <a:t>가입 정보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4455E08-DD85-9E5A-0F45-D86ED325BB6F}"/>
              </a:ext>
            </a:extLst>
          </p:cNvPr>
          <p:cNvSpPr/>
          <p:nvPr/>
        </p:nvSpPr>
        <p:spPr>
          <a:xfrm>
            <a:off x="9723422" y="-9049"/>
            <a:ext cx="2468578" cy="624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멀티모달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33E5874-3A3D-A7A0-DCD9-E6035D44A0EB}"/>
              </a:ext>
            </a:extLst>
          </p:cNvPr>
          <p:cNvSpPr/>
          <p:nvPr/>
        </p:nvSpPr>
        <p:spPr>
          <a:xfrm>
            <a:off x="0" y="238136"/>
            <a:ext cx="2468578" cy="93183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이용중인게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뭐야</a:t>
            </a:r>
            <a:endParaRPr lang="en-US" altLang="ko-KR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0C8078-1363-CA01-0AD2-EDEF64D78AAE}"/>
              </a:ext>
            </a:extLst>
          </p:cNvPr>
          <p:cNvSpPr/>
          <p:nvPr/>
        </p:nvSpPr>
        <p:spPr>
          <a:xfrm>
            <a:off x="0" y="0"/>
            <a:ext cx="2468578" cy="23489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대표발화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84315983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F138F-4FAE-5D74-7E47-C056BFE08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56F1592-A9E4-AAC3-087A-BD06B4F13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492050"/>
              </p:ext>
            </p:extLst>
          </p:nvPr>
        </p:nvGraphicFramePr>
        <p:xfrm>
          <a:off x="248464" y="1068316"/>
          <a:ext cx="11648970" cy="267981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41495">
                  <a:extLst>
                    <a:ext uri="{9D8B030D-6E8A-4147-A177-3AD203B41FA5}">
                      <a16:colId xmlns:a16="http://schemas.microsoft.com/office/drawing/2014/main" val="2644237742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864356931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165514800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522634497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605381915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684349923"/>
                    </a:ext>
                  </a:extLst>
                </a:gridCol>
              </a:tblGrid>
              <a:tr h="29263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화면열린고객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API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화면 </a:t>
                      </a: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안열린고객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웹훅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추가 요구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7570567"/>
                  </a:ext>
                </a:extLst>
              </a:tr>
              <a:tr h="2387184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화면에서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조회성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업무 처리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보이스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only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기능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제공안함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멀티모달사용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안내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3045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348608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DBA33-BCAA-7B6B-BDFD-8F2EC1473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163E4FA9-331F-0C53-28E4-FB1EFDE1C8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045357"/>
              </p:ext>
            </p:extLst>
          </p:nvPr>
        </p:nvGraphicFramePr>
        <p:xfrm>
          <a:off x="9768840" y="532464"/>
          <a:ext cx="2361310" cy="1724009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고객명 </a:t>
                      </a:r>
                      <a:r>
                        <a:rPr lang="ko-KR" altLang="en-US" sz="800" b="1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마스킹</a:t>
                      </a: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노출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홍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동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이용정보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이용중인 서비스 정보 노출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637004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7F169816-B4B0-96CD-2C6F-B1C806FFF6DE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나의 가입정보</a:t>
            </a:r>
            <a:endParaRPr lang="en-US" altLang="ko-KR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782DDDB-052A-7E04-C842-4ECC4B42D031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DS_MI_CC_01_01</a:t>
            </a:r>
            <a:endParaRPr lang="en-US" altLang="ko-KR" sz="8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E48C12D-6A45-EF86-09CF-334C78229DA4}"/>
              </a:ext>
            </a:extLst>
          </p:cNvPr>
          <p:cNvSpPr/>
          <p:nvPr/>
        </p:nvSpPr>
        <p:spPr>
          <a:xfrm>
            <a:off x="403917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나의 가입정보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221D8C0-9270-4DED-C45B-178694BF3A31}"/>
              </a:ext>
            </a:extLst>
          </p:cNvPr>
          <p:cNvGrpSpPr/>
          <p:nvPr/>
        </p:nvGrpSpPr>
        <p:grpSpPr>
          <a:xfrm>
            <a:off x="455102" y="941122"/>
            <a:ext cx="796863" cy="316109"/>
            <a:chOff x="4733925" y="2686050"/>
            <a:chExt cx="1362075" cy="4094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ADE5853-C214-A33F-3732-88D864E20029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C4F6E93-4E59-6A14-E5B0-6FC6FA52BB22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A6C947F1-222D-F642-3A41-BA49B98597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1E2AE187-50F7-8EA5-2EFE-7EA55ED572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164741-7C46-95F3-2682-5FFBAD95C0F7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53FB01A-AAE3-166C-1A7B-6BAC47D0F8C1}"/>
              </a:ext>
            </a:extLst>
          </p:cNvPr>
          <p:cNvGrpSpPr/>
          <p:nvPr/>
        </p:nvGrpSpPr>
        <p:grpSpPr>
          <a:xfrm>
            <a:off x="2781933" y="941099"/>
            <a:ext cx="361950" cy="316109"/>
            <a:chOff x="4733925" y="2686050"/>
            <a:chExt cx="1362075" cy="409435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25C6F5C0-F7F1-9334-9116-FB578A69B540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97948F6-E835-C63F-988F-E4A0DDA82433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07F45050-8D65-C4F2-5F9B-35DE54A50B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A01FE0C3-4F76-EC1A-A619-E3EC301D83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7E1CB13-A086-EC70-E17C-0B65C1D19785}"/>
                </a:ext>
              </a:extLst>
            </p:cNvPr>
            <p:cNvSpPr txBox="1"/>
            <p:nvPr/>
          </p:nvSpPr>
          <p:spPr>
            <a:xfrm>
              <a:off x="4915279" y="2737147"/>
              <a:ext cx="1038775" cy="338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/>
                <a:t>X</a:t>
              </a:r>
              <a:endParaRPr lang="ko-KR" altLang="en-US" sz="1100" b="1" dirty="0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3F8F03F4-D7D6-A2A0-FCEB-FC10A84853D6}"/>
              </a:ext>
            </a:extLst>
          </p:cNvPr>
          <p:cNvSpPr txBox="1"/>
          <p:nvPr/>
        </p:nvSpPr>
        <p:spPr>
          <a:xfrm>
            <a:off x="455101" y="1612022"/>
            <a:ext cx="74251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가입 정보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0CC6E7C-BA2B-40E3-C420-64BCFB7B4596}"/>
              </a:ext>
            </a:extLst>
          </p:cNvPr>
          <p:cNvSpPr txBox="1"/>
          <p:nvPr/>
        </p:nvSpPr>
        <p:spPr>
          <a:xfrm>
            <a:off x="455101" y="2041611"/>
            <a:ext cx="2699999" cy="52424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고객님께서 가입하신 목록을 확인해 </a:t>
            </a:r>
            <a:r>
              <a:rPr lang="ko-KR" altLang="en-US" sz="1000" dirty="0" err="1">
                <a:solidFill>
                  <a:schemeClr val="bg1"/>
                </a:solidFill>
                <a:latin typeface="+mn-ea"/>
              </a:rPr>
              <a:t>드릴게요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BE34ECD-206E-6F8A-AB84-AE18436E3BC3}"/>
              </a:ext>
            </a:extLst>
          </p:cNvPr>
          <p:cNvSpPr txBox="1"/>
          <p:nvPr/>
        </p:nvSpPr>
        <p:spPr>
          <a:xfrm>
            <a:off x="425689" y="6571099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FD_MI_CC_01_01_02</a:t>
            </a:r>
            <a:endParaRPr lang="ko-KR" altLang="en-US" sz="9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A635167-B849-7414-3C7E-ADD4AB63C2FD}"/>
              </a:ext>
            </a:extLst>
          </p:cNvPr>
          <p:cNvSpPr txBox="1"/>
          <p:nvPr/>
        </p:nvSpPr>
        <p:spPr>
          <a:xfrm>
            <a:off x="9469188" y="4846213"/>
            <a:ext cx="13324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rgbClr val="FF0000"/>
                </a:solidFill>
              </a:rPr>
              <a:t>다계정</a:t>
            </a:r>
            <a:r>
              <a:rPr lang="ko-KR" altLang="en-US" sz="1000" dirty="0">
                <a:solidFill>
                  <a:srgbClr val="FF0000"/>
                </a:solidFill>
              </a:rPr>
              <a:t> </a:t>
            </a:r>
            <a:r>
              <a:rPr lang="ko-KR" altLang="en-US" sz="1000" dirty="0" err="1">
                <a:solidFill>
                  <a:srgbClr val="FF0000"/>
                </a:solidFill>
              </a:rPr>
              <a:t>미확정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EF8425E7-ADB0-1CDC-A0B4-8CED00623240}"/>
              </a:ext>
            </a:extLst>
          </p:cNvPr>
          <p:cNvSpPr/>
          <p:nvPr/>
        </p:nvSpPr>
        <p:spPr>
          <a:xfrm>
            <a:off x="364628" y="2941402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FA299F4-AAE8-B228-B70B-6DF9CBC8B4D0}"/>
              </a:ext>
            </a:extLst>
          </p:cNvPr>
          <p:cNvGrpSpPr/>
          <p:nvPr/>
        </p:nvGrpSpPr>
        <p:grpSpPr>
          <a:xfrm>
            <a:off x="568561" y="3157651"/>
            <a:ext cx="2470414" cy="696770"/>
            <a:chOff x="3858891" y="3083750"/>
            <a:chExt cx="2793369" cy="696770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F39B3B8F-74A7-0D22-326E-67B17E342CBB}"/>
                </a:ext>
              </a:extLst>
            </p:cNvPr>
            <p:cNvSpPr/>
            <p:nvPr/>
          </p:nvSpPr>
          <p:spPr>
            <a:xfrm>
              <a:off x="3858891" y="3083750"/>
              <a:ext cx="2793369" cy="696770"/>
            </a:xfrm>
            <a:prstGeom prst="roundRect">
              <a:avLst>
                <a:gd name="adj" fmla="val 2450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971D2D-E18C-A038-363D-9B11194C0832}"/>
                </a:ext>
              </a:extLst>
            </p:cNvPr>
            <p:cNvSpPr txBox="1"/>
            <p:nvPr/>
          </p:nvSpPr>
          <p:spPr>
            <a:xfrm>
              <a:off x="3929395" y="3213196"/>
              <a:ext cx="2546544" cy="437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800" dirty="0">
                  <a:latin typeface="+mn-ea"/>
                </a:rPr>
                <a:t>TV(</a:t>
              </a:r>
              <a:r>
                <a:rPr lang="en-US" altLang="ko-KR" sz="800" dirty="0" err="1">
                  <a:latin typeface="+mn-ea"/>
                </a:rPr>
                <a:t>Btv_smart</a:t>
              </a:r>
              <a:r>
                <a:rPr lang="en-US" altLang="ko-KR" sz="800" dirty="0">
                  <a:latin typeface="+mn-ea"/>
                </a:rPr>
                <a:t> 3 STB)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800" dirty="0">
                  <a:latin typeface="+mn-ea"/>
                </a:rPr>
                <a:t>인터넷</a:t>
              </a:r>
              <a:r>
                <a:rPr lang="en-US" altLang="ko-KR" sz="800" dirty="0">
                  <a:latin typeface="+mn-ea"/>
                </a:rPr>
                <a:t>(</a:t>
              </a:r>
              <a:r>
                <a:rPr lang="ko-KR" altLang="en-US" sz="800" dirty="0" err="1">
                  <a:latin typeface="+mn-ea"/>
                </a:rPr>
                <a:t>광랜</a:t>
              </a:r>
              <a:r>
                <a:rPr lang="en-US" altLang="ko-KR" sz="800" dirty="0">
                  <a:latin typeface="+mn-ea"/>
                </a:rPr>
                <a:t>E(500)</a:t>
              </a:r>
            </a:p>
          </p:txBody>
        </p: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246D7A0-DD24-4178-9995-1A5773B2919F}"/>
              </a:ext>
            </a:extLst>
          </p:cNvPr>
          <p:cNvSpPr/>
          <p:nvPr/>
        </p:nvSpPr>
        <p:spPr>
          <a:xfrm>
            <a:off x="12192000" y="1"/>
            <a:ext cx="1181100" cy="3048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9/19 </a:t>
            </a:r>
            <a:r>
              <a:rPr lang="ko-KR" altLang="en-US" sz="1000" dirty="0"/>
              <a:t>수정</a:t>
            </a: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2E4E6EC2-9AD4-49F3-9A51-7BBDCBE97B29}"/>
              </a:ext>
            </a:extLst>
          </p:cNvPr>
          <p:cNvSpPr/>
          <p:nvPr/>
        </p:nvSpPr>
        <p:spPr>
          <a:xfrm>
            <a:off x="3539919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미가입인 경우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2C8B1C64-3B1C-4E4D-BFE8-163AD10FB8F5}"/>
              </a:ext>
            </a:extLst>
          </p:cNvPr>
          <p:cNvGrpSpPr/>
          <p:nvPr/>
        </p:nvGrpSpPr>
        <p:grpSpPr>
          <a:xfrm>
            <a:off x="3547560" y="941122"/>
            <a:ext cx="796863" cy="316109"/>
            <a:chOff x="4733925" y="2686050"/>
            <a:chExt cx="1362075" cy="409435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25E5BD68-0A90-42A7-A2E0-FB923B491BD6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C2015DBC-B5D4-4B94-AC3D-604CEAD1796F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C4DFFD46-A175-46DD-A8E4-1B363068A7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FB14BB6E-3057-4AB1-80E1-2433EB7CCF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60E7E77-D73D-4EE6-864E-7CB93CD9F018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B357D4C4-3382-4218-86A4-B2FE64FC8B16}"/>
              </a:ext>
            </a:extLst>
          </p:cNvPr>
          <p:cNvGrpSpPr/>
          <p:nvPr/>
        </p:nvGrpSpPr>
        <p:grpSpPr>
          <a:xfrm>
            <a:off x="5874391" y="941099"/>
            <a:ext cx="361950" cy="316109"/>
            <a:chOff x="4733925" y="2686050"/>
            <a:chExt cx="1362075" cy="409435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2F067EDC-DBAA-45C0-96A0-C5BA01DE6CB6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F5757469-34A3-4376-9A78-BC91217A421B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FC6E9754-2DE0-464C-BE02-85969B7E18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8713B2DE-0B48-467E-8DCE-C715D96034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331927B-3BC9-4127-9114-3B1252F2CE33}"/>
                </a:ext>
              </a:extLst>
            </p:cNvPr>
            <p:cNvSpPr txBox="1"/>
            <p:nvPr/>
          </p:nvSpPr>
          <p:spPr>
            <a:xfrm>
              <a:off x="4915279" y="2737147"/>
              <a:ext cx="1038775" cy="338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/>
                <a:t>X</a:t>
              </a:r>
              <a:endParaRPr lang="ko-KR" altLang="en-US" sz="1100" b="1" dirty="0"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6B8AFC83-94FF-46A1-901F-238F4B54536D}"/>
              </a:ext>
            </a:extLst>
          </p:cNvPr>
          <p:cNvSpPr txBox="1"/>
          <p:nvPr/>
        </p:nvSpPr>
        <p:spPr>
          <a:xfrm>
            <a:off x="3536322" y="6563479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FD_MI_CC_01_01_03</a:t>
            </a:r>
            <a:endParaRPr lang="ko-KR" altLang="en-US" sz="9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52E324E-5509-4B62-93D0-1217469AB3C7}"/>
              </a:ext>
            </a:extLst>
          </p:cNvPr>
          <p:cNvSpPr txBox="1"/>
          <p:nvPr/>
        </p:nvSpPr>
        <p:spPr>
          <a:xfrm>
            <a:off x="3555340" y="1604003"/>
            <a:ext cx="74251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가입 정보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23BD4F9-27AF-431E-83C7-B5D0BC7A0F73}"/>
              </a:ext>
            </a:extLst>
          </p:cNvPr>
          <p:cNvSpPr txBox="1"/>
          <p:nvPr/>
        </p:nvSpPr>
        <p:spPr>
          <a:xfrm>
            <a:off x="3555340" y="2041611"/>
            <a:ext cx="2680982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현재 고객님은 가입 정보가 없어요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A0CD251-5137-4EE2-9596-ECEF2AEB8BA4}"/>
              </a:ext>
            </a:extLst>
          </p:cNvPr>
          <p:cNvSpPr txBox="1"/>
          <p:nvPr/>
        </p:nvSpPr>
        <p:spPr>
          <a:xfrm>
            <a:off x="3555340" y="2447541"/>
            <a:ext cx="2680981" cy="61061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다른 업무가 필요하시면 </a:t>
            </a:r>
            <a:endParaRPr lang="en-US" altLang="ko-KR" sz="12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“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처음으로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” 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라고 말씀해 주세요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166550-4EDD-011E-BCEB-2F5DB16D45C2}"/>
              </a:ext>
            </a:extLst>
          </p:cNvPr>
          <p:cNvSpPr/>
          <p:nvPr/>
        </p:nvSpPr>
        <p:spPr>
          <a:xfrm>
            <a:off x="9768840" y="3104025"/>
            <a:ext cx="2289409" cy="15268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가입정보 추가 확인</a:t>
            </a:r>
            <a:endParaRPr lang="en-US" altLang="ko-KR" dirty="0"/>
          </a:p>
          <a:p>
            <a:pPr algn="ctr"/>
            <a:r>
              <a:rPr lang="ko-KR" altLang="en-US" dirty="0"/>
              <a:t>전체 값 </a:t>
            </a:r>
            <a:r>
              <a:rPr lang="ko-KR" altLang="en-US" dirty="0" err="1"/>
              <a:t>가져오는것</a:t>
            </a:r>
            <a:r>
              <a:rPr lang="ko-KR" altLang="en-US" dirty="0"/>
              <a:t> 되는 것으로 우선 파악함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E04101-C23C-E2DD-CDF8-43766246065A}"/>
              </a:ext>
            </a:extLst>
          </p:cNvPr>
          <p:cNvSpPr txBox="1"/>
          <p:nvPr/>
        </p:nvSpPr>
        <p:spPr>
          <a:xfrm>
            <a:off x="455101" y="2642956"/>
            <a:ext cx="2680981" cy="33361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현재 이용 중인 서비스 정보예요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CCC73D-6356-1AA2-B38F-55B95E46F2D4}"/>
              </a:ext>
            </a:extLst>
          </p:cNvPr>
          <p:cNvSpPr txBox="1"/>
          <p:nvPr/>
        </p:nvSpPr>
        <p:spPr>
          <a:xfrm>
            <a:off x="455101" y="5877428"/>
            <a:ext cx="2680981" cy="61061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다른 업무가 필요하시면 </a:t>
            </a:r>
            <a:endParaRPr lang="en-US" altLang="ko-KR" sz="12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“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처음으로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” 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라고 말씀해 주세요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618231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0A37F-92CB-2897-01A6-1F86E0B9F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CAAEC62-344E-7BEE-6854-38C165AB6DE5}"/>
              </a:ext>
            </a:extLst>
          </p:cNvPr>
          <p:cNvSpPr/>
          <p:nvPr/>
        </p:nvSpPr>
        <p:spPr>
          <a:xfrm>
            <a:off x="-9053" y="2417275"/>
            <a:ext cx="12192000" cy="21004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37. </a:t>
            </a:r>
            <a:r>
              <a:rPr lang="ko-KR" altLang="en-US" sz="2800" dirty="0"/>
              <a:t>개통 진행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6CFC7D4-C402-65F4-32B9-05FBBE2342B1}"/>
              </a:ext>
            </a:extLst>
          </p:cNvPr>
          <p:cNvSpPr/>
          <p:nvPr/>
        </p:nvSpPr>
        <p:spPr>
          <a:xfrm>
            <a:off x="9723422" y="-9049"/>
            <a:ext cx="2468578" cy="624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멀티모달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14BB2B-C8FE-190E-1F15-339448847CCC}"/>
              </a:ext>
            </a:extLst>
          </p:cNvPr>
          <p:cNvSpPr/>
          <p:nvPr/>
        </p:nvSpPr>
        <p:spPr>
          <a:xfrm>
            <a:off x="0" y="238136"/>
            <a:ext cx="2468578" cy="93183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지금 사용하고 </a:t>
            </a:r>
            <a:r>
              <a:rPr lang="ko-KR" altLang="en-US" sz="1200" dirty="0" err="1"/>
              <a:t>있는게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뭐야</a:t>
            </a:r>
            <a:endParaRPr lang="en-US" altLang="ko-KR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54528BB-1E63-0C92-EAF7-1F76AB948B46}"/>
              </a:ext>
            </a:extLst>
          </p:cNvPr>
          <p:cNvSpPr/>
          <p:nvPr/>
        </p:nvSpPr>
        <p:spPr>
          <a:xfrm>
            <a:off x="0" y="0"/>
            <a:ext cx="2468578" cy="23489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대표발화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9047797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4466A-B96D-0CBE-2740-EA8CAB597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6B4674E-EEA9-0964-50F6-62D029548F2C}"/>
              </a:ext>
            </a:extLst>
          </p:cNvPr>
          <p:cNvGraphicFramePr>
            <a:graphicFrameLocks noGrp="1"/>
          </p:cNvGraphicFramePr>
          <p:nvPr/>
        </p:nvGraphicFramePr>
        <p:xfrm>
          <a:off x="248464" y="1068316"/>
          <a:ext cx="11648970" cy="267981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41495">
                  <a:extLst>
                    <a:ext uri="{9D8B030D-6E8A-4147-A177-3AD203B41FA5}">
                      <a16:colId xmlns:a16="http://schemas.microsoft.com/office/drawing/2014/main" val="2644237742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864356931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165514800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522634497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605381915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684349923"/>
                    </a:ext>
                  </a:extLst>
                </a:gridCol>
              </a:tblGrid>
              <a:tr h="29263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화면열린고객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API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화면 </a:t>
                      </a: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안열린고객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웹훅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추가 요구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7570567"/>
                  </a:ext>
                </a:extLst>
              </a:tr>
              <a:tr h="2387184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화면에서 조회성 업무 처리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보이스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only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기능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제공안함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멀티모달사용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안내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3045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345808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CF74B-9304-89BB-F4B7-9FACD9694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8A20A73F-815A-6454-5076-D4A204E98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767531"/>
              </p:ext>
            </p:extLst>
          </p:nvPr>
        </p:nvGraphicFramePr>
        <p:xfrm>
          <a:off x="9768840" y="532464"/>
          <a:ext cx="2361310" cy="214620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고객명 호출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마스킹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적용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예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홍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동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가입중인 서비스 노출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- 4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개 이상일 경우 스크롤링 적용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29895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447590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247D4E6E-9C20-C39D-44DA-04953C8C83F6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개통 진행중</a:t>
            </a:r>
            <a:endParaRPr lang="en-US" altLang="ko-KR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5B1CE9-7B4C-5810-BCDC-D0781A70747B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DS_MI_CC_02_01</a:t>
            </a:r>
            <a:endParaRPr lang="en-US" altLang="ko-KR" sz="800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88F0D72-FE56-3364-9D13-777EC628FFC4}"/>
              </a:ext>
            </a:extLst>
          </p:cNvPr>
          <p:cNvSpPr/>
          <p:nvPr/>
        </p:nvSpPr>
        <p:spPr>
          <a:xfrm>
            <a:off x="3518424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개통 진행중인 내역 없음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578339C-F5D0-BC53-27A4-85647CC7CBB6}"/>
              </a:ext>
            </a:extLst>
          </p:cNvPr>
          <p:cNvSpPr/>
          <p:nvPr/>
        </p:nvSpPr>
        <p:spPr>
          <a:xfrm>
            <a:off x="432814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개통 진행 중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580623B-F440-5FAC-8717-71DAD5A9D6DC}"/>
              </a:ext>
            </a:extLst>
          </p:cNvPr>
          <p:cNvGrpSpPr/>
          <p:nvPr/>
        </p:nvGrpSpPr>
        <p:grpSpPr>
          <a:xfrm>
            <a:off x="423511" y="941122"/>
            <a:ext cx="796863" cy="316109"/>
            <a:chOff x="4733925" y="2686050"/>
            <a:chExt cx="1362075" cy="409435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E70AF24-3F5B-494F-D90E-270E35E72A7B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C6BB27BF-4EFB-D17D-73BF-6BE51347BBB3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ECD5AEEC-C11A-F947-F714-B73476FB8D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B96D09D9-6E02-1539-AF6D-DAC6C286B2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608B74E-E16C-DABA-BBCF-68F0EFF1D2D4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76CF6C8-68D8-7B68-E12B-A922B38784D9}"/>
              </a:ext>
            </a:extLst>
          </p:cNvPr>
          <p:cNvGrpSpPr/>
          <p:nvPr/>
        </p:nvGrpSpPr>
        <p:grpSpPr>
          <a:xfrm>
            <a:off x="2750342" y="941099"/>
            <a:ext cx="361950" cy="316109"/>
            <a:chOff x="4733925" y="2686050"/>
            <a:chExt cx="1362075" cy="409435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F360D999-98A2-3EA0-2E7E-3212A4A9BB29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62ED3C2B-E240-124E-BC57-5DA94C245624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3534508C-63D0-C85D-4BDD-04E06B09CF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80AEF812-AC05-F26A-BD61-36AA894260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56F4B7D-1518-3309-BAAD-132DAF2C2826}"/>
                </a:ext>
              </a:extLst>
            </p:cNvPr>
            <p:cNvSpPr txBox="1"/>
            <p:nvPr/>
          </p:nvSpPr>
          <p:spPr>
            <a:xfrm>
              <a:off x="4915279" y="2737147"/>
              <a:ext cx="1038775" cy="338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/>
                <a:t>X</a:t>
              </a:r>
              <a:endParaRPr lang="ko-KR" altLang="en-US" sz="1100" b="1" dirty="0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400F72E1-07F2-4036-8003-B8152776CF55}"/>
              </a:ext>
            </a:extLst>
          </p:cNvPr>
          <p:cNvSpPr txBox="1"/>
          <p:nvPr/>
        </p:nvSpPr>
        <p:spPr>
          <a:xfrm>
            <a:off x="489111" y="1596200"/>
            <a:ext cx="74251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개통 진행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52DCFAF-0A80-439C-8C71-11E4A3BA27A2}"/>
              </a:ext>
            </a:extLst>
          </p:cNvPr>
          <p:cNvSpPr txBox="1"/>
          <p:nvPr/>
        </p:nvSpPr>
        <p:spPr>
          <a:xfrm>
            <a:off x="423511" y="1929976"/>
            <a:ext cx="2688781" cy="52424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현재 고객님께서 신청하신 서비스가 개통 진행 </a:t>
            </a:r>
            <a:r>
              <a:rPr lang="ko-KR" altLang="en-US" sz="1000" dirty="0" err="1">
                <a:solidFill>
                  <a:schemeClr val="bg1"/>
                </a:solidFill>
                <a:latin typeface="+mn-ea"/>
              </a:rPr>
              <a:t>중이에요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51870EC-FDCE-45FC-AE4F-D027176C891E}"/>
              </a:ext>
            </a:extLst>
          </p:cNvPr>
          <p:cNvSpPr txBox="1"/>
          <p:nvPr/>
        </p:nvSpPr>
        <p:spPr>
          <a:xfrm>
            <a:off x="431295" y="2515302"/>
            <a:ext cx="2680997" cy="31354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관련 상세 정보를 안내해 </a:t>
            </a:r>
            <a:r>
              <a:rPr lang="ko-KR" altLang="en-US" sz="1100" dirty="0" err="1">
                <a:solidFill>
                  <a:schemeClr val="bg1"/>
                </a:solidFill>
                <a:latin typeface="+mn-ea"/>
              </a:rPr>
              <a:t>드릴게요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1F6CE22D-05B5-41CB-BC49-BF600A723AC1}"/>
              </a:ext>
            </a:extLst>
          </p:cNvPr>
          <p:cNvSpPr/>
          <p:nvPr/>
        </p:nvSpPr>
        <p:spPr>
          <a:xfrm>
            <a:off x="556233" y="2967196"/>
            <a:ext cx="2489355" cy="648098"/>
          </a:xfrm>
          <a:prstGeom prst="roundRect">
            <a:avLst>
              <a:gd name="adj" fmla="val 245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B920C10-5624-5618-D748-CEE02CE44EB1}"/>
              </a:ext>
            </a:extLst>
          </p:cNvPr>
          <p:cNvSpPr txBox="1"/>
          <p:nvPr/>
        </p:nvSpPr>
        <p:spPr>
          <a:xfrm>
            <a:off x="618586" y="3045811"/>
            <a:ext cx="2269393" cy="43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+mn-ea"/>
              </a:rPr>
              <a:t>설치예정일자 </a:t>
            </a:r>
            <a:r>
              <a:rPr lang="en-US" altLang="ko-KR" sz="800" dirty="0">
                <a:latin typeface="+mn-ea"/>
              </a:rPr>
              <a:t>: 25.10.08(</a:t>
            </a:r>
            <a:r>
              <a:rPr lang="ko-KR" altLang="en-US" sz="800" dirty="0">
                <a:latin typeface="+mn-ea"/>
              </a:rPr>
              <a:t>수</a:t>
            </a:r>
            <a:r>
              <a:rPr lang="en-US" altLang="ko-KR" sz="800" dirty="0">
                <a:latin typeface="+mn-ea"/>
              </a:rPr>
              <a:t>) 10:30</a:t>
            </a:r>
            <a:br>
              <a:rPr lang="en-US" altLang="ko-KR" sz="800" dirty="0">
                <a:latin typeface="+mn-ea"/>
              </a:rPr>
            </a:br>
            <a:r>
              <a:rPr lang="ko-KR" altLang="en-US" sz="800" dirty="0">
                <a:latin typeface="+mn-ea"/>
              </a:rPr>
              <a:t>담당자 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dirty="0">
                <a:latin typeface="+mn-ea"/>
              </a:rPr>
              <a:t>홍길동</a:t>
            </a:r>
            <a:r>
              <a:rPr lang="en-US" altLang="ko-KR" sz="800" dirty="0">
                <a:latin typeface="+mn-ea"/>
              </a:rPr>
              <a:t>(XX </a:t>
            </a:r>
            <a:r>
              <a:rPr lang="ko-KR" altLang="en-US" sz="800" dirty="0">
                <a:latin typeface="+mn-ea"/>
              </a:rPr>
              <a:t>행복센터</a:t>
            </a:r>
            <a:r>
              <a:rPr lang="en-US" altLang="ko-KR" sz="800" dirty="0">
                <a:latin typeface="+mn-ea"/>
              </a:rPr>
              <a:t>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CBA3865-5BC0-4778-829F-5304B54B860A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FD_MI_CC_02_01_01</a:t>
            </a:r>
            <a:endParaRPr lang="ko-KR" altLang="en-US" sz="9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1BB65D4-A628-43C7-A35D-87FF42F66769}"/>
              </a:ext>
            </a:extLst>
          </p:cNvPr>
          <p:cNvSpPr txBox="1"/>
          <p:nvPr/>
        </p:nvSpPr>
        <p:spPr>
          <a:xfrm>
            <a:off x="3518424" y="6569039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FD_MI_CC_02_01_02</a:t>
            </a:r>
            <a:endParaRPr lang="ko-KR" altLang="en-US" sz="900" dirty="0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3AB121D8-FDEA-4338-8CFB-0BFDC519C976}"/>
              </a:ext>
            </a:extLst>
          </p:cNvPr>
          <p:cNvGrpSpPr/>
          <p:nvPr/>
        </p:nvGrpSpPr>
        <p:grpSpPr>
          <a:xfrm>
            <a:off x="3518424" y="941122"/>
            <a:ext cx="796863" cy="316109"/>
            <a:chOff x="4733925" y="2686050"/>
            <a:chExt cx="1362075" cy="409435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335A6290-7A47-4EAC-9E74-58912F111019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FE1B07EC-ABF9-4C9F-95C8-44B67C3D68DB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018F1CEA-95B0-4488-B2F4-E652E2CE95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27E11C1B-8979-49C2-8560-A527078184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4A53A35-7DBA-47A5-95C1-777733B18B0A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442BD128-4EA1-4CEC-A4F5-D82C03BD35C9}"/>
              </a:ext>
            </a:extLst>
          </p:cNvPr>
          <p:cNvGrpSpPr/>
          <p:nvPr/>
        </p:nvGrpSpPr>
        <p:grpSpPr>
          <a:xfrm>
            <a:off x="5845255" y="941099"/>
            <a:ext cx="361950" cy="316109"/>
            <a:chOff x="4733925" y="2686050"/>
            <a:chExt cx="1362075" cy="409435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122B26A0-DADF-442D-B510-536394ABF601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F5C3BC1C-B2FA-4A63-A66C-2BC6F9AE748B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DD342C83-2731-4383-8605-FC75812932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59FDF06F-DE1B-4566-8630-3C5DCC0B3B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E8677B3-3AAB-4155-83DC-84656C18FDFD}"/>
                </a:ext>
              </a:extLst>
            </p:cNvPr>
            <p:cNvSpPr txBox="1"/>
            <p:nvPr/>
          </p:nvSpPr>
          <p:spPr>
            <a:xfrm>
              <a:off x="4915279" y="2737147"/>
              <a:ext cx="1038775" cy="338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/>
                <a:t>X</a:t>
              </a:r>
              <a:endParaRPr lang="ko-KR" altLang="en-US" sz="1100" b="1" dirty="0"/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6B1B3907-A11A-4BA6-95E3-C8003339952F}"/>
              </a:ext>
            </a:extLst>
          </p:cNvPr>
          <p:cNvSpPr txBox="1"/>
          <p:nvPr/>
        </p:nvSpPr>
        <p:spPr>
          <a:xfrm>
            <a:off x="3609248" y="1604003"/>
            <a:ext cx="74251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개통 진행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3CF181F-3AAE-46D1-AC9F-C854F92CA11F}"/>
              </a:ext>
            </a:extLst>
          </p:cNvPr>
          <p:cNvSpPr txBox="1"/>
          <p:nvPr/>
        </p:nvSpPr>
        <p:spPr>
          <a:xfrm>
            <a:off x="3527949" y="1937779"/>
            <a:ext cx="2688781" cy="52424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현재 고객님은 개통 진행 중인 서비스 정보가 없어요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C032BE1-C7EE-4B30-A26F-6B126C0683B5}"/>
              </a:ext>
            </a:extLst>
          </p:cNvPr>
          <p:cNvSpPr txBox="1"/>
          <p:nvPr/>
        </p:nvSpPr>
        <p:spPr>
          <a:xfrm>
            <a:off x="3518424" y="2514358"/>
            <a:ext cx="2700000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다른 업무가 필요하시면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“처음으로” </a:t>
            </a:r>
            <a:r>
              <a:rPr lang="ko-KR" altLang="en-US" sz="1100" dirty="0" err="1">
                <a:solidFill>
                  <a:schemeClr val="bg1"/>
                </a:solidFill>
                <a:latin typeface="+mn-ea"/>
              </a:rPr>
              <a:t>라고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 말씀해 주세요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A9C6A357-6079-47B7-B897-9297B902D862}"/>
              </a:ext>
            </a:extLst>
          </p:cNvPr>
          <p:cNvSpPr/>
          <p:nvPr/>
        </p:nvSpPr>
        <p:spPr>
          <a:xfrm>
            <a:off x="308001" y="1862009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7CBFF490-CEC1-4EBC-8CDE-E40F804E2B54}"/>
              </a:ext>
            </a:extLst>
          </p:cNvPr>
          <p:cNvSpPr/>
          <p:nvPr/>
        </p:nvSpPr>
        <p:spPr>
          <a:xfrm>
            <a:off x="436575" y="3269429"/>
            <a:ext cx="182334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/>
              <a:t>2</a:t>
            </a:r>
            <a:endParaRPr lang="ko-KR" altLang="en-US" sz="800" b="1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910F4D19-7DBD-4DFC-8D61-E10A34F001F8}"/>
              </a:ext>
            </a:extLst>
          </p:cNvPr>
          <p:cNvSpPr/>
          <p:nvPr/>
        </p:nvSpPr>
        <p:spPr>
          <a:xfrm>
            <a:off x="3403128" y="1929976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E8D927-4D01-4A57-1878-14B4C2E32047}"/>
              </a:ext>
            </a:extLst>
          </p:cNvPr>
          <p:cNvSpPr txBox="1"/>
          <p:nvPr/>
        </p:nvSpPr>
        <p:spPr>
          <a:xfrm>
            <a:off x="431295" y="5907908"/>
            <a:ext cx="2680997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다른 업무가 필요하시면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“처음으로” </a:t>
            </a:r>
            <a:r>
              <a:rPr lang="ko-KR" altLang="en-US" sz="1100" dirty="0" err="1">
                <a:solidFill>
                  <a:schemeClr val="bg1"/>
                </a:solidFill>
                <a:latin typeface="+mn-ea"/>
              </a:rPr>
              <a:t>라고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 말씀해 주세요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7726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B4A64-BD2E-6881-0567-21EC7CD60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CE30F312-8EBA-9C6D-F8DB-F596FFC8AB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589604"/>
              </p:ext>
            </p:extLst>
          </p:nvPr>
        </p:nvGraphicFramePr>
        <p:xfrm>
          <a:off x="9759315" y="532464"/>
          <a:ext cx="2361311" cy="2733028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#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메인화면</a:t>
                      </a:r>
                      <a:b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유저의 인텐트를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특정해야하는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페이지</a:t>
                      </a:r>
                      <a:b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: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인텐트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발화 또는 클릭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을 기다림</a:t>
                      </a:r>
                      <a:b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특정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인텐트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반응이 들어왔는지 계속 확인할 예정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(3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초 단위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폴링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방식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#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57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021689"/>
                  </a:ext>
                </a:extLst>
              </a:tr>
              <a:tr h="257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520866"/>
                  </a:ext>
                </a:extLst>
              </a:tr>
              <a:tr h="257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0825686"/>
                  </a:ext>
                </a:extLst>
              </a:tr>
              <a:tr h="257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332299"/>
                  </a:ext>
                </a:extLst>
              </a:tr>
              <a:tr h="257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326129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327D74FA-B471-6C5E-FE25-4F82ACFA5971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공통 </a:t>
            </a:r>
            <a:r>
              <a:rPr lang="en-US" altLang="ko-KR" sz="800" dirty="0"/>
              <a:t>UI : 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47AFB8-0FEB-806E-81A9-C536FB368214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DS_MI_CM_01_01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8E0E8EF-6222-8303-849B-D488880C2546}"/>
              </a:ext>
            </a:extLst>
          </p:cNvPr>
          <p:cNvSpPr/>
          <p:nvPr/>
        </p:nvSpPr>
        <p:spPr>
          <a:xfrm>
            <a:off x="426847" y="532464"/>
            <a:ext cx="2711576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/>
              <a:t>퀵메뉴</a:t>
            </a:r>
            <a:endParaRPr lang="ko-KR" altLang="en-US" sz="1200" b="1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19E6DD0-08B2-8705-F579-B8FE196AC2A1}"/>
              </a:ext>
            </a:extLst>
          </p:cNvPr>
          <p:cNvGrpSpPr/>
          <p:nvPr/>
        </p:nvGrpSpPr>
        <p:grpSpPr>
          <a:xfrm>
            <a:off x="426846" y="943540"/>
            <a:ext cx="796863" cy="316109"/>
            <a:chOff x="4733925" y="2686050"/>
            <a:chExt cx="1362075" cy="409435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5DB2F13-E290-A435-E807-AB0C17985C72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FFACEBFD-D089-1626-2049-424F831C4C22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7528EEF9-EDE3-F549-7A5B-B32BADDE41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4A9DADA7-2411-0047-77B0-8870832192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DCE3EA-0480-9C83-1F48-B9251A803825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221A104-766F-6FB3-7EAF-9DEE0281C3D2}"/>
              </a:ext>
            </a:extLst>
          </p:cNvPr>
          <p:cNvGrpSpPr/>
          <p:nvPr/>
        </p:nvGrpSpPr>
        <p:grpSpPr>
          <a:xfrm>
            <a:off x="2757942" y="939916"/>
            <a:ext cx="361950" cy="316109"/>
            <a:chOff x="4733925" y="2686050"/>
            <a:chExt cx="1362075" cy="409435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420D372-E215-C5C0-11DD-38736F50FC35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FC0A01A-6B67-1530-173D-4EA55066A287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1CF55831-29FF-B090-77A7-C5F7FA142B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FF04C75B-2EAF-82E2-DD04-65291A0983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7257BE1-454B-94A8-4B35-C43AD075179D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3A53420D-0310-E9B0-E884-B0C1D0639AA3}"/>
              </a:ext>
            </a:extLst>
          </p:cNvPr>
          <p:cNvSpPr txBox="1"/>
          <p:nvPr/>
        </p:nvSpPr>
        <p:spPr>
          <a:xfrm>
            <a:off x="419001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</a:t>
            </a:r>
            <a:r>
              <a:rPr lang="en-US" altLang="ko-KR" sz="900" dirty="0"/>
              <a:t>CM_01_01_04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245F10C-2182-0775-2C6F-AA799F5F59C1}"/>
              </a:ext>
            </a:extLst>
          </p:cNvPr>
          <p:cNvSpPr txBox="1"/>
          <p:nvPr/>
        </p:nvSpPr>
        <p:spPr>
          <a:xfrm>
            <a:off x="526279" y="1811590"/>
            <a:ext cx="2502608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SK</a:t>
            </a:r>
            <a:r>
              <a:rPr lang="ko-KR" altLang="en-US" sz="1200" dirty="0" err="1">
                <a:latin typeface="+mn-ea"/>
              </a:rPr>
              <a:t>브로드밴드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AI</a:t>
            </a:r>
            <a:r>
              <a:rPr lang="ko-KR" altLang="en-US" sz="1200" dirty="0">
                <a:latin typeface="+mn-ea"/>
              </a:rPr>
              <a:t>상담사 </a:t>
            </a:r>
            <a:r>
              <a:rPr lang="ko-KR" altLang="en-US" sz="1200" dirty="0" err="1">
                <a:latin typeface="+mn-ea"/>
              </a:rPr>
              <a:t>콜비에요</a:t>
            </a:r>
            <a:r>
              <a:rPr lang="en-US" altLang="ko-KR" sz="1200" dirty="0">
                <a:latin typeface="+mn-ea"/>
              </a:rPr>
              <a:t>!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A4BC01D-49E0-C23A-6C90-86A37C14E111}"/>
              </a:ext>
            </a:extLst>
          </p:cNvPr>
          <p:cNvSpPr txBox="1"/>
          <p:nvPr/>
        </p:nvSpPr>
        <p:spPr>
          <a:xfrm>
            <a:off x="418999" y="2221684"/>
            <a:ext cx="2700001" cy="437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아래 버튼을 선택해 주시거나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직접 입력 또는 말씀해주세요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57EC4407-8EA7-D6C2-4F0A-ABB33F1A0599}"/>
              </a:ext>
            </a:extLst>
          </p:cNvPr>
          <p:cNvGrpSpPr/>
          <p:nvPr/>
        </p:nvGrpSpPr>
        <p:grpSpPr>
          <a:xfrm>
            <a:off x="670034" y="3169305"/>
            <a:ext cx="1920968" cy="200830"/>
            <a:chOff x="664786" y="3603078"/>
            <a:chExt cx="1920968" cy="200830"/>
          </a:xfrm>
        </p:grpSpPr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8238FAC8-2B00-B102-74F1-D8EFD9347261}"/>
                </a:ext>
              </a:extLst>
            </p:cNvPr>
            <p:cNvGrpSpPr/>
            <p:nvPr/>
          </p:nvGrpSpPr>
          <p:grpSpPr>
            <a:xfrm>
              <a:off x="664786" y="3603078"/>
              <a:ext cx="875090" cy="200830"/>
              <a:chOff x="3770788" y="3951247"/>
              <a:chExt cx="885032" cy="200830"/>
            </a:xfrm>
          </p:grpSpPr>
          <p:sp>
            <p:nvSpPr>
              <p:cNvPr id="116" name="사각형: 둥근 모서리 115">
                <a:extLst>
                  <a:ext uri="{FF2B5EF4-FFF2-40B4-BE49-F238E27FC236}">
                    <a16:creationId xmlns:a16="http://schemas.microsoft.com/office/drawing/2014/main" id="{E338B579-56B1-57E1-6370-FD51AE5594E0}"/>
                  </a:ext>
                </a:extLst>
              </p:cNvPr>
              <p:cNvSpPr/>
              <p:nvPr/>
            </p:nvSpPr>
            <p:spPr>
              <a:xfrm>
                <a:off x="3770788" y="3951247"/>
                <a:ext cx="885032" cy="200055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BE17E1C-AA5A-7CF9-7580-8E987680EDF4}"/>
                  </a:ext>
                </a:extLst>
              </p:cNvPr>
              <p:cNvSpPr txBox="1"/>
              <p:nvPr/>
            </p:nvSpPr>
            <p:spPr>
              <a:xfrm>
                <a:off x="3770788" y="3952022"/>
                <a:ext cx="885032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 b="1" dirty="0"/>
                  <a:t>서비스 이용 안내</a:t>
                </a:r>
              </a:p>
            </p:txBody>
          </p: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BACB4C28-882C-E9A8-54DF-2CA9216BD997}"/>
                </a:ext>
              </a:extLst>
            </p:cNvPr>
            <p:cNvGrpSpPr/>
            <p:nvPr/>
          </p:nvGrpSpPr>
          <p:grpSpPr>
            <a:xfrm>
              <a:off x="1584366" y="3603078"/>
              <a:ext cx="372599" cy="200830"/>
              <a:chOff x="3770788" y="3951247"/>
              <a:chExt cx="885032" cy="200830"/>
            </a:xfrm>
          </p:grpSpPr>
          <p:sp>
            <p:nvSpPr>
              <p:cNvPr id="114" name="사각형: 둥근 모서리 113">
                <a:extLst>
                  <a:ext uri="{FF2B5EF4-FFF2-40B4-BE49-F238E27FC236}">
                    <a16:creationId xmlns:a16="http://schemas.microsoft.com/office/drawing/2014/main" id="{61D44644-9AF6-5EC2-2284-07BC0211E75C}"/>
                  </a:ext>
                </a:extLst>
              </p:cNvPr>
              <p:cNvSpPr/>
              <p:nvPr/>
            </p:nvSpPr>
            <p:spPr>
              <a:xfrm>
                <a:off x="3770788" y="3951247"/>
                <a:ext cx="885032" cy="200055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EC7D8033-2330-BB72-5160-3490A9D4D9C1}"/>
                  </a:ext>
                </a:extLst>
              </p:cNvPr>
              <p:cNvSpPr txBox="1"/>
              <p:nvPr/>
            </p:nvSpPr>
            <p:spPr>
              <a:xfrm>
                <a:off x="3770788" y="3952022"/>
                <a:ext cx="885032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 b="1" dirty="0"/>
                  <a:t>가입</a:t>
                </a:r>
              </a:p>
            </p:txBody>
          </p:sp>
        </p:grp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0267906E-8B91-3ED6-7EEE-78D32C5899D8}"/>
                </a:ext>
              </a:extLst>
            </p:cNvPr>
            <p:cNvGrpSpPr/>
            <p:nvPr/>
          </p:nvGrpSpPr>
          <p:grpSpPr>
            <a:xfrm>
              <a:off x="2001455" y="3603078"/>
              <a:ext cx="584299" cy="200830"/>
              <a:chOff x="3770788" y="3951247"/>
              <a:chExt cx="885032" cy="200830"/>
            </a:xfrm>
          </p:grpSpPr>
          <p:sp>
            <p:nvSpPr>
              <p:cNvPr id="112" name="사각형: 둥근 모서리 111">
                <a:extLst>
                  <a:ext uri="{FF2B5EF4-FFF2-40B4-BE49-F238E27FC236}">
                    <a16:creationId xmlns:a16="http://schemas.microsoft.com/office/drawing/2014/main" id="{84B522C2-2AD0-A1EB-712F-58189BB39B41}"/>
                  </a:ext>
                </a:extLst>
              </p:cNvPr>
              <p:cNvSpPr/>
              <p:nvPr/>
            </p:nvSpPr>
            <p:spPr>
              <a:xfrm>
                <a:off x="3770788" y="3951247"/>
                <a:ext cx="885032" cy="200055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64E34583-E13B-9CEE-9415-26ED6B249811}"/>
                  </a:ext>
                </a:extLst>
              </p:cNvPr>
              <p:cNvSpPr txBox="1"/>
              <p:nvPr/>
            </p:nvSpPr>
            <p:spPr>
              <a:xfrm>
                <a:off x="3770788" y="3952022"/>
                <a:ext cx="885032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 b="1" dirty="0"/>
                  <a:t>요금</a:t>
                </a:r>
                <a:r>
                  <a:rPr lang="en-US" altLang="ko-KR" sz="700" b="1" dirty="0"/>
                  <a:t>/</a:t>
                </a:r>
                <a:r>
                  <a:rPr lang="ko-KR" altLang="en-US" sz="700" b="1" dirty="0"/>
                  <a:t>납부</a:t>
                </a:r>
              </a:p>
            </p:txBody>
          </p:sp>
        </p:grp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79747BA9-92A0-DB83-1BE2-8769F9F6D705}"/>
              </a:ext>
            </a:extLst>
          </p:cNvPr>
          <p:cNvGrpSpPr/>
          <p:nvPr/>
        </p:nvGrpSpPr>
        <p:grpSpPr>
          <a:xfrm>
            <a:off x="670034" y="3462180"/>
            <a:ext cx="1439224" cy="200830"/>
            <a:chOff x="756862" y="3895178"/>
            <a:chExt cx="1439224" cy="200830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8F28697D-1AFB-1EAA-6161-8B00A60F2925}"/>
                </a:ext>
              </a:extLst>
            </p:cNvPr>
            <p:cNvGrpSpPr/>
            <p:nvPr/>
          </p:nvGrpSpPr>
          <p:grpSpPr>
            <a:xfrm>
              <a:off x="756862" y="3895178"/>
              <a:ext cx="783014" cy="200830"/>
              <a:chOff x="3770788" y="3951247"/>
              <a:chExt cx="885032" cy="200830"/>
            </a:xfrm>
          </p:grpSpPr>
          <p:sp>
            <p:nvSpPr>
              <p:cNvPr id="124" name="사각형: 둥근 모서리 123">
                <a:extLst>
                  <a:ext uri="{FF2B5EF4-FFF2-40B4-BE49-F238E27FC236}">
                    <a16:creationId xmlns:a16="http://schemas.microsoft.com/office/drawing/2014/main" id="{3365AA5C-7AC6-6741-CB88-5DE719790B77}"/>
                  </a:ext>
                </a:extLst>
              </p:cNvPr>
              <p:cNvSpPr/>
              <p:nvPr/>
            </p:nvSpPr>
            <p:spPr>
              <a:xfrm>
                <a:off x="3770788" y="3951247"/>
                <a:ext cx="885032" cy="200055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76D47BA7-347E-444E-243F-2EBEBB59133C}"/>
                  </a:ext>
                </a:extLst>
              </p:cNvPr>
              <p:cNvSpPr txBox="1"/>
              <p:nvPr/>
            </p:nvSpPr>
            <p:spPr>
              <a:xfrm>
                <a:off x="3770788" y="3952022"/>
                <a:ext cx="885032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 b="1" dirty="0"/>
                  <a:t>설치 장소 변경</a:t>
                </a:r>
              </a:p>
            </p:txBody>
          </p:sp>
        </p:grp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5F0FCA6C-5ABA-EAF8-C25D-840F4893A497}"/>
                </a:ext>
              </a:extLst>
            </p:cNvPr>
            <p:cNvGrpSpPr/>
            <p:nvPr/>
          </p:nvGrpSpPr>
          <p:grpSpPr>
            <a:xfrm>
              <a:off x="1584366" y="3895178"/>
              <a:ext cx="611720" cy="200830"/>
              <a:chOff x="3770788" y="3951247"/>
              <a:chExt cx="885032" cy="200830"/>
            </a:xfrm>
          </p:grpSpPr>
          <p:sp>
            <p:nvSpPr>
              <p:cNvPr id="122" name="사각형: 둥근 모서리 121">
                <a:extLst>
                  <a:ext uri="{FF2B5EF4-FFF2-40B4-BE49-F238E27FC236}">
                    <a16:creationId xmlns:a16="http://schemas.microsoft.com/office/drawing/2014/main" id="{9272C8C7-EEB6-012E-AA05-17EDCD6BF789}"/>
                  </a:ext>
                </a:extLst>
              </p:cNvPr>
              <p:cNvSpPr/>
              <p:nvPr/>
            </p:nvSpPr>
            <p:spPr>
              <a:xfrm>
                <a:off x="3770788" y="3951247"/>
                <a:ext cx="885032" cy="200055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8DF00F0-6B96-0EA8-119F-C89F1092DD96}"/>
                  </a:ext>
                </a:extLst>
              </p:cNvPr>
              <p:cNvSpPr txBox="1"/>
              <p:nvPr/>
            </p:nvSpPr>
            <p:spPr>
              <a:xfrm>
                <a:off x="3770788" y="3952022"/>
                <a:ext cx="885032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 b="1" dirty="0"/>
                  <a:t>일시 정지</a:t>
                </a:r>
              </a:p>
            </p:txBody>
          </p:sp>
        </p:grp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502A7B64-BFFF-E7DE-8658-029CA20506FB}"/>
              </a:ext>
            </a:extLst>
          </p:cNvPr>
          <p:cNvGrpSpPr/>
          <p:nvPr/>
        </p:nvGrpSpPr>
        <p:grpSpPr>
          <a:xfrm>
            <a:off x="616694" y="3334149"/>
            <a:ext cx="548866" cy="200830"/>
            <a:chOff x="3770788" y="3951247"/>
            <a:chExt cx="885032" cy="200830"/>
          </a:xfrm>
        </p:grpSpPr>
        <p:sp>
          <p:nvSpPr>
            <p:cNvPr id="127" name="사각형: 둥근 모서리 126">
              <a:extLst>
                <a:ext uri="{FF2B5EF4-FFF2-40B4-BE49-F238E27FC236}">
                  <a16:creationId xmlns:a16="http://schemas.microsoft.com/office/drawing/2014/main" id="{AB5B36E7-1FB6-454C-DC7B-1F9129A30337}"/>
                </a:ext>
              </a:extLst>
            </p:cNvPr>
            <p:cNvSpPr/>
            <p:nvPr/>
          </p:nvSpPr>
          <p:spPr>
            <a:xfrm>
              <a:off x="3770788" y="3951247"/>
              <a:ext cx="885032" cy="20005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676704B-2062-3780-94BA-63D4B7052B67}"/>
                </a:ext>
              </a:extLst>
            </p:cNvPr>
            <p:cNvSpPr txBox="1"/>
            <p:nvPr/>
          </p:nvSpPr>
          <p:spPr>
            <a:xfrm>
              <a:off x="3770788" y="3952022"/>
              <a:ext cx="88503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b="1" dirty="0" err="1"/>
                <a:t>더보기</a:t>
              </a:r>
              <a:r>
                <a:rPr lang="en-US" altLang="ko-KR" sz="700" b="1" dirty="0"/>
                <a:t>+</a:t>
              </a:r>
              <a:endParaRPr lang="ko-KR" altLang="en-US" sz="700" b="1" dirty="0"/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6FF4913-3725-46C1-202B-191C456914D1}"/>
              </a:ext>
            </a:extLst>
          </p:cNvPr>
          <p:cNvGrpSpPr/>
          <p:nvPr/>
        </p:nvGrpSpPr>
        <p:grpSpPr>
          <a:xfrm>
            <a:off x="665272" y="2111607"/>
            <a:ext cx="212124" cy="246221"/>
            <a:chOff x="672226" y="1873622"/>
            <a:chExt cx="212124" cy="246221"/>
          </a:xfrm>
        </p:grpSpPr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2F4C1F6E-6C61-522A-E01D-1CD1D910A8B8}"/>
                </a:ext>
              </a:extLst>
            </p:cNvPr>
            <p:cNvSpPr/>
            <p:nvPr/>
          </p:nvSpPr>
          <p:spPr>
            <a:xfrm>
              <a:off x="672228" y="1887666"/>
              <a:ext cx="212122" cy="21212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A18EA1F3-358D-D907-E709-9864F1FD980F}"/>
                </a:ext>
              </a:extLst>
            </p:cNvPr>
            <p:cNvSpPr txBox="1"/>
            <p:nvPr/>
          </p:nvSpPr>
          <p:spPr>
            <a:xfrm>
              <a:off x="672226" y="1873622"/>
              <a:ext cx="21212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</a:rPr>
                <a:t>B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9F92D13E-E258-69A7-0338-27D0E693D577}"/>
              </a:ext>
            </a:extLst>
          </p:cNvPr>
          <p:cNvSpPr txBox="1"/>
          <p:nvPr/>
        </p:nvSpPr>
        <p:spPr>
          <a:xfrm>
            <a:off x="606610" y="2411745"/>
            <a:ext cx="2143480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300" b="1" dirty="0" err="1"/>
              <a:t>김브로</a:t>
            </a:r>
            <a:r>
              <a:rPr lang="ko-KR" altLang="en-US" sz="1300" b="1" dirty="0"/>
              <a:t> 고객님 안녕하세요</a:t>
            </a:r>
            <a:r>
              <a:rPr lang="en-US" altLang="ko-KR" sz="1300" b="1" dirty="0"/>
              <a:t>. </a:t>
            </a:r>
            <a:r>
              <a:rPr lang="ko-KR" altLang="en-US" sz="1300" b="1" dirty="0"/>
              <a:t>무엇을 도와드릴까요</a:t>
            </a:r>
            <a:r>
              <a:rPr lang="en-US" altLang="ko-KR" sz="1300" b="1" dirty="0"/>
              <a:t>?</a:t>
            </a:r>
            <a:endParaRPr lang="ko-KR" altLang="en-US" sz="1300" b="1" dirty="0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F3194C6-0DFE-66B4-76C9-4B6815D6850A}"/>
              </a:ext>
            </a:extLst>
          </p:cNvPr>
          <p:cNvGrpSpPr/>
          <p:nvPr/>
        </p:nvGrpSpPr>
        <p:grpSpPr>
          <a:xfrm>
            <a:off x="496534" y="5628480"/>
            <a:ext cx="2443604" cy="289248"/>
            <a:chOff x="552451" y="6061447"/>
            <a:chExt cx="2443604" cy="289248"/>
          </a:xfrm>
        </p:grpSpPr>
        <p:sp>
          <p:nvSpPr>
            <p:cNvPr id="135" name="사각형: 둥근 모서리 134">
              <a:extLst>
                <a:ext uri="{FF2B5EF4-FFF2-40B4-BE49-F238E27FC236}">
                  <a16:creationId xmlns:a16="http://schemas.microsoft.com/office/drawing/2014/main" id="{D16DE3A7-EEAD-D20F-A855-BF9A5B727DDA}"/>
                </a:ext>
              </a:extLst>
            </p:cNvPr>
            <p:cNvSpPr/>
            <p:nvPr/>
          </p:nvSpPr>
          <p:spPr>
            <a:xfrm>
              <a:off x="552451" y="6061447"/>
              <a:ext cx="2443604" cy="289248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9FB76B95-6EE6-A907-14DC-3F259DED7E82}"/>
                </a:ext>
              </a:extLst>
            </p:cNvPr>
            <p:cNvSpPr txBox="1"/>
            <p:nvPr/>
          </p:nvSpPr>
          <p:spPr>
            <a:xfrm>
              <a:off x="1010621" y="6145894"/>
              <a:ext cx="153143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궁금한 내용을 입력해 주세요</a:t>
              </a:r>
              <a:r>
                <a:rPr lang="en-US" altLang="ko-KR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</a:t>
              </a:r>
              <a:endParaRPr lang="ko-KR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78F125FF-45B4-028F-8E82-D1E4F72F87BE}"/>
                </a:ext>
              </a:extLst>
            </p:cNvPr>
            <p:cNvGrpSpPr/>
            <p:nvPr/>
          </p:nvGrpSpPr>
          <p:grpSpPr>
            <a:xfrm>
              <a:off x="613605" y="6117650"/>
              <a:ext cx="2319062" cy="176842"/>
              <a:chOff x="613605" y="1595340"/>
              <a:chExt cx="2319062" cy="176842"/>
            </a:xfrm>
          </p:grpSpPr>
          <p:pic>
            <p:nvPicPr>
              <p:cNvPr id="138" name="그림 137">
                <a:extLst>
                  <a:ext uri="{FF2B5EF4-FFF2-40B4-BE49-F238E27FC236}">
                    <a16:creationId xmlns:a16="http://schemas.microsoft.com/office/drawing/2014/main" id="{CEF8EDE4-B71A-0B3C-C17B-2FF51D33C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52667" y="1595340"/>
                <a:ext cx="180000" cy="176841"/>
              </a:xfrm>
              <a:prstGeom prst="rect">
                <a:avLst/>
              </a:prstGeom>
            </p:spPr>
          </p:pic>
          <p:pic>
            <p:nvPicPr>
              <p:cNvPr id="139" name="그림 138">
                <a:extLst>
                  <a:ext uri="{FF2B5EF4-FFF2-40B4-BE49-F238E27FC236}">
                    <a16:creationId xmlns:a16="http://schemas.microsoft.com/office/drawing/2014/main" id="{1B0CC868-66FF-D096-5442-B3716FA174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605" y="1595341"/>
                <a:ext cx="180000" cy="176841"/>
              </a:xfrm>
              <a:prstGeom prst="rect">
                <a:avLst/>
              </a:prstGeom>
            </p:spPr>
          </p:pic>
        </p:grpSp>
      </p:grpSp>
      <p:sp>
        <p:nvSpPr>
          <p:cNvPr id="140" name="자유형: 도형 139">
            <a:extLst>
              <a:ext uri="{FF2B5EF4-FFF2-40B4-BE49-F238E27FC236}">
                <a16:creationId xmlns:a16="http://schemas.microsoft.com/office/drawing/2014/main" id="{0EAF57A2-6B98-198B-8C58-4229C965C376}"/>
              </a:ext>
            </a:extLst>
          </p:cNvPr>
          <p:cNvSpPr/>
          <p:nvPr/>
        </p:nvSpPr>
        <p:spPr>
          <a:xfrm>
            <a:off x="422147" y="2120400"/>
            <a:ext cx="2702121" cy="4399200"/>
          </a:xfrm>
          <a:custGeom>
            <a:avLst/>
            <a:gdLst>
              <a:gd name="connsiteX0" fmla="*/ 169020 w 2702121"/>
              <a:gd name="connsiteY0" fmla="*/ 0 h 4399200"/>
              <a:gd name="connsiteX1" fmla="*/ 2530980 w 2702121"/>
              <a:gd name="connsiteY1" fmla="*/ 0 h 4399200"/>
              <a:gd name="connsiteX2" fmla="*/ 2700000 w 2702121"/>
              <a:gd name="connsiteY2" fmla="*/ 169020 h 4399200"/>
              <a:gd name="connsiteX3" fmla="*/ 2700000 w 2702121"/>
              <a:gd name="connsiteY3" fmla="*/ 989474 h 4399200"/>
              <a:gd name="connsiteX4" fmla="*/ 2702121 w 2702121"/>
              <a:gd name="connsiteY4" fmla="*/ 989474 h 4399200"/>
              <a:gd name="connsiteX5" fmla="*/ 2702121 w 2702121"/>
              <a:gd name="connsiteY5" fmla="*/ 4399199 h 4399200"/>
              <a:gd name="connsiteX6" fmla="*/ 2530985 w 2702121"/>
              <a:gd name="connsiteY6" fmla="*/ 4399199 h 4399200"/>
              <a:gd name="connsiteX7" fmla="*/ 2530980 w 2702121"/>
              <a:gd name="connsiteY7" fmla="*/ 4399200 h 4399200"/>
              <a:gd name="connsiteX8" fmla="*/ 169020 w 2702121"/>
              <a:gd name="connsiteY8" fmla="*/ 4399200 h 4399200"/>
              <a:gd name="connsiteX9" fmla="*/ 169015 w 2702121"/>
              <a:gd name="connsiteY9" fmla="*/ 4399199 h 4399200"/>
              <a:gd name="connsiteX10" fmla="*/ 2121 w 2702121"/>
              <a:gd name="connsiteY10" fmla="*/ 4399199 h 4399200"/>
              <a:gd name="connsiteX11" fmla="*/ 2121 w 2702121"/>
              <a:gd name="connsiteY11" fmla="*/ 4240686 h 4399200"/>
              <a:gd name="connsiteX12" fmla="*/ 0 w 2702121"/>
              <a:gd name="connsiteY12" fmla="*/ 4230180 h 4399200"/>
              <a:gd name="connsiteX13" fmla="*/ 0 w 2702121"/>
              <a:gd name="connsiteY13" fmla="*/ 169020 h 4399200"/>
              <a:gd name="connsiteX14" fmla="*/ 169020 w 2702121"/>
              <a:gd name="connsiteY14" fmla="*/ 0 h 439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702121" h="4399200">
                <a:moveTo>
                  <a:pt x="169020" y="0"/>
                </a:moveTo>
                <a:lnTo>
                  <a:pt x="2530980" y="0"/>
                </a:lnTo>
                <a:cubicBezTo>
                  <a:pt x="2624327" y="0"/>
                  <a:pt x="2700000" y="75673"/>
                  <a:pt x="2700000" y="169020"/>
                </a:cubicBezTo>
                <a:lnTo>
                  <a:pt x="2700000" y="989474"/>
                </a:lnTo>
                <a:lnTo>
                  <a:pt x="2702121" y="989474"/>
                </a:lnTo>
                <a:lnTo>
                  <a:pt x="2702121" y="4399199"/>
                </a:lnTo>
                <a:lnTo>
                  <a:pt x="2530985" y="4399199"/>
                </a:lnTo>
                <a:lnTo>
                  <a:pt x="2530980" y="4399200"/>
                </a:lnTo>
                <a:lnTo>
                  <a:pt x="169020" y="4399200"/>
                </a:lnTo>
                <a:lnTo>
                  <a:pt x="169015" y="4399199"/>
                </a:lnTo>
                <a:lnTo>
                  <a:pt x="2121" y="4399199"/>
                </a:lnTo>
                <a:lnTo>
                  <a:pt x="2121" y="4240686"/>
                </a:lnTo>
                <a:lnTo>
                  <a:pt x="0" y="4230180"/>
                </a:lnTo>
                <a:lnTo>
                  <a:pt x="0" y="169020"/>
                </a:lnTo>
                <a:cubicBezTo>
                  <a:pt x="0" y="75673"/>
                  <a:pt x="75673" y="0"/>
                  <a:pt x="169020" y="0"/>
                </a:cubicBez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b="1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D0BA32A5-5655-8587-A11E-B8BDF69C19B0}"/>
              </a:ext>
            </a:extLst>
          </p:cNvPr>
          <p:cNvSpPr txBox="1"/>
          <p:nvPr/>
        </p:nvSpPr>
        <p:spPr>
          <a:xfrm>
            <a:off x="563608" y="3403235"/>
            <a:ext cx="2331670" cy="2119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700" b="1" dirty="0"/>
              <a:t># </a:t>
            </a:r>
            <a:r>
              <a:rPr lang="ko-KR" altLang="en-US" sz="700" b="1" dirty="0"/>
              <a:t>요금 및 납부</a:t>
            </a:r>
          </a:p>
        </p:txBody>
      </p:sp>
      <p:sp>
        <p:nvSpPr>
          <p:cNvPr id="153" name="사각형: 둥근 모서리 152">
            <a:extLst>
              <a:ext uri="{FF2B5EF4-FFF2-40B4-BE49-F238E27FC236}">
                <a16:creationId xmlns:a16="http://schemas.microsoft.com/office/drawing/2014/main" id="{5E7F5F21-0AE9-B9A0-D249-A845F667A8B4}"/>
              </a:ext>
            </a:extLst>
          </p:cNvPr>
          <p:cNvSpPr/>
          <p:nvPr/>
        </p:nvSpPr>
        <p:spPr>
          <a:xfrm>
            <a:off x="524638" y="3713304"/>
            <a:ext cx="830613" cy="2743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78BFEFB-6C1C-FDF2-7655-090DC4C3F877}"/>
              </a:ext>
            </a:extLst>
          </p:cNvPr>
          <p:cNvSpPr txBox="1"/>
          <p:nvPr/>
        </p:nvSpPr>
        <p:spPr>
          <a:xfrm>
            <a:off x="524639" y="3742742"/>
            <a:ext cx="8483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카드 자동납부</a:t>
            </a:r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59F30333-E93A-7000-2930-72D68419BF31}"/>
              </a:ext>
            </a:extLst>
          </p:cNvPr>
          <p:cNvSpPr/>
          <p:nvPr/>
        </p:nvSpPr>
        <p:spPr>
          <a:xfrm>
            <a:off x="1394688" y="3713304"/>
            <a:ext cx="823200" cy="2743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27BF636-88E5-0267-8324-7AD21BA40B11}"/>
              </a:ext>
            </a:extLst>
          </p:cNvPr>
          <p:cNvSpPr txBox="1"/>
          <p:nvPr/>
        </p:nvSpPr>
        <p:spPr>
          <a:xfrm>
            <a:off x="1371828" y="3742742"/>
            <a:ext cx="8797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은행 자동납부</a:t>
            </a:r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A40A54FF-8A08-2A98-64D6-17251F07B919}"/>
              </a:ext>
            </a:extLst>
          </p:cNvPr>
          <p:cNvSpPr/>
          <p:nvPr/>
        </p:nvSpPr>
        <p:spPr>
          <a:xfrm>
            <a:off x="525839" y="4055596"/>
            <a:ext cx="848300" cy="2743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F4555B66-049E-D9A7-8739-C5EBFC107AD1}"/>
              </a:ext>
            </a:extLst>
          </p:cNvPr>
          <p:cNvSpPr txBox="1"/>
          <p:nvPr/>
        </p:nvSpPr>
        <p:spPr>
          <a:xfrm>
            <a:off x="525838" y="4085034"/>
            <a:ext cx="8483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입금계좌 안내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9796082-0162-8CE2-3FBA-4AE9081384ED}"/>
              </a:ext>
            </a:extLst>
          </p:cNvPr>
          <p:cNvSpPr/>
          <p:nvPr/>
        </p:nvSpPr>
        <p:spPr>
          <a:xfrm>
            <a:off x="1450104" y="4055596"/>
            <a:ext cx="643752" cy="2743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A59873-EF22-73CD-0549-18EDD0DDBF1A}"/>
              </a:ext>
            </a:extLst>
          </p:cNvPr>
          <p:cNvSpPr txBox="1"/>
          <p:nvPr/>
        </p:nvSpPr>
        <p:spPr>
          <a:xfrm>
            <a:off x="1450103" y="4085034"/>
            <a:ext cx="643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요금 결제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EF4DE0E6-5C74-AC9B-2098-E44040C054E2}"/>
              </a:ext>
            </a:extLst>
          </p:cNvPr>
          <p:cNvSpPr txBox="1"/>
          <p:nvPr/>
        </p:nvSpPr>
        <p:spPr>
          <a:xfrm>
            <a:off x="563608" y="4419647"/>
            <a:ext cx="2331670" cy="2119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700" b="1" dirty="0"/>
              <a:t># </a:t>
            </a:r>
            <a:r>
              <a:rPr lang="ko-KR" altLang="en-US" sz="700" b="1" dirty="0"/>
              <a:t>증빙서류 발급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29756E4F-FA02-D426-27AE-9A10C7305E7B}"/>
              </a:ext>
            </a:extLst>
          </p:cNvPr>
          <p:cNvSpPr txBox="1"/>
          <p:nvPr/>
        </p:nvSpPr>
        <p:spPr>
          <a:xfrm>
            <a:off x="-17953" y="2190075"/>
            <a:ext cx="2700568" cy="2231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ko-KR" altLang="en-US" sz="900" b="1" dirty="0"/>
              <a:t>어떤 내용이 </a:t>
            </a:r>
            <a:r>
              <a:rPr lang="ko-KR" altLang="en-US" sz="900" b="1" dirty="0" err="1"/>
              <a:t>궁금하신가요</a:t>
            </a:r>
            <a:r>
              <a:rPr lang="en-US" altLang="ko-KR" sz="900" b="1" dirty="0"/>
              <a:t>?</a:t>
            </a:r>
            <a:endParaRPr lang="ko-KR" altLang="en-US" sz="900" b="1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EDD37F40-9FB2-556C-05A0-2A52CE5EBBB4}"/>
              </a:ext>
            </a:extLst>
          </p:cNvPr>
          <p:cNvSpPr txBox="1"/>
          <p:nvPr/>
        </p:nvSpPr>
        <p:spPr>
          <a:xfrm>
            <a:off x="563608" y="5447266"/>
            <a:ext cx="2331670" cy="2119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700" b="1" dirty="0"/>
              <a:t># </a:t>
            </a:r>
            <a:r>
              <a:rPr lang="ko-KR" altLang="en-US" sz="700" b="1" dirty="0"/>
              <a:t>서비스 이용변경</a:t>
            </a:r>
          </a:p>
        </p:txBody>
      </p:sp>
      <p:pic>
        <p:nvPicPr>
          <p:cNvPr id="172" name="그림 171">
            <a:extLst>
              <a:ext uri="{FF2B5EF4-FFF2-40B4-BE49-F238E27FC236}">
                <a16:creationId xmlns:a16="http://schemas.microsoft.com/office/drawing/2014/main" id="{1F7C84F6-1E38-824D-E376-EA9BB2D0C3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580" y="2268494"/>
            <a:ext cx="180000" cy="180000"/>
          </a:xfrm>
          <a:prstGeom prst="rect">
            <a:avLst/>
          </a:prstGeom>
        </p:spPr>
      </p:pic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FB3DB856-AB9E-A620-32A9-A2679D249F2D}"/>
              </a:ext>
            </a:extLst>
          </p:cNvPr>
          <p:cNvSpPr/>
          <p:nvPr/>
        </p:nvSpPr>
        <p:spPr>
          <a:xfrm>
            <a:off x="512947" y="5758218"/>
            <a:ext cx="826796" cy="2743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DE81FC3C-7F16-A62D-1502-7DB8090B3C6A}"/>
              </a:ext>
            </a:extLst>
          </p:cNvPr>
          <p:cNvSpPr txBox="1"/>
          <p:nvPr/>
        </p:nvSpPr>
        <p:spPr>
          <a:xfrm>
            <a:off x="508428" y="5787884"/>
            <a:ext cx="831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이전설치 신청</a:t>
            </a:r>
          </a:p>
        </p:txBody>
      </p:sp>
      <p:sp>
        <p:nvSpPr>
          <p:cNvPr id="176" name="사각형: 둥근 모서리 175">
            <a:extLst>
              <a:ext uri="{FF2B5EF4-FFF2-40B4-BE49-F238E27FC236}">
                <a16:creationId xmlns:a16="http://schemas.microsoft.com/office/drawing/2014/main" id="{0C9B613F-52AE-8EC3-83BF-8100B06E4FA6}"/>
              </a:ext>
            </a:extLst>
          </p:cNvPr>
          <p:cNvSpPr/>
          <p:nvPr/>
        </p:nvSpPr>
        <p:spPr>
          <a:xfrm>
            <a:off x="1377712" y="5758218"/>
            <a:ext cx="778086" cy="2743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330C3444-26CC-A017-8F50-E49956C80727}"/>
              </a:ext>
            </a:extLst>
          </p:cNvPr>
          <p:cNvSpPr txBox="1"/>
          <p:nvPr/>
        </p:nvSpPr>
        <p:spPr>
          <a:xfrm>
            <a:off x="1348054" y="5787656"/>
            <a:ext cx="8363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일시정지 해제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B8C1293D-39FD-8E77-8BB3-2AB0BF95CAA3}"/>
              </a:ext>
            </a:extLst>
          </p:cNvPr>
          <p:cNvSpPr/>
          <p:nvPr/>
        </p:nvSpPr>
        <p:spPr>
          <a:xfrm>
            <a:off x="3014390" y="2909000"/>
            <a:ext cx="45719" cy="30242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4CFF9E-A242-1493-3A0A-447974FCD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740343"/>
              </p:ext>
            </p:extLst>
          </p:nvPr>
        </p:nvGraphicFramePr>
        <p:xfrm>
          <a:off x="3535172" y="979366"/>
          <a:ext cx="5533103" cy="2243540"/>
        </p:xfrm>
        <a:graphic>
          <a:graphicData uri="http://schemas.openxmlformats.org/drawingml/2006/table">
            <a:tbl>
              <a:tblPr/>
              <a:tblGrid>
                <a:gridCol w="572594">
                  <a:extLst>
                    <a:ext uri="{9D8B030D-6E8A-4147-A177-3AD203B41FA5}">
                      <a16:colId xmlns:a16="http://schemas.microsoft.com/office/drawing/2014/main" val="3412875918"/>
                    </a:ext>
                  </a:extLst>
                </a:gridCol>
                <a:gridCol w="1101969">
                  <a:extLst>
                    <a:ext uri="{9D8B030D-6E8A-4147-A177-3AD203B41FA5}">
                      <a16:colId xmlns:a16="http://schemas.microsoft.com/office/drawing/2014/main" val="2136064275"/>
                    </a:ext>
                  </a:extLst>
                </a:gridCol>
                <a:gridCol w="3858540">
                  <a:extLst>
                    <a:ext uri="{9D8B030D-6E8A-4147-A177-3AD203B41FA5}">
                      <a16:colId xmlns:a16="http://schemas.microsoft.com/office/drawing/2014/main" val="2441520726"/>
                    </a:ext>
                  </a:extLst>
                </a:gridCol>
              </a:tblGrid>
              <a:tr h="215734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ko-KR" altLang="en-US" sz="900" b="0" dirty="0">
                          <a:effectLst/>
                          <a:latin typeface="Google Sans Flex"/>
                        </a:rPr>
                        <a:t>분류 번호</a:t>
                      </a:r>
                    </a:p>
                  </a:txBody>
                  <a:tcPr marL="12950" marR="12950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ko-KR" altLang="en-US" sz="900" b="0" dirty="0">
                          <a:effectLst/>
                          <a:latin typeface="Google Sans Flex"/>
                        </a:rPr>
                        <a:t>분류명</a:t>
                      </a:r>
                    </a:p>
                  </a:txBody>
                  <a:tcPr marL="12950" marR="12950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ko-KR" altLang="en-US" sz="900" b="0" dirty="0">
                          <a:effectLst/>
                          <a:latin typeface="Google Sans Flex"/>
                        </a:rPr>
                        <a:t>포함 항목</a:t>
                      </a:r>
                    </a:p>
                  </a:txBody>
                  <a:tcPr marL="12950" marR="12950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0B4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076796"/>
                  </a:ext>
                </a:extLst>
              </a:tr>
              <a:tr h="368692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altLang="ko-KR" sz="900" b="1">
                          <a:effectLst/>
                          <a:latin typeface="Google Sans Flex"/>
                        </a:rPr>
                        <a:t>1</a:t>
                      </a:r>
                    </a:p>
                  </a:txBody>
                  <a:tcPr marL="12950" marR="12950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buNone/>
                      </a:pPr>
                      <a:r>
                        <a:rPr lang="ko-KR" altLang="en-US" sz="900" b="1" dirty="0">
                          <a:effectLst/>
                          <a:latin typeface="Google Sans Flex"/>
                        </a:rPr>
                        <a:t>요금 및 납부</a:t>
                      </a:r>
                    </a:p>
                  </a:txBody>
                  <a:tcPr marL="12950" marR="12950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0B4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ko-KR" altLang="en-US" sz="900" b="0" dirty="0">
                          <a:effectLst/>
                          <a:latin typeface="Google Sans Flex"/>
                        </a:rPr>
                        <a:t>카드 자동납부</a:t>
                      </a:r>
                      <a:r>
                        <a:rPr lang="en-US" altLang="ko-KR" sz="900" b="0" dirty="0">
                          <a:effectLst/>
                          <a:latin typeface="Google Sans Flex"/>
                        </a:rPr>
                        <a:t>, </a:t>
                      </a:r>
                      <a:r>
                        <a:rPr lang="ko-KR" altLang="en-US" sz="900" b="0" dirty="0">
                          <a:effectLst/>
                          <a:latin typeface="Google Sans Flex"/>
                        </a:rPr>
                        <a:t>은행 자동납부</a:t>
                      </a:r>
                      <a:r>
                        <a:rPr lang="en-US" altLang="ko-KR" sz="900" b="0" dirty="0">
                          <a:effectLst/>
                          <a:latin typeface="Google Sans Flex"/>
                        </a:rPr>
                        <a:t>, </a:t>
                      </a:r>
                      <a:r>
                        <a:rPr lang="ko-KR" altLang="en-US" sz="900" b="0" dirty="0">
                          <a:effectLst/>
                          <a:latin typeface="Google Sans Flex"/>
                        </a:rPr>
                        <a:t>입금계좌 안내</a:t>
                      </a:r>
                      <a:r>
                        <a:rPr lang="en-US" altLang="ko-KR" sz="900" b="0" dirty="0">
                          <a:effectLst/>
                          <a:latin typeface="Google Sans Flex"/>
                        </a:rPr>
                        <a:t>, </a:t>
                      </a:r>
                      <a:r>
                        <a:rPr lang="ko-KR" altLang="en-US" sz="900" b="0" dirty="0">
                          <a:effectLst/>
                          <a:latin typeface="Google Sans Flex"/>
                        </a:rPr>
                        <a:t>요금 조회</a:t>
                      </a:r>
                      <a:r>
                        <a:rPr lang="en-US" altLang="ko-KR" sz="900" b="0" dirty="0">
                          <a:effectLst/>
                          <a:latin typeface="Google Sans Flex"/>
                        </a:rPr>
                        <a:t>, </a:t>
                      </a:r>
                      <a:r>
                        <a:rPr lang="ko-KR" altLang="en-US" sz="900" b="0" dirty="0">
                          <a:effectLst/>
                          <a:latin typeface="Google Sans Flex"/>
                        </a:rPr>
                        <a:t> 요금 결제</a:t>
                      </a:r>
                    </a:p>
                  </a:txBody>
                  <a:tcPr marL="0" marR="0" marT="0" marB="0">
                    <a:lnL w="9525" cap="flat" cmpd="sng" algn="ctr">
                      <a:solidFill>
                        <a:srgbClr val="B0B4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0B4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0B6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060136"/>
                  </a:ext>
                </a:extLst>
              </a:tr>
              <a:tr h="368692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altLang="ko-KR" sz="900" b="1">
                          <a:effectLst/>
                          <a:latin typeface="Google Sans Flex"/>
                        </a:rPr>
                        <a:t>2</a:t>
                      </a:r>
                    </a:p>
                  </a:txBody>
                  <a:tcPr marL="12950" marR="12950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buNone/>
                      </a:pPr>
                      <a:r>
                        <a:rPr lang="ko-KR" altLang="en-US" sz="900" b="1" dirty="0">
                          <a:effectLst/>
                          <a:latin typeface="Google Sans Flex"/>
                        </a:rPr>
                        <a:t>증빙서류 발급</a:t>
                      </a:r>
                    </a:p>
                  </a:txBody>
                  <a:tcPr marL="12950" marR="12950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0B6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ko-KR" altLang="en-US" sz="900" b="0" dirty="0">
                          <a:effectLst/>
                          <a:latin typeface="Google Sans Flex"/>
                        </a:rPr>
                        <a:t>요금안내서</a:t>
                      </a:r>
                      <a:r>
                        <a:rPr lang="en-US" altLang="ko-KR" sz="900" b="0" dirty="0">
                          <a:effectLst/>
                          <a:latin typeface="Google Sans Flex"/>
                        </a:rPr>
                        <a:t>, </a:t>
                      </a:r>
                      <a:r>
                        <a:rPr lang="ko-KR" altLang="en-US" sz="900" b="0" dirty="0">
                          <a:effectLst/>
                          <a:latin typeface="Google Sans Flex"/>
                        </a:rPr>
                        <a:t>세금계산서</a:t>
                      </a:r>
                      <a:r>
                        <a:rPr lang="en-US" altLang="ko-KR" sz="900" b="0" dirty="0">
                          <a:effectLst/>
                          <a:latin typeface="Google Sans Flex"/>
                        </a:rPr>
                        <a:t>, </a:t>
                      </a:r>
                      <a:r>
                        <a:rPr lang="ko-KR" altLang="en-US" sz="900" b="0" dirty="0">
                          <a:effectLst/>
                          <a:latin typeface="Google Sans Flex"/>
                        </a:rPr>
                        <a:t>세금계산서 발행이력</a:t>
                      </a:r>
                      <a:r>
                        <a:rPr lang="en-US" altLang="ko-KR" sz="900" b="0" dirty="0">
                          <a:effectLst/>
                          <a:latin typeface="Google Sans Flex"/>
                        </a:rPr>
                        <a:t>, </a:t>
                      </a:r>
                      <a:r>
                        <a:rPr lang="ko-KR" altLang="en-US" sz="900" b="0" dirty="0">
                          <a:effectLst/>
                          <a:latin typeface="Google Sans Flex"/>
                        </a:rPr>
                        <a:t>요금 납부 이력 확인서</a:t>
                      </a:r>
                    </a:p>
                  </a:txBody>
                  <a:tcPr marL="0" marR="0" marT="0" marB="0">
                    <a:lnL w="9525" cap="flat" cmpd="sng" algn="ctr">
                      <a:solidFill>
                        <a:srgbClr val="30B6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0B6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0B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887399"/>
                  </a:ext>
                </a:extLst>
              </a:tr>
              <a:tr h="368692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altLang="ko-KR" sz="900" b="1">
                          <a:effectLst/>
                          <a:latin typeface="Google Sans Flex"/>
                        </a:rPr>
                        <a:t>3</a:t>
                      </a:r>
                    </a:p>
                  </a:txBody>
                  <a:tcPr marL="12950" marR="12950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buNone/>
                      </a:pPr>
                      <a:r>
                        <a:rPr lang="ko-KR" altLang="en-US" sz="900" b="1" dirty="0">
                          <a:effectLst/>
                          <a:latin typeface="Google Sans Flex"/>
                        </a:rPr>
                        <a:t>서비스 이용 변경</a:t>
                      </a:r>
                    </a:p>
                  </a:txBody>
                  <a:tcPr marL="12950" marR="12950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0B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ko-KR" altLang="en-US" sz="900" b="0" dirty="0">
                          <a:effectLst/>
                          <a:latin typeface="Google Sans Flex"/>
                        </a:rPr>
                        <a:t>이전 설치</a:t>
                      </a:r>
                      <a:r>
                        <a:rPr lang="en-US" altLang="ko-KR" sz="900" b="0" dirty="0">
                          <a:effectLst/>
                          <a:latin typeface="Google Sans Flex"/>
                        </a:rPr>
                        <a:t>, </a:t>
                      </a:r>
                      <a:r>
                        <a:rPr lang="ko-KR" altLang="en-US" sz="900" b="0" dirty="0">
                          <a:effectLst/>
                          <a:latin typeface="Google Sans Flex"/>
                        </a:rPr>
                        <a:t>일시정지 해제</a:t>
                      </a:r>
                      <a:r>
                        <a:rPr lang="en-US" altLang="ko-KR" sz="900" b="0" dirty="0">
                          <a:effectLst/>
                          <a:latin typeface="Google Sans Flex"/>
                        </a:rPr>
                        <a:t>, </a:t>
                      </a:r>
                      <a:r>
                        <a:rPr lang="ko-KR" altLang="en-US" sz="900" b="0" dirty="0">
                          <a:effectLst/>
                          <a:latin typeface="Google Sans Flex"/>
                        </a:rPr>
                        <a:t>일시정지 신청</a:t>
                      </a:r>
                      <a:r>
                        <a:rPr lang="en-US" altLang="ko-KR" sz="900" b="0" dirty="0">
                          <a:effectLst/>
                          <a:latin typeface="Google Sans Flex"/>
                        </a:rPr>
                        <a:t>, </a:t>
                      </a:r>
                      <a:r>
                        <a:rPr lang="ko-KR" altLang="en-US" sz="900" b="0" dirty="0">
                          <a:effectLst/>
                          <a:latin typeface="Google Sans Flex"/>
                        </a:rPr>
                        <a:t>부가서비스 해지</a:t>
                      </a:r>
                      <a:r>
                        <a:rPr lang="en-US" altLang="ko-KR" sz="900" b="0" dirty="0">
                          <a:effectLst/>
                          <a:latin typeface="Google Sans Flex"/>
                        </a:rPr>
                        <a:t>, </a:t>
                      </a:r>
                      <a:r>
                        <a:rPr lang="ko-KR" altLang="en-US" sz="900" b="0" dirty="0" err="1">
                          <a:effectLst/>
                          <a:latin typeface="Google Sans Flex"/>
                        </a:rPr>
                        <a:t>월정액</a:t>
                      </a:r>
                      <a:r>
                        <a:rPr lang="ko-KR" altLang="en-US" sz="900" b="0" dirty="0">
                          <a:effectLst/>
                          <a:latin typeface="Google Sans Flex"/>
                        </a:rPr>
                        <a:t> 해지</a:t>
                      </a:r>
                      <a:r>
                        <a:rPr lang="en-US" altLang="ko-KR" sz="900" b="0" dirty="0">
                          <a:effectLst/>
                          <a:latin typeface="Google Sans Flex"/>
                        </a:rPr>
                        <a:t>, </a:t>
                      </a:r>
                      <a:r>
                        <a:rPr lang="ko-KR" altLang="en-US" sz="900" b="0" dirty="0">
                          <a:effectLst/>
                          <a:latin typeface="Google Sans Flex"/>
                        </a:rPr>
                        <a:t>할인</a:t>
                      </a:r>
                      <a:r>
                        <a:rPr lang="en-US" altLang="ko-KR" sz="900" b="0" dirty="0">
                          <a:effectLst/>
                          <a:latin typeface="Google Sans Flex"/>
                        </a:rPr>
                        <a:t> </a:t>
                      </a:r>
                      <a:r>
                        <a:rPr lang="ko-KR" altLang="en-US" sz="900" b="0" dirty="0">
                          <a:effectLst/>
                          <a:latin typeface="Google Sans Flex"/>
                        </a:rPr>
                        <a:t>반환금 조회</a:t>
                      </a:r>
                    </a:p>
                  </a:txBody>
                  <a:tcPr marL="0" marR="0" marT="0" marB="0">
                    <a:lnL w="9525" cap="flat" cmpd="sng" algn="ctr">
                      <a:solidFill>
                        <a:srgbClr val="B0B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0B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BB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221214"/>
                  </a:ext>
                </a:extLst>
              </a:tr>
              <a:tr h="368692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altLang="ko-KR" sz="900" b="1">
                          <a:effectLst/>
                          <a:latin typeface="Google Sans Flex"/>
                        </a:rPr>
                        <a:t>4</a:t>
                      </a:r>
                    </a:p>
                  </a:txBody>
                  <a:tcPr marL="12950" marR="12950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buNone/>
                      </a:pPr>
                      <a:r>
                        <a:rPr lang="ko-KR" altLang="en-US" sz="900" b="1" dirty="0">
                          <a:effectLst/>
                          <a:latin typeface="Google Sans Flex"/>
                        </a:rPr>
                        <a:t>가입 및 정보 변경</a:t>
                      </a:r>
                    </a:p>
                  </a:txBody>
                  <a:tcPr marL="12950" marR="12950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BB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ko-KR" altLang="en-US" sz="900" b="0" dirty="0">
                          <a:effectLst/>
                          <a:latin typeface="Google Sans Flex"/>
                        </a:rPr>
                        <a:t>가입 문의</a:t>
                      </a:r>
                      <a:r>
                        <a:rPr lang="en-US" altLang="ko-KR" sz="900" b="0" dirty="0">
                          <a:effectLst/>
                          <a:latin typeface="Google Sans Flex"/>
                        </a:rPr>
                        <a:t>, </a:t>
                      </a:r>
                      <a:r>
                        <a:rPr lang="ko-KR" altLang="en-US" sz="900" b="0" dirty="0">
                          <a:effectLst/>
                          <a:latin typeface="Google Sans Flex"/>
                        </a:rPr>
                        <a:t>유무선 결합 신청</a:t>
                      </a:r>
                      <a:r>
                        <a:rPr lang="en-US" altLang="ko-KR" sz="900" b="0" dirty="0">
                          <a:effectLst/>
                          <a:latin typeface="Google Sans Flex"/>
                        </a:rPr>
                        <a:t>, </a:t>
                      </a:r>
                      <a:r>
                        <a:rPr lang="ko-KR" altLang="en-US" sz="900" b="0" dirty="0">
                          <a:effectLst/>
                          <a:latin typeface="Google Sans Flex"/>
                        </a:rPr>
                        <a:t>상품 업그레이드 신청</a:t>
                      </a:r>
                      <a:r>
                        <a:rPr lang="en-US" altLang="ko-KR" sz="900" b="0" dirty="0">
                          <a:effectLst/>
                          <a:latin typeface="Google Sans Flex"/>
                        </a:rPr>
                        <a:t>, </a:t>
                      </a:r>
                      <a:r>
                        <a:rPr lang="ko-KR" altLang="en-US" sz="900" b="0" dirty="0">
                          <a:effectLst/>
                          <a:latin typeface="Google Sans Flex"/>
                        </a:rPr>
                        <a:t>가입 정보</a:t>
                      </a:r>
                      <a:r>
                        <a:rPr lang="en-US" altLang="ko-KR" sz="900" b="0" dirty="0">
                          <a:effectLst/>
                          <a:latin typeface="Google Sans Flex"/>
                        </a:rPr>
                        <a:t>, </a:t>
                      </a:r>
                      <a:r>
                        <a:rPr lang="ko-KR" altLang="en-US" sz="900" b="0" dirty="0">
                          <a:effectLst/>
                          <a:latin typeface="Google Sans Flex"/>
                        </a:rPr>
                        <a:t>개통 진행</a:t>
                      </a:r>
                      <a:r>
                        <a:rPr lang="en-US" altLang="ko-KR" sz="900" b="0" dirty="0">
                          <a:effectLst/>
                          <a:latin typeface="Google Sans Flex"/>
                        </a:rPr>
                        <a:t>, </a:t>
                      </a:r>
                      <a:r>
                        <a:rPr lang="ko-KR" altLang="en-US" sz="900" b="0" dirty="0">
                          <a:effectLst/>
                          <a:latin typeface="Google Sans Flex"/>
                        </a:rPr>
                        <a:t>명의 변경</a:t>
                      </a:r>
                      <a:r>
                        <a:rPr lang="en-US" altLang="ko-KR" sz="900" b="0" dirty="0">
                          <a:effectLst/>
                          <a:latin typeface="Google Sans Flex"/>
                        </a:rPr>
                        <a:t>, </a:t>
                      </a:r>
                      <a:r>
                        <a:rPr lang="ko-KR" altLang="en-US" sz="900" b="0" dirty="0">
                          <a:effectLst/>
                          <a:latin typeface="Google Sans Flex"/>
                        </a:rPr>
                        <a:t>모바일 상품권</a:t>
                      </a:r>
                    </a:p>
                  </a:txBody>
                  <a:tcPr marL="0" marR="0" marT="0" marB="0">
                    <a:lnL w="9525" cap="flat" cmpd="sng" algn="ctr">
                      <a:solidFill>
                        <a:srgbClr val="F0BB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BB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0C8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750587"/>
                  </a:ext>
                </a:extLst>
              </a:tr>
              <a:tr h="553038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altLang="ko-KR" sz="900" b="1" dirty="0">
                          <a:effectLst/>
                          <a:latin typeface="Google Sans Flex"/>
                        </a:rPr>
                        <a:t>5</a:t>
                      </a:r>
                    </a:p>
                  </a:txBody>
                  <a:tcPr marL="12950" marR="12950" marT="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buNone/>
                      </a:pPr>
                      <a:r>
                        <a:rPr lang="ko-KR" altLang="en-US" sz="900" b="1" dirty="0">
                          <a:effectLst/>
                          <a:latin typeface="Google Sans Flex"/>
                        </a:rPr>
                        <a:t>장애 및 지원</a:t>
                      </a:r>
                    </a:p>
                  </a:txBody>
                  <a:tcPr marL="12950" marR="12950" marT="0" marB="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0C8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ko-KR" altLang="en-US" sz="900" b="0" dirty="0">
                          <a:effectLst/>
                          <a:latin typeface="Google Sans Flex"/>
                        </a:rPr>
                        <a:t>고장 문의</a:t>
                      </a:r>
                      <a:r>
                        <a:rPr lang="en-US" altLang="ko-KR" sz="900" b="0" dirty="0">
                          <a:effectLst/>
                          <a:latin typeface="Google Sans Flex"/>
                        </a:rPr>
                        <a:t>, </a:t>
                      </a:r>
                      <a:r>
                        <a:rPr lang="ko-KR" altLang="en-US" sz="900" b="0" dirty="0">
                          <a:effectLst/>
                          <a:latin typeface="Google Sans Flex"/>
                        </a:rPr>
                        <a:t>망 작업</a:t>
                      </a:r>
                      <a:r>
                        <a:rPr lang="en-US" altLang="ko-KR" sz="900" b="0" dirty="0">
                          <a:effectLst/>
                          <a:latin typeface="Google Sans Flex"/>
                        </a:rPr>
                        <a:t>/</a:t>
                      </a:r>
                      <a:r>
                        <a:rPr lang="ko-KR" altLang="en-US" sz="900" b="0" dirty="0">
                          <a:effectLst/>
                          <a:latin typeface="Google Sans Flex"/>
                        </a:rPr>
                        <a:t>장애</a:t>
                      </a:r>
                      <a:r>
                        <a:rPr lang="en-US" altLang="ko-KR" sz="900" b="0" dirty="0">
                          <a:effectLst/>
                          <a:latin typeface="Google Sans Flex"/>
                        </a:rPr>
                        <a:t>, </a:t>
                      </a:r>
                      <a:r>
                        <a:rPr lang="ko-KR" altLang="en-US" sz="900" b="0" dirty="0">
                          <a:effectLst/>
                          <a:latin typeface="Google Sans Flex"/>
                        </a:rPr>
                        <a:t>리모컨 구매</a:t>
                      </a:r>
                      <a:r>
                        <a:rPr lang="en-US" altLang="ko-KR" sz="900" b="0" dirty="0">
                          <a:effectLst/>
                          <a:latin typeface="Google Sans Flex"/>
                        </a:rPr>
                        <a:t>, B tv </a:t>
                      </a:r>
                      <a:r>
                        <a:rPr lang="ko-KR" altLang="en-US" sz="900" b="0" dirty="0">
                          <a:effectLst/>
                          <a:latin typeface="Google Sans Flex"/>
                        </a:rPr>
                        <a:t>이용안내</a:t>
                      </a:r>
                      <a:r>
                        <a:rPr lang="en-US" altLang="ko-KR" sz="900" b="0" dirty="0">
                          <a:effectLst/>
                          <a:latin typeface="Google Sans Flex"/>
                        </a:rPr>
                        <a:t>, </a:t>
                      </a:r>
                      <a:r>
                        <a:rPr lang="ko-KR" altLang="en-US" sz="900" b="0" dirty="0">
                          <a:effectLst/>
                          <a:latin typeface="Google Sans Flex"/>
                        </a:rPr>
                        <a:t>모바일 </a:t>
                      </a:r>
                      <a:r>
                        <a:rPr lang="en-US" altLang="ko-KR" sz="900" b="0" dirty="0">
                          <a:effectLst/>
                          <a:latin typeface="Google Sans Flex"/>
                        </a:rPr>
                        <a:t>B tv </a:t>
                      </a:r>
                      <a:r>
                        <a:rPr lang="ko-KR" altLang="en-US" sz="900" b="0" dirty="0">
                          <a:effectLst/>
                          <a:latin typeface="Google Sans Flex"/>
                        </a:rPr>
                        <a:t>설치</a:t>
                      </a:r>
                      <a:r>
                        <a:rPr lang="en-US" altLang="ko-KR" sz="900" b="0" dirty="0">
                          <a:effectLst/>
                          <a:latin typeface="Google Sans Flex"/>
                        </a:rPr>
                        <a:t>, </a:t>
                      </a:r>
                      <a:r>
                        <a:rPr lang="ko-KR" altLang="en-US" sz="900" b="0" dirty="0">
                          <a:effectLst/>
                          <a:latin typeface="Google Sans Flex"/>
                        </a:rPr>
                        <a:t>가정 내 </a:t>
                      </a:r>
                      <a:r>
                        <a:rPr lang="en-US" altLang="ko-KR" sz="900" b="0" dirty="0">
                          <a:effectLst/>
                          <a:latin typeface="Google Sans Flex"/>
                        </a:rPr>
                        <a:t>PC/TV </a:t>
                      </a:r>
                      <a:r>
                        <a:rPr lang="ko-KR" altLang="en-US" sz="900" b="0" dirty="0">
                          <a:effectLst/>
                          <a:latin typeface="Google Sans Flex"/>
                        </a:rPr>
                        <a:t>이동 신청</a:t>
                      </a:r>
                      <a:r>
                        <a:rPr lang="en-US" altLang="ko-KR" sz="900" b="0" dirty="0">
                          <a:effectLst/>
                          <a:latin typeface="Google Sans Flex"/>
                        </a:rPr>
                        <a:t>, </a:t>
                      </a:r>
                      <a:r>
                        <a:rPr lang="ko-KR" altLang="en-US" sz="900" b="0" dirty="0">
                          <a:effectLst/>
                          <a:latin typeface="Google Sans Flex"/>
                        </a:rPr>
                        <a:t>방문 일정</a:t>
                      </a:r>
                    </a:p>
                  </a:txBody>
                  <a:tcPr marL="0" marR="0" marT="0" marB="0">
                    <a:lnL w="9525" cap="flat" cmpd="sng" algn="ctr">
                      <a:solidFill>
                        <a:srgbClr val="B0C8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0C8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0C8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80418"/>
                  </a:ext>
                </a:extLst>
              </a:tr>
            </a:tbl>
          </a:graphicData>
        </a:graphic>
      </p:graphicFrame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65D709B-C2F5-E610-97B6-BD6CCB0A0980}"/>
              </a:ext>
            </a:extLst>
          </p:cNvPr>
          <p:cNvSpPr/>
          <p:nvPr/>
        </p:nvSpPr>
        <p:spPr>
          <a:xfrm>
            <a:off x="2252747" y="3705417"/>
            <a:ext cx="635303" cy="2743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DDCCA8-FC06-58B1-224E-F71F692BDC2A}"/>
              </a:ext>
            </a:extLst>
          </p:cNvPr>
          <p:cNvSpPr txBox="1"/>
          <p:nvPr/>
        </p:nvSpPr>
        <p:spPr>
          <a:xfrm>
            <a:off x="2252747" y="3734855"/>
            <a:ext cx="6353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요금 조회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2E6DF90-FA30-C475-4464-6938A216CB34}"/>
              </a:ext>
            </a:extLst>
          </p:cNvPr>
          <p:cNvSpPr/>
          <p:nvPr/>
        </p:nvSpPr>
        <p:spPr>
          <a:xfrm>
            <a:off x="2161286" y="4049790"/>
            <a:ext cx="254076" cy="2743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BD499E-555F-2382-62F2-D68811E74EC5}"/>
              </a:ext>
            </a:extLst>
          </p:cNvPr>
          <p:cNvSpPr txBox="1"/>
          <p:nvPr/>
        </p:nvSpPr>
        <p:spPr>
          <a:xfrm>
            <a:off x="2161286" y="4079228"/>
            <a:ext cx="2540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/>
              <a:t>V</a:t>
            </a:r>
            <a:endParaRPr lang="ko-KR" altLang="en-US" sz="800" b="1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0DC5060-AD2D-6A82-53F0-CA7BBC1467A3}"/>
              </a:ext>
            </a:extLst>
          </p:cNvPr>
          <p:cNvSpPr/>
          <p:nvPr/>
        </p:nvSpPr>
        <p:spPr>
          <a:xfrm>
            <a:off x="524638" y="4765276"/>
            <a:ext cx="830613" cy="2743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284A32-66B4-DF65-BAB8-10CB0A89E0C5}"/>
              </a:ext>
            </a:extLst>
          </p:cNvPr>
          <p:cNvSpPr txBox="1"/>
          <p:nvPr/>
        </p:nvSpPr>
        <p:spPr>
          <a:xfrm>
            <a:off x="524639" y="4794714"/>
            <a:ext cx="8483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요금안내서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92383C7-35EE-5BDE-37A0-1701EF7C2186}"/>
              </a:ext>
            </a:extLst>
          </p:cNvPr>
          <p:cNvSpPr/>
          <p:nvPr/>
        </p:nvSpPr>
        <p:spPr>
          <a:xfrm>
            <a:off x="1394687" y="4765276"/>
            <a:ext cx="1177129" cy="2743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1C3F9BC-6080-798B-1398-02B1BE8F352F}"/>
              </a:ext>
            </a:extLst>
          </p:cNvPr>
          <p:cNvSpPr txBox="1"/>
          <p:nvPr/>
        </p:nvSpPr>
        <p:spPr>
          <a:xfrm>
            <a:off x="1371828" y="4794714"/>
            <a:ext cx="11834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요금납부이력확인서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FCA80C7-B831-B41F-9D82-198C966939CA}"/>
              </a:ext>
            </a:extLst>
          </p:cNvPr>
          <p:cNvSpPr/>
          <p:nvPr/>
        </p:nvSpPr>
        <p:spPr>
          <a:xfrm>
            <a:off x="525839" y="5107568"/>
            <a:ext cx="848300" cy="2743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E451CD4-F71B-05F9-CAD6-BD51F9F3DDC2}"/>
              </a:ext>
            </a:extLst>
          </p:cNvPr>
          <p:cNvSpPr txBox="1"/>
          <p:nvPr/>
        </p:nvSpPr>
        <p:spPr>
          <a:xfrm>
            <a:off x="525838" y="5137006"/>
            <a:ext cx="8483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세금계산서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4BCDDCAE-FADD-057C-911B-B24E81523204}"/>
              </a:ext>
            </a:extLst>
          </p:cNvPr>
          <p:cNvSpPr/>
          <p:nvPr/>
        </p:nvSpPr>
        <p:spPr>
          <a:xfrm>
            <a:off x="1394687" y="5120990"/>
            <a:ext cx="1177129" cy="2743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98DF17F-EDFA-A916-67B0-CDDAA56C0C93}"/>
              </a:ext>
            </a:extLst>
          </p:cNvPr>
          <p:cNvSpPr txBox="1"/>
          <p:nvPr/>
        </p:nvSpPr>
        <p:spPr>
          <a:xfrm>
            <a:off x="1371828" y="5150428"/>
            <a:ext cx="11834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세금계산서 발행이력</a:t>
            </a: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BB36BA2F-4D0E-76A5-B746-2493A1022AA8}"/>
              </a:ext>
            </a:extLst>
          </p:cNvPr>
          <p:cNvSpPr/>
          <p:nvPr/>
        </p:nvSpPr>
        <p:spPr>
          <a:xfrm>
            <a:off x="2204889" y="5758218"/>
            <a:ext cx="779134" cy="2743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6948F01-902A-9B59-E441-B13B2EFA42D0}"/>
              </a:ext>
            </a:extLst>
          </p:cNvPr>
          <p:cNvSpPr txBox="1"/>
          <p:nvPr/>
        </p:nvSpPr>
        <p:spPr>
          <a:xfrm>
            <a:off x="2175755" y="5787656"/>
            <a:ext cx="8363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일시정지 신청</a:t>
            </a: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BB64B5BB-0A28-2141-3B92-4EE4DC08012D}"/>
              </a:ext>
            </a:extLst>
          </p:cNvPr>
          <p:cNvSpPr/>
          <p:nvPr/>
        </p:nvSpPr>
        <p:spPr>
          <a:xfrm>
            <a:off x="618648" y="2513671"/>
            <a:ext cx="577829" cy="577829"/>
          </a:xfrm>
          <a:prstGeom prst="ellips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icon</a:t>
            </a:r>
            <a:endParaRPr lang="ko-KR" altLang="en-US" sz="900" dirty="0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8B3C3625-775A-C6C1-57A7-A1BAC35A1952}"/>
              </a:ext>
            </a:extLst>
          </p:cNvPr>
          <p:cNvSpPr/>
          <p:nvPr/>
        </p:nvSpPr>
        <p:spPr>
          <a:xfrm>
            <a:off x="1463543" y="2513671"/>
            <a:ext cx="577829" cy="577829"/>
          </a:xfrm>
          <a:prstGeom prst="ellips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icon</a:t>
            </a:r>
            <a:endParaRPr lang="ko-KR" altLang="en-US" sz="900" dirty="0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30A3B2A1-8B1F-B3A6-4172-820809A02A56}"/>
              </a:ext>
            </a:extLst>
          </p:cNvPr>
          <p:cNvSpPr/>
          <p:nvPr/>
        </p:nvSpPr>
        <p:spPr>
          <a:xfrm>
            <a:off x="2264511" y="2513671"/>
            <a:ext cx="577829" cy="577829"/>
          </a:xfrm>
          <a:prstGeom prst="ellips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icon</a:t>
            </a:r>
            <a:endParaRPr lang="ko-KR" altLang="en-US" sz="9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F8BF622-B032-E803-00A6-3CE4C4FEAC84}"/>
              </a:ext>
            </a:extLst>
          </p:cNvPr>
          <p:cNvSpPr txBox="1"/>
          <p:nvPr/>
        </p:nvSpPr>
        <p:spPr>
          <a:xfrm>
            <a:off x="521191" y="3133363"/>
            <a:ext cx="7339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이용안내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1D0F33B-5E8F-B5E3-ECFD-AD19FB567140}"/>
              </a:ext>
            </a:extLst>
          </p:cNvPr>
          <p:cNvSpPr txBox="1"/>
          <p:nvPr/>
        </p:nvSpPr>
        <p:spPr>
          <a:xfrm>
            <a:off x="1385484" y="3133363"/>
            <a:ext cx="7339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상담사 연결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30C55F3-DB3F-BD80-881D-FE7E577ECC10}"/>
              </a:ext>
            </a:extLst>
          </p:cNvPr>
          <p:cNvSpPr txBox="1"/>
          <p:nvPr/>
        </p:nvSpPr>
        <p:spPr>
          <a:xfrm>
            <a:off x="2199201" y="3133363"/>
            <a:ext cx="7339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err="1"/>
              <a:t>챗봇</a:t>
            </a:r>
            <a:r>
              <a:rPr lang="ko-KR" altLang="en-US" sz="800" b="1" dirty="0"/>
              <a:t> 상담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1F69F86C-BA5C-7FB0-6E47-99FF5E4D9D61}"/>
              </a:ext>
            </a:extLst>
          </p:cNvPr>
          <p:cNvSpPr/>
          <p:nvPr/>
        </p:nvSpPr>
        <p:spPr>
          <a:xfrm>
            <a:off x="512946" y="6094410"/>
            <a:ext cx="937156" cy="2743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DA8C3B6-74B0-BFB2-3357-BF0854E71CCD}"/>
              </a:ext>
            </a:extLst>
          </p:cNvPr>
          <p:cNvSpPr txBox="1"/>
          <p:nvPr/>
        </p:nvSpPr>
        <p:spPr>
          <a:xfrm>
            <a:off x="516242" y="6124076"/>
            <a:ext cx="9416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부가서비스해지</a:t>
            </a:r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EB067A20-2B41-424A-E8E6-A3C5AAA7DAFF}"/>
              </a:ext>
            </a:extLst>
          </p:cNvPr>
          <p:cNvSpPr/>
          <p:nvPr/>
        </p:nvSpPr>
        <p:spPr>
          <a:xfrm>
            <a:off x="1526203" y="6094410"/>
            <a:ext cx="778086" cy="2743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35F0361-7401-C49D-33F0-A36B07E84A83}"/>
              </a:ext>
            </a:extLst>
          </p:cNvPr>
          <p:cNvSpPr txBox="1"/>
          <p:nvPr/>
        </p:nvSpPr>
        <p:spPr>
          <a:xfrm>
            <a:off x="1496545" y="6123848"/>
            <a:ext cx="8363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err="1"/>
              <a:t>월정액</a:t>
            </a:r>
            <a:r>
              <a:rPr lang="ko-KR" altLang="en-US" sz="800" b="1" dirty="0"/>
              <a:t> 해지</a:t>
            </a: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F356C59E-1CFE-A085-E6AA-9819C004A90A}"/>
              </a:ext>
            </a:extLst>
          </p:cNvPr>
          <p:cNvSpPr/>
          <p:nvPr/>
        </p:nvSpPr>
        <p:spPr>
          <a:xfrm>
            <a:off x="2388992" y="6090855"/>
            <a:ext cx="254076" cy="2743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FC72FAB-4CA3-0FF2-364F-A2099FFB5352}"/>
              </a:ext>
            </a:extLst>
          </p:cNvPr>
          <p:cNvSpPr txBox="1"/>
          <p:nvPr/>
        </p:nvSpPr>
        <p:spPr>
          <a:xfrm>
            <a:off x="2388992" y="6120293"/>
            <a:ext cx="2540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/>
              <a:t>V</a:t>
            </a:r>
            <a:endParaRPr lang="ko-KR" altLang="en-US" sz="800" b="1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63C0485-6FC8-E159-C2DB-C3FCFD930843}"/>
              </a:ext>
            </a:extLst>
          </p:cNvPr>
          <p:cNvSpPr/>
          <p:nvPr/>
        </p:nvSpPr>
        <p:spPr>
          <a:xfrm>
            <a:off x="563958" y="6565825"/>
            <a:ext cx="2254198" cy="52045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A6BDC3A-E8CE-624D-AFCA-49D43C914BBD}"/>
              </a:ext>
            </a:extLst>
          </p:cNvPr>
          <p:cNvSpPr/>
          <p:nvPr/>
        </p:nvSpPr>
        <p:spPr>
          <a:xfrm>
            <a:off x="623780" y="6621357"/>
            <a:ext cx="361892" cy="361892"/>
          </a:xfrm>
          <a:prstGeom prst="ellips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dirty="0"/>
              <a:t>icon</a:t>
            </a:r>
            <a:endParaRPr lang="ko-KR" altLang="en-US" sz="5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036F3D-DF11-6FA0-D274-A7D4C8DB428A}"/>
              </a:ext>
            </a:extLst>
          </p:cNvPr>
          <p:cNvSpPr txBox="1"/>
          <p:nvPr/>
        </p:nvSpPr>
        <p:spPr>
          <a:xfrm>
            <a:off x="889403" y="6777460"/>
            <a:ext cx="1880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/>
              <a:t>원하는 서비스가 없다면 </a:t>
            </a:r>
            <a:endParaRPr lang="en-US" altLang="ko-KR" sz="700" b="1" dirty="0"/>
          </a:p>
          <a:p>
            <a:pPr algn="ctr"/>
            <a:r>
              <a:rPr lang="ko-KR" altLang="en-US" sz="700" b="1" dirty="0"/>
              <a:t>여기서 확인해 보세요</a:t>
            </a:r>
            <a:r>
              <a:rPr lang="en-US" altLang="ko-KR" sz="700" b="1" dirty="0"/>
              <a:t>.</a:t>
            </a:r>
            <a:endParaRPr lang="ko-KR" altLang="en-US" sz="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A8A821-3F62-11B1-CBD0-E8C0B6B1C1E2}"/>
              </a:ext>
            </a:extLst>
          </p:cNvPr>
          <p:cNvSpPr txBox="1"/>
          <p:nvPr/>
        </p:nvSpPr>
        <p:spPr>
          <a:xfrm>
            <a:off x="882569" y="6587733"/>
            <a:ext cx="18803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자주묻는</a:t>
            </a:r>
            <a:r>
              <a:rPr lang="ko-KR" altLang="en-US" sz="900" b="1" dirty="0"/>
              <a:t> 질문</a:t>
            </a:r>
            <a:endParaRPr lang="ko-KR" altLang="en-US" sz="400" b="1" dirty="0"/>
          </a:p>
        </p:txBody>
      </p:sp>
    </p:spTree>
    <p:extLst>
      <p:ext uri="{BB962C8B-B14F-4D97-AF65-F5344CB8AC3E}">
        <p14:creationId xmlns:p14="http://schemas.microsoft.com/office/powerpoint/2010/main" val="72681667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30B2F-6AD1-C8A1-3A87-03318A695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F47D0C0-45B6-D6E2-A79F-A5E8A80FCAA3}"/>
              </a:ext>
            </a:extLst>
          </p:cNvPr>
          <p:cNvGraphicFramePr>
            <a:graphicFrameLocks noGrp="1"/>
          </p:cNvGraphicFramePr>
          <p:nvPr/>
        </p:nvGraphicFramePr>
        <p:xfrm>
          <a:off x="248464" y="1068316"/>
          <a:ext cx="11648970" cy="267981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41495">
                  <a:extLst>
                    <a:ext uri="{9D8B030D-6E8A-4147-A177-3AD203B41FA5}">
                      <a16:colId xmlns:a16="http://schemas.microsoft.com/office/drawing/2014/main" val="2644237742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864356931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165514800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522634497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605381915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684349923"/>
                    </a:ext>
                  </a:extLst>
                </a:gridCol>
              </a:tblGrid>
              <a:tr h="29263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화면열린고객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API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화면 </a:t>
                      </a: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안열린고객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웹훅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추가 요구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7570567"/>
                  </a:ext>
                </a:extLst>
              </a:tr>
              <a:tr h="2387184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화면에서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조회성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업무 처리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예약내용을 음성으로 안내함</a:t>
                      </a:r>
                      <a:b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이어서 변경이나 취소를 하려면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멀티모달을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열어야 한다고 안내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3045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995560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DB29F-297A-E6A7-5CD8-BB001203B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4BA6FEF-7ACF-E6B6-57F5-900907B97F8F}"/>
              </a:ext>
            </a:extLst>
          </p:cNvPr>
          <p:cNvSpPr/>
          <p:nvPr/>
        </p:nvSpPr>
        <p:spPr>
          <a:xfrm>
            <a:off x="-9053" y="2417275"/>
            <a:ext cx="12192000" cy="21004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38. </a:t>
            </a:r>
            <a:r>
              <a:rPr lang="ko-KR" altLang="en-US" sz="2800" dirty="0"/>
              <a:t>명의 변경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10FE469-B484-CABA-56B7-DF5A8C647051}"/>
              </a:ext>
            </a:extLst>
          </p:cNvPr>
          <p:cNvSpPr/>
          <p:nvPr/>
        </p:nvSpPr>
        <p:spPr>
          <a:xfrm>
            <a:off x="9723422" y="-9049"/>
            <a:ext cx="2468578" cy="624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멀티모달</a:t>
            </a:r>
            <a:r>
              <a:rPr lang="en-US" altLang="ko-KR" dirty="0"/>
              <a:t>+</a:t>
            </a:r>
            <a:r>
              <a:rPr lang="ko-KR" altLang="en-US" dirty="0"/>
              <a:t>음성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25C79C-0424-B263-5913-662BBE5E1A92}"/>
              </a:ext>
            </a:extLst>
          </p:cNvPr>
          <p:cNvSpPr/>
          <p:nvPr/>
        </p:nvSpPr>
        <p:spPr>
          <a:xfrm>
            <a:off x="0" y="238136"/>
            <a:ext cx="2468578" cy="93183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명의 변경 하려고</a:t>
            </a:r>
            <a:endParaRPr lang="en-US" altLang="ko-KR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11BA53B-899F-BB05-73A8-D8312E76E317}"/>
              </a:ext>
            </a:extLst>
          </p:cNvPr>
          <p:cNvSpPr/>
          <p:nvPr/>
        </p:nvSpPr>
        <p:spPr>
          <a:xfrm>
            <a:off x="0" y="0"/>
            <a:ext cx="2468578" cy="23489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대표발화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42141359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DBDBD-C4CF-0D20-7402-96FD045C3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8E2C670-1006-08CE-872D-E5CAA043F9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710028"/>
              </p:ext>
            </p:extLst>
          </p:nvPr>
        </p:nvGraphicFramePr>
        <p:xfrm>
          <a:off x="248464" y="1068316"/>
          <a:ext cx="11648970" cy="267981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41495">
                  <a:extLst>
                    <a:ext uri="{9D8B030D-6E8A-4147-A177-3AD203B41FA5}">
                      <a16:colId xmlns:a16="http://schemas.microsoft.com/office/drawing/2014/main" val="2644237742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864356931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165514800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522634497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605381915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684349923"/>
                    </a:ext>
                  </a:extLst>
                </a:gridCol>
              </a:tblGrid>
              <a:tr h="29263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화면열린고객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API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화면 </a:t>
                      </a: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안열린고객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웹훅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추가 요구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7570567"/>
                  </a:ext>
                </a:extLst>
              </a:tr>
              <a:tr h="2387184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 체크해서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가능하면 상담사 호전환버튼 제공해서 누르게끔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누르면 전화 끊어지면서 화면 이동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불가능하면 불가능 하다고 안내하고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상담사연결버튼 제공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누르면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호전환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동작</a:t>
                      </a:r>
                      <a:b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 체크를 하고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b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대상이면 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SMS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링크 전달하고 통화 종료</a:t>
                      </a:r>
                      <a:b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대상이 아니면 면 상담사 호전환</a:t>
                      </a:r>
                      <a:b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체크</a:t>
                      </a:r>
                      <a:b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유무선 결합대상 가능여부 체크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3045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188789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E5191-EC27-D3F1-C7D9-3291FCBAB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CC31D7E1-917B-CBE1-7413-47912CBA3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222195"/>
              </p:ext>
            </p:extLst>
          </p:nvPr>
        </p:nvGraphicFramePr>
        <p:xfrm>
          <a:off x="9768840" y="532464"/>
          <a:ext cx="2361310" cy="2033335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명의 변경 신청 링크 이동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단말 기본 브라우저 새창으로 호출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  <a:hlinkClick r:id="rId3"/>
                        </a:rPr>
                        <a:t>링크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https://www.bworld.co.kr/myb/selfnm/intro.do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상담사 연결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화면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en-US" altLang="ko-KR" sz="800" dirty="0"/>
                        <a:t>DS_MI_CM_14_01 </a:t>
                      </a:r>
                      <a:r>
                        <a:rPr lang="ko-KR" altLang="en-US" sz="800" dirty="0"/>
                        <a:t>이동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전화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호 전환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CBA9DB94-FEA3-5C84-98EE-1F425FDBDA46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셀프 명의 변경 신청 하기</a:t>
            </a:r>
            <a:endParaRPr lang="en-US" altLang="ko-KR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2A6AD59-EAD7-4844-D12A-E75EBAD438DB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DS_MI_DM_01_01</a:t>
            </a:r>
            <a:endParaRPr lang="en-US" altLang="ko-KR" sz="800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4CA9EF4-43E6-5A9A-8D47-C1BB1C1DDB89}"/>
              </a:ext>
            </a:extLst>
          </p:cNvPr>
          <p:cNvSpPr/>
          <p:nvPr/>
        </p:nvSpPr>
        <p:spPr>
          <a:xfrm>
            <a:off x="4235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명의 변경 신청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47D4C70-9523-9092-DB8F-FD04DA23F324}"/>
              </a:ext>
            </a:extLst>
          </p:cNvPr>
          <p:cNvGrpSpPr/>
          <p:nvPr/>
        </p:nvGrpSpPr>
        <p:grpSpPr>
          <a:xfrm>
            <a:off x="431152" y="941122"/>
            <a:ext cx="796863" cy="316109"/>
            <a:chOff x="4733925" y="2686050"/>
            <a:chExt cx="1362075" cy="409435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B68FE58B-5743-8EA7-44A1-036923BBC6FD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769A8165-7CDB-80CD-3E8A-4FE1698CEE1D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293EFFA5-10A0-C321-B6BB-255B65E0EB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F0A7734C-0D36-3047-BA5A-8B9A61D5FE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9B1497-F9A1-5FB5-0F47-6C22281DEA7E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D6BBF11D-2804-E758-0595-7C8B3E132905}"/>
              </a:ext>
            </a:extLst>
          </p:cNvPr>
          <p:cNvGrpSpPr/>
          <p:nvPr/>
        </p:nvGrpSpPr>
        <p:grpSpPr>
          <a:xfrm>
            <a:off x="2757983" y="941099"/>
            <a:ext cx="361950" cy="316109"/>
            <a:chOff x="4733925" y="2686050"/>
            <a:chExt cx="1362075" cy="409435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28580701-FFD3-8E90-3AC0-3E1AA290F59C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03FC859B-0EBF-2B51-490C-451D6D6BF450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A6F8B015-47A8-8266-A66B-108899D082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7FE4F51E-E58D-0FF8-C535-04E63EDDCA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F216E73-52DD-23F7-436B-286696B370A2}"/>
                </a:ext>
              </a:extLst>
            </p:cNvPr>
            <p:cNvSpPr txBox="1"/>
            <p:nvPr/>
          </p:nvSpPr>
          <p:spPr>
            <a:xfrm>
              <a:off x="4915279" y="2737147"/>
              <a:ext cx="1038775" cy="338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/>
                <a:t>X</a:t>
              </a:r>
              <a:endParaRPr lang="ko-KR" altLang="en-US" sz="1100" b="1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BC2BB064-B673-4323-AF25-E24003BC17F6}"/>
              </a:ext>
            </a:extLst>
          </p:cNvPr>
          <p:cNvGrpSpPr/>
          <p:nvPr/>
        </p:nvGrpSpPr>
        <p:grpSpPr>
          <a:xfrm>
            <a:off x="822079" y="2774022"/>
            <a:ext cx="1895708" cy="274320"/>
            <a:chOff x="6846094" y="3510739"/>
            <a:chExt cx="2169534" cy="274320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4426E8BB-D115-4605-84ED-AC7A5F9A19B1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D7270AC-08DD-4F21-A73C-67BC497737B0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명의 변경 신청 🔗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BF1DB39E-8564-4A00-BF2C-2CBCF2A95B54}"/>
              </a:ext>
            </a:extLst>
          </p:cNvPr>
          <p:cNvSpPr txBox="1"/>
          <p:nvPr/>
        </p:nvSpPr>
        <p:spPr>
          <a:xfrm>
            <a:off x="436411" y="1604003"/>
            <a:ext cx="74251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명의 변경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204F95-6DEE-4699-88F2-4131D7BF11E2}"/>
              </a:ext>
            </a:extLst>
          </p:cNvPr>
          <p:cNvSpPr txBox="1"/>
          <p:nvPr/>
        </p:nvSpPr>
        <p:spPr>
          <a:xfrm>
            <a:off x="431152" y="1937779"/>
            <a:ext cx="2688781" cy="27328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아래 신청 버튼을 누르시면</a:t>
            </a:r>
            <a:endParaRPr lang="en-US" altLang="ko-KR" sz="9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BD0915D-BAE9-446B-BEEE-A059277BAD7A}"/>
              </a:ext>
            </a:extLst>
          </p:cNvPr>
          <p:cNvSpPr txBox="1"/>
          <p:nvPr/>
        </p:nvSpPr>
        <p:spPr>
          <a:xfrm>
            <a:off x="419933" y="5897208"/>
            <a:ext cx="2700000" cy="61061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다른 업무가 필요하시면</a:t>
            </a:r>
            <a:endParaRPr lang="en-US" altLang="ko-KR" sz="12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“처음으로” </a:t>
            </a:r>
            <a:r>
              <a:rPr lang="ko-KR" altLang="en-US" sz="1200" dirty="0" err="1">
                <a:solidFill>
                  <a:schemeClr val="bg1"/>
                </a:solidFill>
                <a:latin typeface="+mn-ea"/>
              </a:rPr>
              <a:t>라고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 말씀해 주세요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CAC4B1-F65A-40BD-9272-2BEF9F653928}"/>
              </a:ext>
            </a:extLst>
          </p:cNvPr>
          <p:cNvSpPr txBox="1"/>
          <p:nvPr/>
        </p:nvSpPr>
        <p:spPr>
          <a:xfrm>
            <a:off x="425866" y="6569039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FD_MI_DM_01_01_01</a:t>
            </a:r>
            <a:endParaRPr lang="ko-KR" altLang="en-US" sz="900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00743470-6750-4152-82E4-AA93AA847CCB}"/>
              </a:ext>
            </a:extLst>
          </p:cNvPr>
          <p:cNvSpPr/>
          <p:nvPr/>
        </p:nvSpPr>
        <p:spPr>
          <a:xfrm>
            <a:off x="705303" y="2712986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8A4C6B-7030-5312-73D3-5A294D34BBEB}"/>
              </a:ext>
            </a:extLst>
          </p:cNvPr>
          <p:cNvSpPr txBox="1"/>
          <p:nvPr/>
        </p:nvSpPr>
        <p:spPr>
          <a:xfrm>
            <a:off x="431152" y="2240497"/>
            <a:ext cx="2688781" cy="27328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통화 종료 후 명의 변경 신청 페이지로 이동해요</a:t>
            </a:r>
            <a:r>
              <a:rPr lang="en-US" altLang="ko-KR" sz="900" dirty="0">
                <a:solidFill>
                  <a:schemeClr val="bg1"/>
                </a:solidFill>
                <a:latin typeface="+mn-e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0567971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02D52-06EE-AE8A-C14D-27C28136C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396A744-178F-887C-6BD0-EBE204D0AB9C}"/>
              </a:ext>
            </a:extLst>
          </p:cNvPr>
          <p:cNvSpPr/>
          <p:nvPr/>
        </p:nvSpPr>
        <p:spPr>
          <a:xfrm>
            <a:off x="-9053" y="2417275"/>
            <a:ext cx="12192000" cy="21004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39.40. </a:t>
            </a:r>
            <a:r>
              <a:rPr lang="ko-KR" altLang="en-US" sz="2800" dirty="0"/>
              <a:t>방문 일정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B14F72B-648C-9835-0A8B-2DCF787F57A3}"/>
              </a:ext>
            </a:extLst>
          </p:cNvPr>
          <p:cNvSpPr/>
          <p:nvPr/>
        </p:nvSpPr>
        <p:spPr>
          <a:xfrm>
            <a:off x="9723422" y="-9049"/>
            <a:ext cx="2468578" cy="624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멀티모달</a:t>
            </a:r>
            <a:r>
              <a:rPr lang="en-US" altLang="ko-KR" dirty="0"/>
              <a:t>+</a:t>
            </a:r>
            <a:r>
              <a:rPr lang="ko-KR" altLang="en-US" dirty="0"/>
              <a:t>음성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98AFE5-8394-CE2C-DD56-FBE85667E1E4}"/>
              </a:ext>
            </a:extLst>
          </p:cNvPr>
          <p:cNvSpPr/>
          <p:nvPr/>
        </p:nvSpPr>
        <p:spPr>
          <a:xfrm>
            <a:off x="0" y="238136"/>
            <a:ext cx="2468578" cy="93183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기사님 언제와</a:t>
            </a:r>
            <a:endParaRPr lang="en-US" altLang="ko-KR" sz="1200" dirty="0"/>
          </a:p>
          <a:p>
            <a:pPr algn="ctr"/>
            <a:r>
              <a:rPr lang="ko-KR" altLang="en-US" sz="1200" dirty="0"/>
              <a:t>일정 바꾸고 싶은데</a:t>
            </a:r>
            <a:endParaRPr lang="en-US" altLang="ko-KR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5FB6F3-C055-4123-5C55-93FC804362F3}"/>
              </a:ext>
            </a:extLst>
          </p:cNvPr>
          <p:cNvSpPr/>
          <p:nvPr/>
        </p:nvSpPr>
        <p:spPr>
          <a:xfrm>
            <a:off x="0" y="0"/>
            <a:ext cx="2468578" cy="23489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대표발화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83193510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EC9F0-AB7A-646B-E41F-E5832C657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AB992ADA-622C-49C4-93E0-73CDA1C984FB}"/>
              </a:ext>
            </a:extLst>
          </p:cNvPr>
          <p:cNvSpPr/>
          <p:nvPr/>
        </p:nvSpPr>
        <p:spPr>
          <a:xfrm>
            <a:off x="452420" y="2438210"/>
            <a:ext cx="2605963" cy="1938065"/>
          </a:xfrm>
          <a:prstGeom prst="roundRect">
            <a:avLst>
              <a:gd name="adj" fmla="val 245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FC05C9F2-BB23-443B-79DB-52E740129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221226"/>
              </p:ext>
            </p:extLst>
          </p:nvPr>
        </p:nvGraphicFramePr>
        <p:xfrm>
          <a:off x="9768840" y="532464"/>
          <a:ext cx="2361310" cy="2585115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방문 예정 건 수 표기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방문일정 변경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방문일정 변경으로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이동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dirty="0"/>
                        <a:t>https://www.bworld.co.kr/myb/integschd/pages/integSchdMain.do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예약 취소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예약 취소 가능 여부에 따라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Active / Disabled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클릭 시 </a:t>
                      </a:r>
                      <a:r>
                        <a:rPr lang="en-US" altLang="ko-KR" sz="800" b="0" i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DS_MI_VD_01_04</a:t>
                      </a:r>
                      <a:r>
                        <a:rPr lang="en-US" altLang="ko-KR" sz="800" b="0" i="0" baseline="0" dirty="0"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800" b="0" i="0" baseline="0" dirty="0"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이동</a:t>
                      </a:r>
                      <a:endParaRPr lang="en-US" altLang="ko-KR" sz="800" dirty="0"/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3620884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800" dirty="0"/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874694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EC3EE6-FAF0-F75B-2881-A1801ED42A6A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방문일정 안내</a:t>
            </a:r>
            <a:r>
              <a:rPr lang="en-US" altLang="ko-KR" sz="800" dirty="0"/>
              <a:t>/</a:t>
            </a:r>
            <a:r>
              <a:rPr lang="ko-KR" altLang="en-US" sz="800" dirty="0"/>
              <a:t>변경</a:t>
            </a:r>
            <a:r>
              <a:rPr lang="en-US" altLang="ko-KR" sz="800" dirty="0"/>
              <a:t>/</a:t>
            </a:r>
            <a:r>
              <a:rPr lang="ko-KR" altLang="en-US" sz="800" dirty="0"/>
              <a:t>취소</a:t>
            </a:r>
            <a:endParaRPr lang="en-US" altLang="ko-KR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37455B-9C95-69A9-2FCC-A1A54EB76D7F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DS_MI_VD_01_01</a:t>
            </a:r>
            <a:endParaRPr lang="en-US" altLang="ko-KR" sz="800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1FE1A2A-ABC5-A9CE-5F0E-A23BF928D122}"/>
              </a:ext>
            </a:extLst>
          </p:cNvPr>
          <p:cNvSpPr/>
          <p:nvPr/>
        </p:nvSpPr>
        <p:spPr>
          <a:xfrm>
            <a:off x="407322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방문일정 안내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6609303-95B0-F724-F6BE-F033E66BE3F6}"/>
              </a:ext>
            </a:extLst>
          </p:cNvPr>
          <p:cNvGrpSpPr/>
          <p:nvPr/>
        </p:nvGrpSpPr>
        <p:grpSpPr>
          <a:xfrm>
            <a:off x="407322" y="941122"/>
            <a:ext cx="796863" cy="316109"/>
            <a:chOff x="4733925" y="2686050"/>
            <a:chExt cx="1362075" cy="409435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AC5DED7-2E37-9EB4-64AC-44988E1245FF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5466FE77-2899-C955-C242-5A856A6AE8C0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ECA7B3E5-7E80-3447-5D9C-821F859AC3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935E76DD-0F7F-073C-CBC6-238EE07F5F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34BDB5-4EFC-C416-87B3-F349533F4451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BDFC789-4BA7-B296-997A-ECF61BD59D71}"/>
              </a:ext>
            </a:extLst>
          </p:cNvPr>
          <p:cNvGrpSpPr/>
          <p:nvPr/>
        </p:nvGrpSpPr>
        <p:grpSpPr>
          <a:xfrm>
            <a:off x="2734153" y="941099"/>
            <a:ext cx="361950" cy="316109"/>
            <a:chOff x="4733925" y="2686050"/>
            <a:chExt cx="1362075" cy="409435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B429DA8-F764-BC15-51B1-F0E29DC4EAF4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7CD0A98F-E8DF-855F-3F02-011254F7B45F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D7E48B43-71DE-AC24-E84D-29AF508DB5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D1D7EAEC-E693-40B7-1946-BB4ECCD238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A792E71-84CB-162D-313C-8FE0F6B5F79F}"/>
                </a:ext>
              </a:extLst>
            </p:cNvPr>
            <p:cNvSpPr txBox="1"/>
            <p:nvPr/>
          </p:nvSpPr>
          <p:spPr>
            <a:xfrm>
              <a:off x="4915279" y="2737147"/>
              <a:ext cx="1038775" cy="338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/>
                <a:t>X</a:t>
              </a:r>
              <a:endParaRPr lang="ko-KR" altLang="en-US" sz="1100" b="1" dirty="0"/>
            </a:p>
          </p:txBody>
        </p:sp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F4B9F74-2AC5-CFA4-746B-907914176207}"/>
              </a:ext>
            </a:extLst>
          </p:cNvPr>
          <p:cNvSpPr/>
          <p:nvPr/>
        </p:nvSpPr>
        <p:spPr>
          <a:xfrm>
            <a:off x="3521609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방문일정 없음 또는</a:t>
            </a:r>
            <a:r>
              <a:rPr lang="en-US" altLang="ko-KR" sz="1200" b="1" dirty="0"/>
              <a:t> </a:t>
            </a:r>
            <a:r>
              <a:rPr lang="ko-KR" altLang="en-US" sz="1200" b="1" dirty="0" err="1"/>
              <a:t>미가입</a:t>
            </a:r>
            <a:endParaRPr lang="ko-KR" altLang="en-US" sz="1200" b="1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90024DF-F798-5C09-CBFA-8D4AC64AAE17}"/>
              </a:ext>
            </a:extLst>
          </p:cNvPr>
          <p:cNvGrpSpPr/>
          <p:nvPr/>
        </p:nvGrpSpPr>
        <p:grpSpPr>
          <a:xfrm>
            <a:off x="3521609" y="941122"/>
            <a:ext cx="796863" cy="316109"/>
            <a:chOff x="4733925" y="2686050"/>
            <a:chExt cx="1362075" cy="409435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54641E63-ECBE-A450-6375-E01CC17F58FF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E0DBB213-8671-492F-623B-4DA4B7D25194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DD9A7316-A654-FC91-4133-0A592366DD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C8FF4AE6-88CB-094B-711E-F382611002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9EB5457-9592-FADB-45B4-2F95DAEC0D75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773BED8-F091-BE85-6285-EE08F59EB6E3}"/>
              </a:ext>
            </a:extLst>
          </p:cNvPr>
          <p:cNvGrpSpPr/>
          <p:nvPr/>
        </p:nvGrpSpPr>
        <p:grpSpPr>
          <a:xfrm>
            <a:off x="5848440" y="941099"/>
            <a:ext cx="361950" cy="316109"/>
            <a:chOff x="4733925" y="2686050"/>
            <a:chExt cx="1362075" cy="409435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BE8C3235-614E-FCDD-1BA8-A88CE131B17A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77AC5D08-50AA-DC30-4D6B-0A2DEFB938E3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4B70D569-E0B0-B5E1-722D-62B5078C62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DFF7F0C1-4638-8A00-F11D-917871776C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488EAF1-FD4C-C300-FAFA-E29A056DBCCB}"/>
                </a:ext>
              </a:extLst>
            </p:cNvPr>
            <p:cNvSpPr txBox="1"/>
            <p:nvPr/>
          </p:nvSpPr>
          <p:spPr>
            <a:xfrm>
              <a:off x="4915279" y="2737147"/>
              <a:ext cx="1038775" cy="338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/>
                <a:t>X</a:t>
              </a:r>
              <a:endParaRPr lang="ko-KR" altLang="en-US" sz="1100" b="1" dirty="0"/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FE3C4D96-414F-4C1A-82CF-9A4A2297159C}"/>
              </a:ext>
            </a:extLst>
          </p:cNvPr>
          <p:cNvSpPr txBox="1"/>
          <p:nvPr/>
        </p:nvSpPr>
        <p:spPr>
          <a:xfrm>
            <a:off x="438212" y="1354847"/>
            <a:ext cx="74251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방문 일정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93347AE-1704-49CE-9F8B-9125EF33FFE8}"/>
              </a:ext>
            </a:extLst>
          </p:cNvPr>
          <p:cNvSpPr txBox="1"/>
          <p:nvPr/>
        </p:nvSpPr>
        <p:spPr>
          <a:xfrm>
            <a:off x="407322" y="1688623"/>
            <a:ext cx="2700000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현재 예정된 방문 일정이에요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4AAC06B-7B28-4F73-8585-B90D80F998B5}"/>
              </a:ext>
            </a:extLst>
          </p:cNvPr>
          <p:cNvSpPr txBox="1"/>
          <p:nvPr/>
        </p:nvSpPr>
        <p:spPr>
          <a:xfrm>
            <a:off x="412296" y="2049083"/>
            <a:ext cx="2700000" cy="31354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일정 변경 및 취소하실 수 있어요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28EA115-73E9-40E3-9D38-67FCC22E22A6}"/>
              </a:ext>
            </a:extLst>
          </p:cNvPr>
          <p:cNvGrpSpPr/>
          <p:nvPr/>
        </p:nvGrpSpPr>
        <p:grpSpPr>
          <a:xfrm>
            <a:off x="612326" y="4020264"/>
            <a:ext cx="2318262" cy="274320"/>
            <a:chOff x="6846094" y="3510739"/>
            <a:chExt cx="2169534" cy="274320"/>
          </a:xfrm>
        </p:grpSpPr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1EE1C9FB-13C8-4B1A-BEC8-DAA292A0D638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D0B4F56-78A8-4D43-98C2-F6DB9358AD1A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예약 취소</a:t>
              </a: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9F10C4CB-AE3F-471F-B8FB-8DCFF9425344}"/>
              </a:ext>
            </a:extLst>
          </p:cNvPr>
          <p:cNvGrpSpPr/>
          <p:nvPr/>
        </p:nvGrpSpPr>
        <p:grpSpPr>
          <a:xfrm>
            <a:off x="612326" y="3677990"/>
            <a:ext cx="2318262" cy="274320"/>
            <a:chOff x="6846094" y="3510739"/>
            <a:chExt cx="2169534" cy="274320"/>
          </a:xfrm>
        </p:grpSpPr>
        <p:sp>
          <p:nvSpPr>
            <p:cNvPr id="111" name="사각형: 둥근 모서리 110">
              <a:extLst>
                <a:ext uri="{FF2B5EF4-FFF2-40B4-BE49-F238E27FC236}">
                  <a16:creationId xmlns:a16="http://schemas.microsoft.com/office/drawing/2014/main" id="{E46E8BCA-78A1-420C-8113-D7DBF1DDF2C7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EBE4DCDE-C251-48DB-A893-55FCE13F440D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방문일정 변경</a:t>
              </a:r>
            </a:p>
          </p:txBody>
        </p: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B456D779-AE5B-45EA-85D8-30BBFB8CBD98}"/>
              </a:ext>
            </a:extLst>
          </p:cNvPr>
          <p:cNvSpPr txBox="1"/>
          <p:nvPr/>
        </p:nvSpPr>
        <p:spPr>
          <a:xfrm>
            <a:off x="3515736" y="1345760"/>
            <a:ext cx="74251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방문 일정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63BC2AE-C7F1-45CE-A1A3-0B1B3EA548E0}"/>
              </a:ext>
            </a:extLst>
          </p:cNvPr>
          <p:cNvSpPr txBox="1"/>
          <p:nvPr/>
        </p:nvSpPr>
        <p:spPr>
          <a:xfrm>
            <a:off x="3521609" y="1679536"/>
            <a:ext cx="2700000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현재 예정된 방문 일정이 없어요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A778B22-6BE4-4744-976D-400D26811792}"/>
              </a:ext>
            </a:extLst>
          </p:cNvPr>
          <p:cNvSpPr txBox="1"/>
          <p:nvPr/>
        </p:nvSpPr>
        <p:spPr>
          <a:xfrm>
            <a:off x="3521609" y="2055897"/>
            <a:ext cx="2700000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가입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상품 변경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이사 이전 설치 등 상세 조회는 아래 버튼을 눌러주세요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849F51E-3D5B-4DCD-A49C-93DCB18E13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817023"/>
              </p:ext>
            </p:extLst>
          </p:nvPr>
        </p:nvGraphicFramePr>
        <p:xfrm>
          <a:off x="492074" y="2740371"/>
          <a:ext cx="2513063" cy="885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5470">
                  <a:extLst>
                    <a:ext uri="{9D8B030D-6E8A-4147-A177-3AD203B41FA5}">
                      <a16:colId xmlns:a16="http://schemas.microsoft.com/office/drawing/2014/main" val="2252942029"/>
                    </a:ext>
                  </a:extLst>
                </a:gridCol>
                <a:gridCol w="1387593">
                  <a:extLst>
                    <a:ext uri="{9D8B030D-6E8A-4147-A177-3AD203B41FA5}">
                      <a16:colId xmlns:a16="http://schemas.microsoft.com/office/drawing/2014/main" val="2677618820"/>
                    </a:ext>
                  </a:extLst>
                </a:gridCol>
              </a:tblGrid>
              <a:tr h="2212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접수시간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25.07.21(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 15:00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158441"/>
                  </a:ext>
                </a:extLst>
              </a:tr>
              <a:tr h="2212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방문일시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25.07.23(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 15:00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5167118"/>
                  </a:ext>
                </a:extLst>
              </a:tr>
              <a:tr h="2212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담당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홈센터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여의도점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6920083"/>
                  </a:ext>
                </a:extLst>
              </a:tr>
              <a:tr h="2212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담당 매니저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2570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9D5DACEA-6D15-A97A-B571-C29B9125AA23}"/>
              </a:ext>
            </a:extLst>
          </p:cNvPr>
          <p:cNvSpPr txBox="1"/>
          <p:nvPr/>
        </p:nvSpPr>
        <p:spPr>
          <a:xfrm>
            <a:off x="3510390" y="6537788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VD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_01_01_02</a:t>
            </a:r>
            <a:endParaRPr lang="ko-KR" altLang="en-US" sz="9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63C7A9-0FA6-0BA7-F035-7151B21B2EBB}"/>
              </a:ext>
            </a:extLst>
          </p:cNvPr>
          <p:cNvSpPr txBox="1"/>
          <p:nvPr/>
        </p:nvSpPr>
        <p:spPr>
          <a:xfrm>
            <a:off x="414450" y="4451855"/>
            <a:ext cx="2688781" cy="622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/>
              <a:t>방문일정 변경은 방문일시 </a:t>
            </a:r>
            <a:r>
              <a:rPr lang="en-US" altLang="ko-KR" sz="800" dirty="0"/>
              <a:t>2</a:t>
            </a:r>
            <a:r>
              <a:rPr lang="ko-KR" altLang="en-US" sz="800" dirty="0"/>
              <a:t>시간 </a:t>
            </a:r>
            <a:r>
              <a:rPr lang="ko-KR" altLang="en-US" sz="800" dirty="0" err="1"/>
              <a:t>전까지만</a:t>
            </a:r>
            <a:r>
              <a:rPr lang="ko-KR" altLang="en-US" sz="800" dirty="0"/>
              <a:t> 가능하며</a:t>
            </a:r>
            <a:r>
              <a:rPr lang="en-US" altLang="ko-KR" sz="800" dirty="0"/>
              <a:t>, </a:t>
            </a:r>
            <a:r>
              <a:rPr lang="ko-KR" altLang="en-US" sz="800" dirty="0"/>
              <a:t>신규가입 고객님 의 경우 상담사를 통해서만 방문 일정취소가 가능합니다</a:t>
            </a:r>
            <a:r>
              <a:rPr lang="en-US" altLang="ko-KR" sz="800" dirty="0"/>
              <a:t>.</a:t>
            </a:r>
            <a:endParaRPr lang="ko-KR" altLang="en-US" sz="800" b="0" u="none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9414A-D7B2-1E36-6B2D-980241615602}"/>
              </a:ext>
            </a:extLst>
          </p:cNvPr>
          <p:cNvSpPr txBox="1"/>
          <p:nvPr/>
        </p:nvSpPr>
        <p:spPr>
          <a:xfrm>
            <a:off x="396103" y="6537788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VD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_01_01_01</a:t>
            </a:r>
            <a:endParaRPr lang="ko-KR" altLang="en-US" sz="900" dirty="0"/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0F29E743-941B-BA15-502D-E908287F3A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506893"/>
              </p:ext>
            </p:extLst>
          </p:nvPr>
        </p:nvGraphicFramePr>
        <p:xfrm>
          <a:off x="519520" y="2455773"/>
          <a:ext cx="2416308" cy="284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0872">
                  <a:extLst>
                    <a:ext uri="{9D8B030D-6E8A-4147-A177-3AD203B41FA5}">
                      <a16:colId xmlns:a16="http://schemas.microsoft.com/office/drawing/2014/main" val="1072252059"/>
                    </a:ext>
                  </a:extLst>
                </a:gridCol>
                <a:gridCol w="805436">
                  <a:extLst>
                    <a:ext uri="{9D8B030D-6E8A-4147-A177-3AD203B41FA5}">
                      <a16:colId xmlns:a16="http://schemas.microsoft.com/office/drawing/2014/main" val="3051330852"/>
                    </a:ext>
                  </a:extLst>
                </a:gridCol>
              </a:tblGrid>
              <a:tr h="2844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AS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 </a:t>
                      </a:r>
                    </a:p>
                  </a:txBody>
                  <a:tcPr marL="900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00B050"/>
                          </a:solidFill>
                        </a:rPr>
                        <a:t>방문예정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346977"/>
                  </a:ext>
                </a:extLst>
              </a:tr>
            </a:tbl>
          </a:graphicData>
        </a:graphic>
      </p:graphicFrame>
      <p:grpSp>
        <p:nvGrpSpPr>
          <p:cNvPr id="56" name="그룹 55">
            <a:extLst>
              <a:ext uri="{FF2B5EF4-FFF2-40B4-BE49-F238E27FC236}">
                <a16:creationId xmlns:a16="http://schemas.microsoft.com/office/drawing/2014/main" id="{85B42931-2C90-119F-BEDC-C002409549E3}"/>
              </a:ext>
            </a:extLst>
          </p:cNvPr>
          <p:cNvGrpSpPr/>
          <p:nvPr/>
        </p:nvGrpSpPr>
        <p:grpSpPr>
          <a:xfrm>
            <a:off x="3738050" y="2795696"/>
            <a:ext cx="2318262" cy="274320"/>
            <a:chOff x="6846094" y="3510739"/>
            <a:chExt cx="2169534" cy="274320"/>
          </a:xfrm>
        </p:grpSpPr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CC354587-FB7F-2858-1481-B9CD013EA1D9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D217301-2A7D-9C2B-3DE2-8FE1CFEF2E73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신청내역 상세 조회 및 변경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237739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EC9F0-AB7A-646B-E41F-E5832C657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39B44C-FCE6-90A0-2258-775BFBF2BB83}"/>
              </a:ext>
            </a:extLst>
          </p:cNvPr>
          <p:cNvGrpSpPr/>
          <p:nvPr/>
        </p:nvGrpSpPr>
        <p:grpSpPr>
          <a:xfrm>
            <a:off x="431152" y="941122"/>
            <a:ext cx="796863" cy="316109"/>
            <a:chOff x="4733925" y="2686050"/>
            <a:chExt cx="1362075" cy="409435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BFAADAB7-465C-2D37-0FD7-383FD80EAD1A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A4088602-CEC6-D3FA-AC0C-06FB5FC6E02D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C94285FE-A001-1C33-4599-C9336C524E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E5B58113-9F35-CF02-F274-BE2A929EC2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139FF1F-235E-4887-40E5-F76A9A8742CF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D8C6ADE-F184-D7E7-605E-C986BF471A24}"/>
              </a:ext>
            </a:extLst>
          </p:cNvPr>
          <p:cNvGrpSpPr/>
          <p:nvPr/>
        </p:nvGrpSpPr>
        <p:grpSpPr>
          <a:xfrm>
            <a:off x="2757983" y="941099"/>
            <a:ext cx="361950" cy="316109"/>
            <a:chOff x="4733925" y="2686050"/>
            <a:chExt cx="1362075" cy="409435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32AD0FD-73EA-A4B0-CEA5-988B04A8D8E7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7686EE3D-31E2-2534-809A-6F74E20B7F1A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FA0AAEB3-FC45-F767-AC50-9CD75BBACF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4418C977-26E2-DB6B-F1C6-33D59E606B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3B8DA80-8535-22FC-7D7A-6922EB90300E}"/>
                </a:ext>
              </a:extLst>
            </p:cNvPr>
            <p:cNvSpPr txBox="1"/>
            <p:nvPr/>
          </p:nvSpPr>
          <p:spPr>
            <a:xfrm>
              <a:off x="4915279" y="2737147"/>
              <a:ext cx="1038775" cy="338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/>
                <a:t>X</a:t>
              </a:r>
              <a:endParaRPr lang="ko-KR" altLang="en-US" sz="1100" b="1" dirty="0"/>
            </a:p>
          </p:txBody>
        </p:sp>
      </p:grpSp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FC05C9F2-BB23-443B-79DB-52E740129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678533"/>
              </p:ext>
            </p:extLst>
          </p:nvPr>
        </p:nvGraphicFramePr>
        <p:xfrm>
          <a:off x="9768840" y="532464"/>
          <a:ext cx="2361310" cy="1301815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호출값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방문일시 정보 호출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EC3EE6-FAF0-F75B-2881-A1801ED42A6A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방문일정 안내</a:t>
            </a:r>
            <a:r>
              <a:rPr lang="en-US" altLang="ko-KR" sz="800" dirty="0"/>
              <a:t>/</a:t>
            </a:r>
            <a:r>
              <a:rPr lang="ko-KR" altLang="en-US" sz="800" dirty="0"/>
              <a:t>변경</a:t>
            </a:r>
            <a:r>
              <a:rPr lang="en-US" altLang="ko-KR" sz="800" dirty="0"/>
              <a:t>/</a:t>
            </a:r>
            <a:r>
              <a:rPr lang="ko-KR" altLang="en-US" sz="800" dirty="0"/>
              <a:t>취소</a:t>
            </a:r>
            <a:endParaRPr lang="en-US" altLang="ko-KR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37455B-9C95-69A9-2FCC-A1A54EB76D7F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DS_MI_VD_01_04</a:t>
            </a:r>
            <a:endParaRPr lang="en-US" altLang="ko-KR" sz="800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1FE1A2A-ABC5-A9CE-5F0E-A23BF928D122}"/>
              </a:ext>
            </a:extLst>
          </p:cNvPr>
          <p:cNvSpPr/>
          <p:nvPr/>
        </p:nvSpPr>
        <p:spPr>
          <a:xfrm>
            <a:off x="4235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방문일정 취소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82171CC-A970-366A-01F9-3BAC8FB6ACB5}"/>
              </a:ext>
            </a:extLst>
          </p:cNvPr>
          <p:cNvGrpSpPr/>
          <p:nvPr/>
        </p:nvGrpSpPr>
        <p:grpSpPr>
          <a:xfrm>
            <a:off x="502530" y="2740373"/>
            <a:ext cx="2553562" cy="274320"/>
            <a:chOff x="6846094" y="3510739"/>
            <a:chExt cx="2169534" cy="27432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095EA2C3-63EA-9C49-4FF3-E17920BAC7DD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3696010-47BD-6EBA-BF8F-96702181606C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방문일정 취소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66D89D36-04F4-466A-8D58-35B661E18CE0}"/>
              </a:ext>
            </a:extLst>
          </p:cNvPr>
          <p:cNvSpPr txBox="1"/>
          <p:nvPr/>
        </p:nvSpPr>
        <p:spPr>
          <a:xfrm>
            <a:off x="435856" y="1354847"/>
            <a:ext cx="74251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방문 일정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DF4121C-4667-42D3-804E-D6A7C5AB2972}"/>
              </a:ext>
            </a:extLst>
          </p:cNvPr>
          <p:cNvSpPr txBox="1"/>
          <p:nvPr/>
        </p:nvSpPr>
        <p:spPr>
          <a:xfrm>
            <a:off x="430860" y="1726457"/>
            <a:ext cx="2699999" cy="2462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algn="l" rtl="0" eaLnBrk="1" fontAlgn="ctr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000" i="0" u="none" strike="noStrike" kern="1200" dirty="0">
                <a:solidFill>
                  <a:schemeClr val="bg1"/>
                </a:solidFill>
                <a:effectLst/>
                <a:latin typeface="맑은 고딕" panose="020B0503020000020004" pitchFamily="50" charset="-127"/>
              </a:rPr>
              <a:t>{</a:t>
            </a:r>
            <a:r>
              <a:rPr lang="ko-KR" altLang="en-US" sz="1000" i="0" u="none" strike="noStrike" kern="1200" dirty="0">
                <a:solidFill>
                  <a:schemeClr val="bg1"/>
                </a:solidFill>
                <a:effectLst/>
                <a:latin typeface="맑은 고딕" panose="020B0503020000020004" pitchFamily="50" charset="-127"/>
              </a:rPr>
              <a:t>방문일시</a:t>
            </a:r>
            <a:r>
              <a:rPr lang="en-US" altLang="ko-KR" sz="1000" i="0" u="none" strike="noStrike" kern="1200" dirty="0">
                <a:solidFill>
                  <a:schemeClr val="bg1"/>
                </a:solidFill>
                <a:effectLst/>
                <a:latin typeface="맑은 고딕" panose="020B0503020000020004" pitchFamily="50" charset="-127"/>
              </a:rPr>
              <a:t>} </a:t>
            </a:r>
            <a:r>
              <a:rPr lang="ko-KR" altLang="en-US" sz="1000" i="0" u="none" strike="noStrike" kern="1200" dirty="0">
                <a:solidFill>
                  <a:schemeClr val="bg1"/>
                </a:solidFill>
                <a:effectLst/>
                <a:latin typeface="맑은 고딕" panose="020B0503020000020004" pitchFamily="50" charset="-127"/>
              </a:rPr>
              <a:t>방문 일정을 </a:t>
            </a:r>
            <a:r>
              <a:rPr lang="ko-KR" altLang="en-US" sz="1000" i="0" u="none" strike="noStrike" kern="1200" dirty="0" err="1">
                <a:solidFill>
                  <a:schemeClr val="bg1"/>
                </a:solidFill>
                <a:effectLst/>
                <a:latin typeface="맑은 고딕" panose="020B0503020000020004" pitchFamily="50" charset="-127"/>
              </a:rPr>
              <a:t>취소하시겠어요</a:t>
            </a:r>
            <a:r>
              <a:rPr lang="en-US" altLang="ko-KR" sz="1000" i="0" u="none" strike="noStrike" kern="1200" dirty="0">
                <a:solidFill>
                  <a:schemeClr val="bg1"/>
                </a:solidFill>
                <a:effectLst/>
                <a:latin typeface="맑은 고딕" panose="020B0503020000020004" pitchFamily="50" charset="-127"/>
              </a:rPr>
              <a:t>? </a:t>
            </a:r>
            <a:endParaRPr lang="en-US" altLang="ko-KR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8063103-5742-4DCC-BB8E-9F0D8F5A5B92}"/>
              </a:ext>
            </a:extLst>
          </p:cNvPr>
          <p:cNvSpPr txBox="1"/>
          <p:nvPr/>
        </p:nvSpPr>
        <p:spPr>
          <a:xfrm>
            <a:off x="419933" y="2032546"/>
            <a:ext cx="2699999" cy="61061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</a:rPr>
              <a:t>취소하신 일정은 다시 복원할 수 없어요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54A9315-0FEF-49B6-B550-20EC1F8CD060}"/>
              </a:ext>
            </a:extLst>
          </p:cNvPr>
          <p:cNvSpPr/>
          <p:nvPr/>
        </p:nvSpPr>
        <p:spPr>
          <a:xfrm>
            <a:off x="236222" y="1587656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B965E6-B12E-2CF5-1BC8-B17C163469E8}"/>
              </a:ext>
            </a:extLst>
          </p:cNvPr>
          <p:cNvSpPr txBox="1"/>
          <p:nvPr/>
        </p:nvSpPr>
        <p:spPr>
          <a:xfrm>
            <a:off x="425866" y="6567685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VD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_01_0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_01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38380453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EC9F0-AB7A-646B-E41F-E5832C657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FC05C9F2-BB23-443B-79DB-52E740129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861477"/>
              </p:ext>
            </p:extLst>
          </p:nvPr>
        </p:nvGraphicFramePr>
        <p:xfrm>
          <a:off x="9768840" y="532464"/>
          <a:ext cx="2361310" cy="1155511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일정 취소 안내 문자 발송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EC3EE6-FAF0-F75B-2881-A1801ED42A6A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방문일정 안내</a:t>
            </a:r>
            <a:r>
              <a:rPr lang="en-US" altLang="ko-KR" sz="800" dirty="0"/>
              <a:t>/</a:t>
            </a:r>
            <a:r>
              <a:rPr lang="ko-KR" altLang="en-US" sz="800" dirty="0"/>
              <a:t>변경</a:t>
            </a:r>
            <a:r>
              <a:rPr lang="en-US" altLang="ko-KR" sz="800" dirty="0"/>
              <a:t>/</a:t>
            </a:r>
            <a:r>
              <a:rPr lang="ko-KR" altLang="en-US" sz="800" dirty="0"/>
              <a:t>취소</a:t>
            </a:r>
            <a:endParaRPr lang="en-US" altLang="ko-KR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37455B-9C95-69A9-2FCC-A1A54EB76D7F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DS_MI_VD_01_05</a:t>
            </a:r>
            <a:endParaRPr lang="en-US" altLang="ko-KR" sz="800" dirty="0"/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3345D4FD-ED1F-4C43-9AE3-52ADBF74B747}"/>
              </a:ext>
            </a:extLst>
          </p:cNvPr>
          <p:cNvGrpSpPr/>
          <p:nvPr/>
        </p:nvGrpSpPr>
        <p:grpSpPr>
          <a:xfrm>
            <a:off x="419956" y="958891"/>
            <a:ext cx="796863" cy="316109"/>
            <a:chOff x="4733925" y="2686050"/>
            <a:chExt cx="1362075" cy="409435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97294AFE-EA19-4747-930E-63250446BFA0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F68F9EDE-5AAC-4837-B0DD-D064DE03E783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25F83EC0-13CA-461A-A458-40908EC11B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19D77B3C-3B38-417E-8586-AFEB80F725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E7DBB44-4236-4E34-A41C-7DF725909EC5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BF63A1A0-514A-4DC9-B941-7DFDC5ECBDA4}"/>
              </a:ext>
            </a:extLst>
          </p:cNvPr>
          <p:cNvGrpSpPr/>
          <p:nvPr/>
        </p:nvGrpSpPr>
        <p:grpSpPr>
          <a:xfrm>
            <a:off x="2746787" y="958868"/>
            <a:ext cx="361950" cy="316109"/>
            <a:chOff x="4733925" y="2686050"/>
            <a:chExt cx="1362075" cy="409435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A06C53DE-5BE6-4CD3-9ADF-3D77EDC53CE8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027BD5F2-CF1F-4B0E-A5FF-F13C6732A6BA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F4AC6D52-4EC9-4C03-978E-C6CF58E0D1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id="{E8897559-E3D7-4D98-817D-6687256D93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DED8F05C-2F30-42D5-99BD-6AB1777003E7}"/>
                </a:ext>
              </a:extLst>
            </p:cNvPr>
            <p:cNvSpPr txBox="1"/>
            <p:nvPr/>
          </p:nvSpPr>
          <p:spPr>
            <a:xfrm>
              <a:off x="4915279" y="2737147"/>
              <a:ext cx="1038775" cy="338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/>
                <a:t>X</a:t>
              </a:r>
              <a:endParaRPr lang="ko-KR" altLang="en-US" sz="1100" b="1" dirty="0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A7A2653B-97D8-4C90-B901-60469E7985EF}"/>
              </a:ext>
            </a:extLst>
          </p:cNvPr>
          <p:cNvSpPr txBox="1"/>
          <p:nvPr/>
        </p:nvSpPr>
        <p:spPr>
          <a:xfrm>
            <a:off x="419956" y="1360171"/>
            <a:ext cx="74251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방문 일정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F68F26A-B7EC-4DC0-ADB1-3374A903B301}"/>
              </a:ext>
            </a:extLst>
          </p:cNvPr>
          <p:cNvSpPr txBox="1"/>
          <p:nvPr/>
        </p:nvSpPr>
        <p:spPr>
          <a:xfrm>
            <a:off x="441008" y="1775068"/>
            <a:ext cx="2667729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방문 일정이 취소됐어요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2A72C43-FEEB-485E-AE36-EFA98E4A9426}"/>
              </a:ext>
            </a:extLst>
          </p:cNvPr>
          <p:cNvSpPr txBox="1"/>
          <p:nvPr/>
        </p:nvSpPr>
        <p:spPr>
          <a:xfrm>
            <a:off x="441009" y="2153653"/>
            <a:ext cx="2667728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다른 업무가 필요하시면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“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처음으로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” 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라고 말씀해 주세요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C8047FD-3F05-4E4F-B85A-8164DD435897}"/>
              </a:ext>
            </a:extLst>
          </p:cNvPr>
          <p:cNvSpPr/>
          <p:nvPr/>
        </p:nvSpPr>
        <p:spPr>
          <a:xfrm>
            <a:off x="260061" y="1792659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A7F751C-263C-39A7-BCFE-4B5D31EE4EFD}"/>
              </a:ext>
            </a:extLst>
          </p:cNvPr>
          <p:cNvSpPr/>
          <p:nvPr/>
        </p:nvSpPr>
        <p:spPr>
          <a:xfrm>
            <a:off x="4235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취소 완료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7FE04A-5C9A-A360-AA6B-67AD0FF09F9D}"/>
              </a:ext>
            </a:extLst>
          </p:cNvPr>
          <p:cNvSpPr txBox="1"/>
          <p:nvPr/>
        </p:nvSpPr>
        <p:spPr>
          <a:xfrm>
            <a:off x="425866" y="6567685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VD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_01_0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_01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26688166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4E850-302D-61AE-5B65-6A1311297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8DE1453-F526-E806-EE90-FCE5D9A0BD69}"/>
              </a:ext>
            </a:extLst>
          </p:cNvPr>
          <p:cNvSpPr/>
          <p:nvPr/>
        </p:nvSpPr>
        <p:spPr>
          <a:xfrm>
            <a:off x="0" y="2417275"/>
            <a:ext cx="12192000" cy="21004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41. </a:t>
            </a:r>
            <a:r>
              <a:rPr lang="ko-KR" altLang="en-US" sz="2800" dirty="0"/>
              <a:t>모바일 상품권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AFBFD8C-60B2-E1EE-4C23-8B315E19627B}"/>
              </a:ext>
            </a:extLst>
          </p:cNvPr>
          <p:cNvSpPr/>
          <p:nvPr/>
        </p:nvSpPr>
        <p:spPr>
          <a:xfrm>
            <a:off x="9723422" y="-9049"/>
            <a:ext cx="2468578" cy="624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멀티모달</a:t>
            </a:r>
            <a:r>
              <a:rPr lang="en-US" altLang="ko-KR" dirty="0"/>
              <a:t>+</a:t>
            </a:r>
            <a:r>
              <a:rPr lang="ko-KR" altLang="en-US" dirty="0"/>
              <a:t>음성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3705C7-CC5A-A164-12BF-EF881D30DEDB}"/>
              </a:ext>
            </a:extLst>
          </p:cNvPr>
          <p:cNvSpPr/>
          <p:nvPr/>
        </p:nvSpPr>
        <p:spPr>
          <a:xfrm>
            <a:off x="0" y="238136"/>
            <a:ext cx="2468578" cy="93183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상품권 다시 보내줘</a:t>
            </a:r>
            <a:endParaRPr lang="en-US" altLang="ko-KR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1803F85-6109-733F-8FF1-CA2CADB2E852}"/>
              </a:ext>
            </a:extLst>
          </p:cNvPr>
          <p:cNvSpPr/>
          <p:nvPr/>
        </p:nvSpPr>
        <p:spPr>
          <a:xfrm>
            <a:off x="0" y="0"/>
            <a:ext cx="2468578" cy="23489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대표발화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09302015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1FF90-1792-3DB5-8E1A-660D5441A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D1DAFD8-695D-AA51-23AF-9520B9E757B4}"/>
              </a:ext>
            </a:extLst>
          </p:cNvPr>
          <p:cNvGraphicFramePr>
            <a:graphicFrameLocks noGrp="1"/>
          </p:cNvGraphicFramePr>
          <p:nvPr/>
        </p:nvGraphicFramePr>
        <p:xfrm>
          <a:off x="248464" y="1068316"/>
          <a:ext cx="11648970" cy="267981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41495">
                  <a:extLst>
                    <a:ext uri="{9D8B030D-6E8A-4147-A177-3AD203B41FA5}">
                      <a16:colId xmlns:a16="http://schemas.microsoft.com/office/drawing/2014/main" val="2644237742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864356931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165514800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522634497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605381915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684349923"/>
                    </a:ext>
                  </a:extLst>
                </a:gridCol>
              </a:tblGrid>
              <a:tr h="29263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화면열린고객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API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화면 </a:t>
                      </a: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안열린고객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웹훅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추가 요구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7570567"/>
                  </a:ext>
                </a:extLst>
              </a:tr>
              <a:tr h="2387184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sms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발송 요청하고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처리 되었습니다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내용만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동작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유무선 결합이 가능한지 대상 체크를 하고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가능하다면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SMS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링크 전달하고 통화 종료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불가능하면 상담사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호전환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체크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유무선 결합대상 가능여부 체크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유무선 결합대상 가능여부 체크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유무선가입셀프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링크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SMS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전송 요청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3045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1175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B4AB3-EA06-AE4A-E6D9-199EB4B53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B0B02F01-28FD-518A-B71C-3F7258D71096}"/>
              </a:ext>
            </a:extLst>
          </p:cNvPr>
          <p:cNvGraphicFramePr>
            <a:graphicFrameLocks noGrp="1"/>
          </p:cNvGraphicFramePr>
          <p:nvPr/>
        </p:nvGraphicFramePr>
        <p:xfrm>
          <a:off x="9759315" y="532464"/>
          <a:ext cx="2361311" cy="5951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#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메인화면</a:t>
                      </a:r>
                      <a:b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유저의 인텐트를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특정해야하는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페이지</a:t>
                      </a:r>
                      <a:b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: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인텐트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발화 또는 클릭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을 기다림</a:t>
                      </a:r>
                      <a:b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특정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인텐트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반응이 들어왔는지 계속 확인할 예정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(3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초 단위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폴링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방식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#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레퍼런스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#VUIS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[ </a:t>
                      </a: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고객 요구사항 </a:t>
                      </a: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화면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+ </a:t>
                      </a:r>
                      <a:r>
                        <a:rPr lang="ko-KR" altLang="en-US" sz="800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콜봇과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통화</a:t>
                      </a:r>
                      <a:b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말로 화면을 제어하는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UX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를 구현하고 싶음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사용자가 발화를 하길 기다리는 느낌의 동적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UI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요소 구현 필요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57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일반 텍스트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021689"/>
                  </a:ext>
                </a:extLst>
              </a:tr>
              <a:tr h="257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버튼 구성</a:t>
                      </a:r>
                      <a:b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: 25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년도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4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월 기준 문의 </a:t>
                      </a:r>
                      <a:r>
                        <a:rPr lang="ko-KR" altLang="en-US" sz="800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인입량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1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순위부터 구성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: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해지 등은 제외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520866"/>
                  </a:ext>
                </a:extLst>
              </a:tr>
              <a:tr h="257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애니메이션 텍스트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텍스트 변동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0825686"/>
                  </a:ext>
                </a:extLst>
              </a:tr>
              <a:tr h="257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액션 버튼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애니메이션 적용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버튼 순차적으로 나타나게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버튼 클릭 시 각 세부 시나리오 화면으로 이동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최대 보여지는 버튼은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4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개까지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332299"/>
                  </a:ext>
                </a:extLst>
              </a:tr>
              <a:tr h="257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케로셀</a:t>
                      </a: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적용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버튼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4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개 이상 적용될 경우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케로셀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노출 및 적용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[5-1] </a:t>
                      </a:r>
                      <a:r>
                        <a:rPr lang="ko-KR" altLang="en-US" sz="800" b="1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케로셀</a:t>
                      </a: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넘겼을 경우 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페이지 이동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326129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FCECDA25-37C3-7E50-5D70-3CD3911D1DF6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공통 </a:t>
            </a:r>
            <a:r>
              <a:rPr lang="en-US" altLang="ko-KR" sz="800" dirty="0"/>
              <a:t>UI : 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6BFD6B-8839-34CD-61DD-5DA384BCBB72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DS_MI_CM_01_01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69455BBB-60DD-8A1D-5239-F86DD4E401B2}"/>
              </a:ext>
            </a:extLst>
          </p:cNvPr>
          <p:cNvSpPr/>
          <p:nvPr/>
        </p:nvSpPr>
        <p:spPr>
          <a:xfrm>
            <a:off x="423511" y="532464"/>
            <a:ext cx="2711576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홈</a:t>
            </a:r>
            <a:r>
              <a:rPr lang="en-US" altLang="ko-KR" sz="1200" b="1" dirty="0"/>
              <a:t>(main)</a:t>
            </a:r>
            <a:endParaRPr lang="ko-KR" altLang="en-US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DAF324-792A-5BDC-2D62-4A72905A4B09}"/>
              </a:ext>
            </a:extLst>
          </p:cNvPr>
          <p:cNvSpPr txBox="1"/>
          <p:nvPr/>
        </p:nvSpPr>
        <p:spPr>
          <a:xfrm>
            <a:off x="508519" y="4614305"/>
            <a:ext cx="2531462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통화 중에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상담사 연결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또는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처음으로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라고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말씀해보세요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!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62408BAC-80ED-2AD6-22E7-9E49154D757D}"/>
              </a:ext>
            </a:extLst>
          </p:cNvPr>
          <p:cNvSpPr/>
          <p:nvPr/>
        </p:nvSpPr>
        <p:spPr>
          <a:xfrm>
            <a:off x="805803" y="3048316"/>
            <a:ext cx="1890775" cy="24752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요금 조회</a:t>
            </a:r>
          </a:p>
        </p:txBody>
      </p:sp>
      <p:sp>
        <p:nvSpPr>
          <p:cNvPr id="130" name="사각형: 둥근 모서리 129">
            <a:extLst>
              <a:ext uri="{FF2B5EF4-FFF2-40B4-BE49-F238E27FC236}">
                <a16:creationId xmlns:a16="http://schemas.microsoft.com/office/drawing/2014/main" id="{1628F5C8-EE77-237B-99D6-D09DD002DC0B}"/>
              </a:ext>
            </a:extLst>
          </p:cNvPr>
          <p:cNvSpPr/>
          <p:nvPr/>
        </p:nvSpPr>
        <p:spPr>
          <a:xfrm>
            <a:off x="805802" y="3383507"/>
            <a:ext cx="1890775" cy="24752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요금 결제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9C8D3715-5E78-E00F-3456-9DE7C8E148E3}"/>
              </a:ext>
            </a:extLst>
          </p:cNvPr>
          <p:cNvSpPr/>
          <p:nvPr/>
        </p:nvSpPr>
        <p:spPr>
          <a:xfrm>
            <a:off x="805801" y="3704486"/>
            <a:ext cx="1890775" cy="24752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고장 문의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7B936BA4-5EF5-7BE9-8AA2-F17E36DFA5C9}"/>
              </a:ext>
            </a:extLst>
          </p:cNvPr>
          <p:cNvSpPr/>
          <p:nvPr/>
        </p:nvSpPr>
        <p:spPr>
          <a:xfrm>
            <a:off x="805800" y="4025465"/>
            <a:ext cx="1890775" cy="24752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카드 자동납부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A3F48A1-0B8D-0959-4572-F0278470897D}"/>
              </a:ext>
            </a:extLst>
          </p:cNvPr>
          <p:cNvGrpSpPr/>
          <p:nvPr/>
        </p:nvGrpSpPr>
        <p:grpSpPr>
          <a:xfrm>
            <a:off x="423510" y="943540"/>
            <a:ext cx="796863" cy="316109"/>
            <a:chOff x="4733925" y="2686050"/>
            <a:chExt cx="1362075" cy="409435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C1C6CEEA-9431-AB7A-0DFB-3343E9224213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C2ECABFA-B5B6-8503-3AA1-EE50E837B717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7D0175CA-498A-7797-9C0D-A161A48FC8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DA638489-A4A2-B899-0FDE-3B67C97117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7FAD7B2-1485-985E-8946-8280E0802DDE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1B715FE-471A-1516-ECBC-6D05FD67C143}"/>
              </a:ext>
            </a:extLst>
          </p:cNvPr>
          <p:cNvGrpSpPr/>
          <p:nvPr/>
        </p:nvGrpSpPr>
        <p:grpSpPr>
          <a:xfrm>
            <a:off x="2754606" y="939916"/>
            <a:ext cx="361950" cy="316109"/>
            <a:chOff x="4733925" y="2686050"/>
            <a:chExt cx="1362075" cy="409435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9D0AF04-67D5-BD08-CD69-4C5DDEFEF436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B9A7CB95-10F5-2A97-7506-5FDFB713A4C6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FF792F15-0939-81CD-82B9-157F1B8DF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4F8B3670-86E7-75CD-37B4-12E648B9B8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4874E30-3AF3-88F0-F9A8-AEA0000802BC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51" name="타원 50">
            <a:extLst>
              <a:ext uri="{FF2B5EF4-FFF2-40B4-BE49-F238E27FC236}">
                <a16:creationId xmlns:a16="http://schemas.microsoft.com/office/drawing/2014/main" id="{6E1C781B-5362-30CD-3950-E3ED0B7314C7}"/>
              </a:ext>
            </a:extLst>
          </p:cNvPr>
          <p:cNvSpPr/>
          <p:nvPr/>
        </p:nvSpPr>
        <p:spPr>
          <a:xfrm>
            <a:off x="1584709" y="4455906"/>
            <a:ext cx="99941" cy="9144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BDE10C84-BA75-5FB7-3EDE-A331AEC5BC31}"/>
              </a:ext>
            </a:extLst>
          </p:cNvPr>
          <p:cNvSpPr/>
          <p:nvPr/>
        </p:nvSpPr>
        <p:spPr>
          <a:xfrm>
            <a:off x="1726283" y="4455911"/>
            <a:ext cx="99941" cy="91433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9C30ED-7F43-F838-723C-4DAC0FD9681B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</a:t>
            </a:r>
            <a:r>
              <a:rPr lang="en-US" altLang="ko-KR" sz="900" dirty="0"/>
              <a:t>CM_01_01_01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41B49E-9652-77F1-01D8-D8D91942312B}"/>
              </a:ext>
            </a:extLst>
          </p:cNvPr>
          <p:cNvSpPr txBox="1"/>
          <p:nvPr/>
        </p:nvSpPr>
        <p:spPr>
          <a:xfrm>
            <a:off x="522943" y="1811590"/>
            <a:ext cx="2502608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SK</a:t>
            </a:r>
            <a:r>
              <a:rPr lang="ko-KR" altLang="en-US" sz="1200" dirty="0" err="1">
                <a:latin typeface="+mn-ea"/>
              </a:rPr>
              <a:t>브로드밴드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AI</a:t>
            </a:r>
            <a:r>
              <a:rPr lang="ko-KR" altLang="en-US" sz="1200" dirty="0">
                <a:latin typeface="+mn-ea"/>
              </a:rPr>
              <a:t>상담사 </a:t>
            </a:r>
            <a:r>
              <a:rPr lang="ko-KR" altLang="en-US" sz="1200" dirty="0" err="1">
                <a:latin typeface="+mn-ea"/>
              </a:rPr>
              <a:t>콜비에요</a:t>
            </a:r>
            <a:r>
              <a:rPr lang="en-US" altLang="ko-KR" sz="1200" dirty="0">
                <a:latin typeface="+mn-ea"/>
              </a:rPr>
              <a:t>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6787E5-FF14-14EF-775A-76D51018EB25}"/>
              </a:ext>
            </a:extLst>
          </p:cNvPr>
          <p:cNvSpPr txBox="1"/>
          <p:nvPr/>
        </p:nvSpPr>
        <p:spPr>
          <a:xfrm>
            <a:off x="431293" y="2221684"/>
            <a:ext cx="2700001" cy="437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아래 버튼을 선택해 주시거나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직접 입력 또는 말씀해주세요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0BC8AD6-B908-4C69-1D6E-7FDDDD1DF1D1}"/>
              </a:ext>
            </a:extLst>
          </p:cNvPr>
          <p:cNvSpPr/>
          <p:nvPr/>
        </p:nvSpPr>
        <p:spPr>
          <a:xfrm>
            <a:off x="2434964" y="5820997"/>
            <a:ext cx="577829" cy="5778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B9BEB71-C067-0325-27C8-992B6A55D411}"/>
              </a:ext>
            </a:extLst>
          </p:cNvPr>
          <p:cNvSpPr/>
          <p:nvPr/>
        </p:nvSpPr>
        <p:spPr>
          <a:xfrm>
            <a:off x="3529554" y="532464"/>
            <a:ext cx="2711576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요금조회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미납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054D1D56-9DE7-6AA8-D017-78E7F34990B5}"/>
              </a:ext>
            </a:extLst>
          </p:cNvPr>
          <p:cNvSpPr/>
          <p:nvPr/>
        </p:nvSpPr>
        <p:spPr>
          <a:xfrm>
            <a:off x="6630467" y="532464"/>
            <a:ext cx="2711576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요금조회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미납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3C574F-D13A-4D43-3EC0-EBC91DFC44DA}"/>
              </a:ext>
            </a:extLst>
          </p:cNvPr>
          <p:cNvSpPr txBox="1"/>
          <p:nvPr/>
        </p:nvSpPr>
        <p:spPr>
          <a:xfrm>
            <a:off x="3608320" y="4614305"/>
            <a:ext cx="2531462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통화 중에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상담사 연결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또는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처음으로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라고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말씀해보세요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!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D6231070-B384-5985-B933-4C121AB9FAFC}"/>
              </a:ext>
            </a:extLst>
          </p:cNvPr>
          <p:cNvSpPr/>
          <p:nvPr/>
        </p:nvSpPr>
        <p:spPr>
          <a:xfrm>
            <a:off x="3905604" y="3048316"/>
            <a:ext cx="1890775" cy="24752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은행 자동납부</a:t>
            </a: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E34F6A6B-650F-048C-E96C-A0AEC4D1F8A8}"/>
              </a:ext>
            </a:extLst>
          </p:cNvPr>
          <p:cNvSpPr/>
          <p:nvPr/>
        </p:nvSpPr>
        <p:spPr>
          <a:xfrm>
            <a:off x="3905603" y="3383507"/>
            <a:ext cx="1890775" cy="24752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가입 문의</a:t>
            </a:r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4BDAEC23-2EA0-7886-E455-D4EEC21C661A}"/>
              </a:ext>
            </a:extLst>
          </p:cNvPr>
          <p:cNvSpPr/>
          <p:nvPr/>
        </p:nvSpPr>
        <p:spPr>
          <a:xfrm>
            <a:off x="3905602" y="3704486"/>
            <a:ext cx="1890775" cy="24752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할인반환금 조회</a:t>
            </a: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D086E838-2FDD-6A80-631A-524FE0409401}"/>
              </a:ext>
            </a:extLst>
          </p:cNvPr>
          <p:cNvSpPr/>
          <p:nvPr/>
        </p:nvSpPr>
        <p:spPr>
          <a:xfrm>
            <a:off x="3905601" y="4025465"/>
            <a:ext cx="1890775" cy="24752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상품 업그레이드 신청</a:t>
            </a: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685B4F7C-4777-B35C-8263-4311A10CABA1}"/>
              </a:ext>
            </a:extLst>
          </p:cNvPr>
          <p:cNvGrpSpPr/>
          <p:nvPr/>
        </p:nvGrpSpPr>
        <p:grpSpPr>
          <a:xfrm>
            <a:off x="3523311" y="943540"/>
            <a:ext cx="796863" cy="316109"/>
            <a:chOff x="4733925" y="2686050"/>
            <a:chExt cx="1362075" cy="409435"/>
          </a:xfrm>
        </p:grpSpPr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C421426D-36B4-69CB-3600-979A858A120F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4062CE97-03A6-1034-9108-7D99738C4271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5" name="직선 연결선 114">
                <a:extLst>
                  <a:ext uri="{FF2B5EF4-FFF2-40B4-BE49-F238E27FC236}">
                    <a16:creationId xmlns:a16="http://schemas.microsoft.com/office/drawing/2014/main" id="{3FE9CEE8-39F9-EAFF-CBDE-7B63E75EF0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>
                <a:extLst>
                  <a:ext uri="{FF2B5EF4-FFF2-40B4-BE49-F238E27FC236}">
                    <a16:creationId xmlns:a16="http://schemas.microsoft.com/office/drawing/2014/main" id="{B279BCB3-B694-AD3C-E856-3285ABC5DD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7A94553-792A-7F36-2A95-5CF049754CBA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B5B9B09-11CA-1482-E16B-583F6BBB65C3}"/>
              </a:ext>
            </a:extLst>
          </p:cNvPr>
          <p:cNvGrpSpPr/>
          <p:nvPr/>
        </p:nvGrpSpPr>
        <p:grpSpPr>
          <a:xfrm>
            <a:off x="5854407" y="939916"/>
            <a:ext cx="361950" cy="316109"/>
            <a:chOff x="4733925" y="2686050"/>
            <a:chExt cx="1362075" cy="409435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2A5F99F5-3AD5-60CD-E029-84A71A198A39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9C4B796F-1DEB-C7B9-ABA3-B87BC7548911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22" name="직선 연결선 121">
                <a:extLst>
                  <a:ext uri="{FF2B5EF4-FFF2-40B4-BE49-F238E27FC236}">
                    <a16:creationId xmlns:a16="http://schemas.microsoft.com/office/drawing/2014/main" id="{5108FF86-D679-21CB-05D8-FF85663E03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17A29D03-8981-B2BD-54D5-31EAD09166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79A775BB-693C-B45A-DF7F-D70B56FE5285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07471242-CDCF-C31C-2237-A5E770CB1B77}"/>
              </a:ext>
            </a:extLst>
          </p:cNvPr>
          <p:cNvSpPr txBox="1"/>
          <p:nvPr/>
        </p:nvSpPr>
        <p:spPr>
          <a:xfrm>
            <a:off x="3531096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</a:t>
            </a:r>
            <a:r>
              <a:rPr lang="en-US" altLang="ko-KR" sz="900" dirty="0"/>
              <a:t>CM_01_01_01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0AAA003-CA04-84D2-4EF2-23AD8BCBD03E}"/>
              </a:ext>
            </a:extLst>
          </p:cNvPr>
          <p:cNvSpPr txBox="1"/>
          <p:nvPr/>
        </p:nvSpPr>
        <p:spPr>
          <a:xfrm>
            <a:off x="3622744" y="1811590"/>
            <a:ext cx="2502608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SK</a:t>
            </a:r>
            <a:r>
              <a:rPr lang="ko-KR" altLang="en-US" sz="1200" dirty="0" err="1">
                <a:latin typeface="+mn-ea"/>
              </a:rPr>
              <a:t>브로드밴드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AI</a:t>
            </a:r>
            <a:r>
              <a:rPr lang="ko-KR" altLang="en-US" sz="1200" dirty="0">
                <a:latin typeface="+mn-ea"/>
              </a:rPr>
              <a:t>상담사 </a:t>
            </a:r>
            <a:r>
              <a:rPr lang="ko-KR" altLang="en-US" sz="1200" dirty="0" err="1">
                <a:latin typeface="+mn-ea"/>
              </a:rPr>
              <a:t>콜비에요</a:t>
            </a:r>
            <a:r>
              <a:rPr lang="en-US" altLang="ko-KR" sz="1200" dirty="0">
                <a:latin typeface="+mn-ea"/>
              </a:rPr>
              <a:t>!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5A0F999-43AC-23B4-AD5E-A7D68BEB0E15}"/>
              </a:ext>
            </a:extLst>
          </p:cNvPr>
          <p:cNvSpPr txBox="1"/>
          <p:nvPr/>
        </p:nvSpPr>
        <p:spPr>
          <a:xfrm>
            <a:off x="3531094" y="2221684"/>
            <a:ext cx="2700001" cy="437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아래 버튼을 선택해 주시거나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직접 입력 또는 말씀해주세요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5AF5F2B0-D628-3AEF-5BB3-76D5480317D7}"/>
              </a:ext>
            </a:extLst>
          </p:cNvPr>
          <p:cNvSpPr/>
          <p:nvPr/>
        </p:nvSpPr>
        <p:spPr>
          <a:xfrm>
            <a:off x="5534765" y="5820997"/>
            <a:ext cx="577829" cy="5778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993651AA-D8C0-900E-5BE1-1C408F27B6A1}"/>
              </a:ext>
            </a:extLst>
          </p:cNvPr>
          <p:cNvSpPr txBox="1"/>
          <p:nvPr/>
        </p:nvSpPr>
        <p:spPr>
          <a:xfrm>
            <a:off x="6710516" y="4614305"/>
            <a:ext cx="2531462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통화 중에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상담사 연결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또는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처음으로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라고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말씀해보세요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!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A25EB89B-52E4-16D3-B12F-086C80CF1010}"/>
              </a:ext>
            </a:extLst>
          </p:cNvPr>
          <p:cNvSpPr/>
          <p:nvPr/>
        </p:nvSpPr>
        <p:spPr>
          <a:xfrm>
            <a:off x="7007800" y="3048316"/>
            <a:ext cx="1890775" cy="24752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가입 정보</a:t>
            </a: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79464F67-3861-007D-F12A-65FB31F738CF}"/>
              </a:ext>
            </a:extLst>
          </p:cNvPr>
          <p:cNvSpPr/>
          <p:nvPr/>
        </p:nvSpPr>
        <p:spPr>
          <a:xfrm>
            <a:off x="7007799" y="3383507"/>
            <a:ext cx="1890775" cy="24752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이전 설치</a:t>
            </a:r>
          </a:p>
        </p:txBody>
      </p:sp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D9E46F64-D703-FA97-DC24-F29C6EDA4013}"/>
              </a:ext>
            </a:extLst>
          </p:cNvPr>
          <p:cNvSpPr/>
          <p:nvPr/>
        </p:nvSpPr>
        <p:spPr>
          <a:xfrm>
            <a:off x="7007798" y="3704486"/>
            <a:ext cx="1890775" cy="24752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일시정지 신청</a:t>
            </a:r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D3ADB2A1-FEF0-6007-C38A-676EC4A2986D}"/>
              </a:ext>
            </a:extLst>
          </p:cNvPr>
          <p:cNvSpPr/>
          <p:nvPr/>
        </p:nvSpPr>
        <p:spPr>
          <a:xfrm>
            <a:off x="7007797" y="4025465"/>
            <a:ext cx="1890775" cy="24752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부가서비스 해지</a:t>
            </a:r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60E44694-4F84-74E0-D7AF-8DCC649F0F1F}"/>
              </a:ext>
            </a:extLst>
          </p:cNvPr>
          <p:cNvGrpSpPr/>
          <p:nvPr/>
        </p:nvGrpSpPr>
        <p:grpSpPr>
          <a:xfrm>
            <a:off x="6625507" y="943540"/>
            <a:ext cx="796863" cy="316109"/>
            <a:chOff x="4733925" y="2686050"/>
            <a:chExt cx="1362075" cy="409435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B6E53A56-3BA6-D47E-2278-A8CA7ECFAB1A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8911B810-B883-E82B-0CFB-263522B9F021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1" name="직선 연결선 140">
                <a:extLst>
                  <a:ext uri="{FF2B5EF4-FFF2-40B4-BE49-F238E27FC236}">
                    <a16:creationId xmlns:a16="http://schemas.microsoft.com/office/drawing/2014/main" id="{DB116629-89B1-231F-6715-8D5A554C9C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직선 연결선 141">
                <a:extLst>
                  <a:ext uri="{FF2B5EF4-FFF2-40B4-BE49-F238E27FC236}">
                    <a16:creationId xmlns:a16="http://schemas.microsoft.com/office/drawing/2014/main" id="{4E934BA0-D3D5-2909-A631-BCB7AB0945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BD1EEBB2-9F70-C5B1-0DEC-0E3B7D0531AD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7453BD98-5B99-477F-4852-975BDD585F82}"/>
              </a:ext>
            </a:extLst>
          </p:cNvPr>
          <p:cNvGrpSpPr/>
          <p:nvPr/>
        </p:nvGrpSpPr>
        <p:grpSpPr>
          <a:xfrm>
            <a:off x="8956603" y="939916"/>
            <a:ext cx="361950" cy="316109"/>
            <a:chOff x="4733925" y="2686050"/>
            <a:chExt cx="1362075" cy="409435"/>
          </a:xfrm>
        </p:grpSpPr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87B0B38B-EFEC-763F-6D03-A96D09D17891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C3E6745B-56B7-F4BB-592C-A24EF1ED0FDA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7" name="직선 연결선 146">
                <a:extLst>
                  <a:ext uri="{FF2B5EF4-FFF2-40B4-BE49-F238E27FC236}">
                    <a16:creationId xmlns:a16="http://schemas.microsoft.com/office/drawing/2014/main" id="{2B0131E2-197D-DFBC-3FD6-40D23F509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연결선 147">
                <a:extLst>
                  <a:ext uri="{FF2B5EF4-FFF2-40B4-BE49-F238E27FC236}">
                    <a16:creationId xmlns:a16="http://schemas.microsoft.com/office/drawing/2014/main" id="{E5DF8BA5-1F91-987F-4FCC-2B93BACCBB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0A8C8A99-D609-0AE9-8A8B-686C16F18397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1428376B-E06C-B6DB-3163-E3D0B06BAA38}"/>
              </a:ext>
            </a:extLst>
          </p:cNvPr>
          <p:cNvSpPr txBox="1"/>
          <p:nvPr/>
        </p:nvSpPr>
        <p:spPr>
          <a:xfrm>
            <a:off x="6633292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</a:t>
            </a:r>
            <a:r>
              <a:rPr lang="en-US" altLang="ko-KR" sz="900" dirty="0"/>
              <a:t>CM_01_01_01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89508FF-1230-FD6E-C1C6-BE7D863CEEC7}"/>
              </a:ext>
            </a:extLst>
          </p:cNvPr>
          <p:cNvSpPr txBox="1"/>
          <p:nvPr/>
        </p:nvSpPr>
        <p:spPr>
          <a:xfrm>
            <a:off x="6724940" y="1811590"/>
            <a:ext cx="2502608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SK</a:t>
            </a:r>
            <a:r>
              <a:rPr lang="ko-KR" altLang="en-US" sz="1200" dirty="0" err="1">
                <a:latin typeface="+mn-ea"/>
              </a:rPr>
              <a:t>브로드밴드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AI</a:t>
            </a:r>
            <a:r>
              <a:rPr lang="ko-KR" altLang="en-US" sz="1200" dirty="0">
                <a:latin typeface="+mn-ea"/>
              </a:rPr>
              <a:t>상담사 </a:t>
            </a:r>
            <a:r>
              <a:rPr lang="ko-KR" altLang="en-US" sz="1200" dirty="0" err="1">
                <a:latin typeface="+mn-ea"/>
              </a:rPr>
              <a:t>콜비에요</a:t>
            </a:r>
            <a:r>
              <a:rPr lang="en-US" altLang="ko-KR" sz="1200" dirty="0">
                <a:latin typeface="+mn-ea"/>
              </a:rPr>
              <a:t>!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7B01AF9-02B9-1873-9FBD-3D6B9B6E3949}"/>
              </a:ext>
            </a:extLst>
          </p:cNvPr>
          <p:cNvSpPr txBox="1"/>
          <p:nvPr/>
        </p:nvSpPr>
        <p:spPr>
          <a:xfrm>
            <a:off x="6633290" y="2221684"/>
            <a:ext cx="2700001" cy="437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아래 버튼을 선택해 주시거나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직접 입력 또는 말씀해주세요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9B133781-62A0-534F-2C67-4D15750E1CC0}"/>
              </a:ext>
            </a:extLst>
          </p:cNvPr>
          <p:cNvSpPr/>
          <p:nvPr/>
        </p:nvSpPr>
        <p:spPr>
          <a:xfrm>
            <a:off x="8636961" y="5820997"/>
            <a:ext cx="577829" cy="5778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6" name="표 155">
            <a:extLst>
              <a:ext uri="{FF2B5EF4-FFF2-40B4-BE49-F238E27FC236}">
                <a16:creationId xmlns:a16="http://schemas.microsoft.com/office/drawing/2014/main" id="{48158D26-9D28-17A0-572F-D210E9AFE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705734"/>
              </p:ext>
            </p:extLst>
          </p:nvPr>
        </p:nvGraphicFramePr>
        <p:xfrm>
          <a:off x="6625507" y="4710685"/>
          <a:ext cx="5523378" cy="2180312"/>
        </p:xfrm>
        <a:graphic>
          <a:graphicData uri="http://schemas.openxmlformats.org/drawingml/2006/table">
            <a:tbl>
              <a:tblPr/>
              <a:tblGrid>
                <a:gridCol w="1065744">
                  <a:extLst>
                    <a:ext uri="{9D8B030D-6E8A-4147-A177-3AD203B41FA5}">
                      <a16:colId xmlns:a16="http://schemas.microsoft.com/office/drawing/2014/main" val="55786450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924174624"/>
                    </a:ext>
                  </a:extLst>
                </a:gridCol>
                <a:gridCol w="2705034">
                  <a:extLst>
                    <a:ext uri="{9D8B030D-6E8A-4147-A177-3AD203B41FA5}">
                      <a16:colId xmlns:a16="http://schemas.microsoft.com/office/drawing/2014/main" val="39476536"/>
                    </a:ext>
                  </a:extLst>
                </a:gridCol>
              </a:tblGrid>
              <a:tr h="325829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ko-KR" altLang="en-US" sz="900" b="1" dirty="0">
                          <a:effectLst/>
                        </a:rPr>
                        <a:t>구분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F0C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DC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C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D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ko-KR" altLang="en-US" sz="900" b="1">
                          <a:effectLst/>
                        </a:rPr>
                        <a:t>변경내용</a:t>
                      </a:r>
                      <a:endParaRPr lang="ko-KR" altLang="en-US" sz="900"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F0DC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0D3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DC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0FE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ko-KR" altLang="en-US" sz="900" b="1" dirty="0">
                          <a:effectLst/>
                        </a:rPr>
                        <a:t>순서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30D3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0D3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0D3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0FC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481028"/>
                  </a:ext>
                </a:extLst>
              </a:tr>
              <a:tr h="545078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altLang="ko-KR" sz="900" dirty="0">
                          <a:effectLst/>
                        </a:rPr>
                        <a:t>1</a:t>
                      </a:r>
                      <a:r>
                        <a:rPr lang="ko-KR" altLang="en-US" sz="900" dirty="0">
                          <a:effectLst/>
                        </a:rPr>
                        <a:t>페이지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70D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0FE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D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0FD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effectLst/>
                        </a:rPr>
                        <a:t>고장진단 → 고장문의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B0FE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0FC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0FE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0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ko-KR" altLang="en-US" sz="900" dirty="0">
                          <a:effectLst/>
                        </a:rPr>
                        <a:t>요금조회</a:t>
                      </a:r>
                      <a:r>
                        <a:rPr lang="en-US" altLang="ko-KR" sz="900" dirty="0">
                          <a:effectLst/>
                        </a:rPr>
                        <a:t>, </a:t>
                      </a:r>
                      <a:r>
                        <a:rPr lang="ko-KR" altLang="en-US" sz="900" dirty="0">
                          <a:effectLst/>
                        </a:rPr>
                        <a:t>요금 결제</a:t>
                      </a:r>
                      <a:r>
                        <a:rPr lang="en-US" altLang="ko-KR" sz="900" dirty="0">
                          <a:effectLst/>
                        </a:rPr>
                        <a:t>, </a:t>
                      </a:r>
                      <a:r>
                        <a:rPr lang="ko-KR" altLang="en-US" sz="900" dirty="0">
                          <a:effectLst/>
                        </a:rPr>
                        <a:t>고장문의</a:t>
                      </a:r>
                      <a:r>
                        <a:rPr lang="en-US" altLang="ko-KR" sz="900" dirty="0">
                          <a:effectLst/>
                        </a:rPr>
                        <a:t>, </a:t>
                      </a:r>
                      <a:r>
                        <a:rPr lang="ko-KR" altLang="en-US" sz="900" dirty="0">
                          <a:effectLst/>
                        </a:rPr>
                        <a:t>카드 자동 납부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B0FC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0FC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0FC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03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555829"/>
                  </a:ext>
                </a:extLst>
              </a:tr>
              <a:tr h="764327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altLang="ko-KR" sz="900">
                          <a:effectLst/>
                        </a:rPr>
                        <a:t>2</a:t>
                      </a:r>
                      <a:r>
                        <a:rPr lang="ko-KR" altLang="en-US" sz="900">
                          <a:effectLst/>
                        </a:rPr>
                        <a:t>페이지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B0FD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0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0FD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00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effectLst/>
                        </a:rPr>
                        <a:t>유무선결합신청 삭제</a:t>
                      </a:r>
                    </a:p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 err="1">
                          <a:effectLst/>
                        </a:rPr>
                        <a:t>할인반환금조회</a:t>
                      </a:r>
                      <a:r>
                        <a:rPr lang="ko-KR" altLang="en-US" sz="900" dirty="0">
                          <a:effectLst/>
                        </a:rPr>
                        <a:t> 추가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F00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03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0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02C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ko-KR" altLang="en-US" sz="900" dirty="0">
                          <a:effectLst/>
                        </a:rPr>
                        <a:t>은행자동납부</a:t>
                      </a:r>
                      <a:r>
                        <a:rPr lang="en-US" altLang="ko-KR" sz="900" dirty="0">
                          <a:effectLst/>
                        </a:rPr>
                        <a:t>, </a:t>
                      </a:r>
                      <a:r>
                        <a:rPr lang="ko-KR" altLang="en-US" sz="900" dirty="0">
                          <a:effectLst/>
                        </a:rPr>
                        <a:t>가입문의</a:t>
                      </a:r>
                      <a:r>
                        <a:rPr lang="en-US" altLang="ko-KR" sz="900" dirty="0">
                          <a:effectLst/>
                        </a:rPr>
                        <a:t>, </a:t>
                      </a:r>
                      <a:r>
                        <a:rPr lang="ko-KR" altLang="en-US" sz="900" dirty="0">
                          <a:effectLst/>
                        </a:rPr>
                        <a:t>할인반환금 조회</a:t>
                      </a:r>
                      <a:r>
                        <a:rPr lang="en-US" altLang="ko-KR" sz="900" dirty="0">
                          <a:effectLst/>
                        </a:rPr>
                        <a:t>, </a:t>
                      </a:r>
                      <a:r>
                        <a:rPr lang="ko-KR" altLang="en-US" sz="900" dirty="0">
                          <a:effectLst/>
                        </a:rPr>
                        <a:t>상품 업그레이드 신청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7003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03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03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03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6978"/>
                  </a:ext>
                </a:extLst>
              </a:tr>
              <a:tr h="545078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altLang="ko-KR" sz="900">
                          <a:effectLst/>
                        </a:rPr>
                        <a:t>3</a:t>
                      </a:r>
                      <a:r>
                        <a:rPr lang="ko-KR" altLang="en-US" sz="900">
                          <a:effectLst/>
                        </a:rPr>
                        <a:t>페이지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300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02C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00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00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ko-KR" altLang="en-US" sz="900">
                          <a:effectLst/>
                        </a:rPr>
                        <a:t>변경없음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B02C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03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02C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02C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ko-KR" altLang="en-US" sz="900" dirty="0">
                          <a:effectLst/>
                        </a:rPr>
                        <a:t>가입정보</a:t>
                      </a:r>
                      <a:r>
                        <a:rPr lang="en-US" altLang="ko-KR" sz="900" dirty="0">
                          <a:effectLst/>
                        </a:rPr>
                        <a:t>, </a:t>
                      </a:r>
                      <a:r>
                        <a:rPr lang="ko-KR" altLang="en-US" sz="900" dirty="0">
                          <a:effectLst/>
                        </a:rPr>
                        <a:t>이전 설치</a:t>
                      </a:r>
                      <a:r>
                        <a:rPr lang="en-US" altLang="ko-KR" sz="900" dirty="0">
                          <a:effectLst/>
                        </a:rPr>
                        <a:t>, </a:t>
                      </a:r>
                      <a:r>
                        <a:rPr lang="ko-KR" altLang="en-US" sz="900" dirty="0">
                          <a:effectLst/>
                        </a:rPr>
                        <a:t>일시정지 신청</a:t>
                      </a:r>
                      <a:r>
                        <a:rPr lang="en-US" altLang="ko-KR" sz="900" dirty="0">
                          <a:effectLst/>
                        </a:rPr>
                        <a:t>, </a:t>
                      </a:r>
                      <a:r>
                        <a:rPr lang="ko-KR" altLang="en-US" sz="900" dirty="0">
                          <a:effectLst/>
                        </a:rPr>
                        <a:t>부가서비스 해지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303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03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03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03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129031"/>
                  </a:ext>
                </a:extLst>
              </a:tr>
            </a:tbl>
          </a:graphicData>
        </a:graphic>
      </p:graphicFrame>
      <p:sp>
        <p:nvSpPr>
          <p:cNvPr id="159" name="타원 158">
            <a:extLst>
              <a:ext uri="{FF2B5EF4-FFF2-40B4-BE49-F238E27FC236}">
                <a16:creationId xmlns:a16="http://schemas.microsoft.com/office/drawing/2014/main" id="{E56DBABE-B50B-A88A-AD58-629835456A45}"/>
              </a:ext>
            </a:extLst>
          </p:cNvPr>
          <p:cNvSpPr/>
          <p:nvPr/>
        </p:nvSpPr>
        <p:spPr>
          <a:xfrm>
            <a:off x="1884652" y="4455911"/>
            <a:ext cx="99941" cy="91433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C4006E75-A741-7E9E-414C-E04474A986A5}"/>
              </a:ext>
            </a:extLst>
          </p:cNvPr>
          <p:cNvSpPr/>
          <p:nvPr/>
        </p:nvSpPr>
        <p:spPr>
          <a:xfrm>
            <a:off x="4807119" y="4455906"/>
            <a:ext cx="99941" cy="9144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ADD129BB-B8DB-28BC-9853-E654842DC6C5}"/>
              </a:ext>
            </a:extLst>
          </p:cNvPr>
          <p:cNvSpPr/>
          <p:nvPr/>
        </p:nvSpPr>
        <p:spPr>
          <a:xfrm>
            <a:off x="4971342" y="4455911"/>
            <a:ext cx="99941" cy="91433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856FF6F8-BB8F-FD59-690F-905DFA4E369E}"/>
              </a:ext>
            </a:extLst>
          </p:cNvPr>
          <p:cNvSpPr/>
          <p:nvPr/>
        </p:nvSpPr>
        <p:spPr>
          <a:xfrm>
            <a:off x="7929468" y="4455911"/>
            <a:ext cx="99941" cy="91433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F84EDE64-C690-4F37-F1DB-ECBC3CB03FBA}"/>
              </a:ext>
            </a:extLst>
          </p:cNvPr>
          <p:cNvSpPr/>
          <p:nvPr/>
        </p:nvSpPr>
        <p:spPr>
          <a:xfrm>
            <a:off x="8087837" y="4455906"/>
            <a:ext cx="99941" cy="9144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EFB3F549-FB2E-8125-98F2-D1C2E1691219}"/>
              </a:ext>
            </a:extLst>
          </p:cNvPr>
          <p:cNvSpPr/>
          <p:nvPr/>
        </p:nvSpPr>
        <p:spPr>
          <a:xfrm>
            <a:off x="7782403" y="4455911"/>
            <a:ext cx="99941" cy="91433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48F21F5A-EA8B-B93C-A382-114F6A14A4D4}"/>
              </a:ext>
            </a:extLst>
          </p:cNvPr>
          <p:cNvSpPr/>
          <p:nvPr/>
        </p:nvSpPr>
        <p:spPr>
          <a:xfrm>
            <a:off x="4635558" y="4455911"/>
            <a:ext cx="99941" cy="91433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155055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2BD71-1199-95A4-BD44-500954962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537808-94B9-4BC8-A525-64286C42B153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가입모바일상품권재발송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완료</a:t>
            </a:r>
            <a:endParaRPr lang="en-US" altLang="ko-KR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4E91F5-47A1-CEAC-10C1-38EA6ACB1589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DS_MI_GC_01_01</a:t>
            </a:r>
            <a:endParaRPr lang="en-US" altLang="ko-KR" sz="8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9DB420C-CBA1-CEEB-36EC-0A3FC27A8FCC}"/>
              </a:ext>
            </a:extLst>
          </p:cNvPr>
          <p:cNvGrpSpPr/>
          <p:nvPr/>
        </p:nvGrpSpPr>
        <p:grpSpPr>
          <a:xfrm>
            <a:off x="433096" y="938693"/>
            <a:ext cx="796863" cy="316109"/>
            <a:chOff x="4733925" y="2686050"/>
            <a:chExt cx="1362075" cy="4094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7C99295-B4FA-6B2A-E956-2796DD937613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E4E55224-5F0D-7386-3139-99221B00B012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1957E0A2-9190-5887-9BD8-EBCCDDA4A4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B1E83EB6-2E91-6414-DDA4-A9AAA88EF7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98F4E2-327E-E322-3E2B-847BFB99E386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3F47189-AAF2-F2CB-6E8B-FB66DC7BCB7A}"/>
              </a:ext>
            </a:extLst>
          </p:cNvPr>
          <p:cNvGrpSpPr/>
          <p:nvPr/>
        </p:nvGrpSpPr>
        <p:grpSpPr>
          <a:xfrm>
            <a:off x="822334" y="3007807"/>
            <a:ext cx="1895708" cy="274320"/>
            <a:chOff x="6846094" y="3510739"/>
            <a:chExt cx="2169534" cy="27432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7CAA31BF-843C-D544-4286-E4F9391AA082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D2F7FA7-13C7-6D1F-9667-805287125C9C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err="1"/>
                <a:t>재발송</a:t>
              </a:r>
              <a:r>
                <a:rPr lang="ko-KR" altLang="en-US" sz="800" dirty="0"/>
                <a:t> 요청</a:t>
              </a:r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26E8058-682C-CBD7-B09A-18AB60D3FF14}"/>
              </a:ext>
            </a:extLst>
          </p:cNvPr>
          <p:cNvSpPr/>
          <p:nvPr/>
        </p:nvSpPr>
        <p:spPr>
          <a:xfrm>
            <a:off x="4235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대상인 경우</a:t>
            </a:r>
          </a:p>
        </p:txBody>
      </p:sp>
      <p:graphicFrame>
        <p:nvGraphicFramePr>
          <p:cNvPr id="17" name="Group 57">
            <a:extLst>
              <a:ext uri="{FF2B5EF4-FFF2-40B4-BE49-F238E27FC236}">
                <a16:creationId xmlns:a16="http://schemas.microsoft.com/office/drawing/2014/main" id="{503A9068-4E34-DF63-5F57-C6DF05833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517223"/>
              </p:ext>
            </p:extLst>
          </p:nvPr>
        </p:nvGraphicFramePr>
        <p:xfrm>
          <a:off x="9768840" y="532464"/>
          <a:ext cx="2361310" cy="159442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재발송</a:t>
                      </a: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요청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문자 즉발 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회원정보로 저장된 휴대폰 번호로 발송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다음 화면 이동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1A3F8514-9F79-7E54-5C58-1139B1D5BFF4}"/>
              </a:ext>
            </a:extLst>
          </p:cNvPr>
          <p:cNvGrpSpPr/>
          <p:nvPr/>
        </p:nvGrpSpPr>
        <p:grpSpPr>
          <a:xfrm>
            <a:off x="3529510" y="945611"/>
            <a:ext cx="796863" cy="316109"/>
            <a:chOff x="4733925" y="2686050"/>
            <a:chExt cx="1362075" cy="409435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6CB2F22F-41DC-2164-8CF4-68822105AC3D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67E755B-BA9E-A535-C2C5-B45A92B982B5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5C689098-FE1A-7321-0DBB-2A0982962C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A2629D13-C08B-EDBF-C228-BE7EEBDE55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03AD8A-DE73-3A43-1178-B32630E30D61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4A738B9A-8615-F3ED-013D-11AED730BBD0}"/>
              </a:ext>
            </a:extLst>
          </p:cNvPr>
          <p:cNvSpPr/>
          <p:nvPr/>
        </p:nvSpPr>
        <p:spPr>
          <a:xfrm>
            <a:off x="3472007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대상이 아닌 경우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CDE54C-BCD4-4A93-B151-519F00D42980}"/>
              </a:ext>
            </a:extLst>
          </p:cNvPr>
          <p:cNvSpPr txBox="1"/>
          <p:nvPr/>
        </p:nvSpPr>
        <p:spPr>
          <a:xfrm>
            <a:off x="433071" y="1612022"/>
            <a:ext cx="1385316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 모바일 상품권</a:t>
            </a:r>
            <a:r>
              <a:rPr lang="en-US" altLang="ko-KR" sz="1000" b="1" dirty="0">
                <a:latin typeface="+mn-ea"/>
              </a:rPr>
              <a:t>(1/2)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580A14-620D-49AE-88D6-F7960AE579CB}"/>
              </a:ext>
            </a:extLst>
          </p:cNvPr>
          <p:cNvSpPr txBox="1"/>
          <p:nvPr/>
        </p:nvSpPr>
        <p:spPr>
          <a:xfrm>
            <a:off x="433096" y="1945798"/>
            <a:ext cx="2686837" cy="52424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가입하신 휴대폰 번호로 모바일 상품권이 발송돼요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49607B-613D-45A8-B8E5-83F3AC451832}"/>
              </a:ext>
            </a:extLst>
          </p:cNvPr>
          <p:cNvSpPr txBox="1"/>
          <p:nvPr/>
        </p:nvSpPr>
        <p:spPr>
          <a:xfrm>
            <a:off x="423511" y="2534351"/>
            <a:ext cx="2696422" cy="31354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모바일 상품권을 발송해 드릴까요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A44521-992C-40D4-A5F8-E85B39C6921E}"/>
              </a:ext>
            </a:extLst>
          </p:cNvPr>
          <p:cNvSpPr txBox="1"/>
          <p:nvPr/>
        </p:nvSpPr>
        <p:spPr>
          <a:xfrm>
            <a:off x="3535050" y="1631953"/>
            <a:ext cx="99899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모바일 상품권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3A16BB-FED3-468C-9705-13041B199819}"/>
              </a:ext>
            </a:extLst>
          </p:cNvPr>
          <p:cNvSpPr txBox="1"/>
          <p:nvPr/>
        </p:nvSpPr>
        <p:spPr>
          <a:xfrm>
            <a:off x="3529510" y="1965729"/>
            <a:ext cx="2686836" cy="52424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현재 고객님은 모바일 상품권 발송 대상이 </a:t>
            </a:r>
            <a:r>
              <a:rPr lang="ko-KR" altLang="en-US" sz="1000" dirty="0" err="1">
                <a:solidFill>
                  <a:schemeClr val="bg1"/>
                </a:solidFill>
                <a:latin typeface="+mn-ea"/>
              </a:rPr>
              <a:t>아니에요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525D5B2-0828-40A0-81AE-B519497BADA2}"/>
              </a:ext>
            </a:extLst>
          </p:cNvPr>
          <p:cNvSpPr txBox="1"/>
          <p:nvPr/>
        </p:nvSpPr>
        <p:spPr>
          <a:xfrm>
            <a:off x="3529510" y="2530337"/>
            <a:ext cx="2686836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다른 업무가 필요하시면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“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처음으로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” 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라고 말씀해 주세요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73AA0DC-05B6-4A0A-B58F-7E6373A8DEBD}"/>
              </a:ext>
            </a:extLst>
          </p:cNvPr>
          <p:cNvGrpSpPr/>
          <p:nvPr/>
        </p:nvGrpSpPr>
        <p:grpSpPr>
          <a:xfrm>
            <a:off x="2757983" y="941099"/>
            <a:ext cx="361950" cy="316109"/>
            <a:chOff x="4733925" y="2686050"/>
            <a:chExt cx="1362075" cy="409435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D652B0AA-E965-41F0-BEB5-4B7881E68239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F5BBE0B9-44FF-4D86-980B-F51546B901AC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DFCB86DD-E3A8-46AD-AD48-C4A346EC4E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2B33AA7C-083B-4447-812E-AB591BB7E5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3629D81-3C62-424B-AE0D-CF78058F9026}"/>
                </a:ext>
              </a:extLst>
            </p:cNvPr>
            <p:cNvSpPr txBox="1"/>
            <p:nvPr/>
          </p:nvSpPr>
          <p:spPr>
            <a:xfrm>
              <a:off x="4915279" y="2737147"/>
              <a:ext cx="1038775" cy="338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/>
                <a:t>X</a:t>
              </a:r>
              <a:endParaRPr lang="ko-KR" altLang="en-US" sz="1100" b="1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B345C1D-AFD2-404A-A11E-589F8263769F}"/>
              </a:ext>
            </a:extLst>
          </p:cNvPr>
          <p:cNvGrpSpPr/>
          <p:nvPr/>
        </p:nvGrpSpPr>
        <p:grpSpPr>
          <a:xfrm>
            <a:off x="5854806" y="952164"/>
            <a:ext cx="361950" cy="316109"/>
            <a:chOff x="4733925" y="2686050"/>
            <a:chExt cx="1362075" cy="40943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306BCF89-732E-4CEB-8EA8-CEB0E1866967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B757AF46-EB73-4C5C-AC06-A05288D667C2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53E7EA69-65BA-461C-87C8-3052B9DCE7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DEDEAF77-49AE-4491-9F6C-3A430D7055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4E421FE-71CE-47FA-9383-6DBEED0D6A8D}"/>
                </a:ext>
              </a:extLst>
            </p:cNvPr>
            <p:cNvSpPr txBox="1"/>
            <p:nvPr/>
          </p:nvSpPr>
          <p:spPr>
            <a:xfrm>
              <a:off x="4915279" y="2737147"/>
              <a:ext cx="1038775" cy="338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/>
                <a:t>X</a:t>
              </a:r>
              <a:endParaRPr lang="ko-KR" altLang="en-US" sz="1100" b="1" dirty="0"/>
            </a:p>
          </p:txBody>
        </p:sp>
      </p:grpSp>
      <p:sp>
        <p:nvSpPr>
          <p:cNvPr id="54" name="타원 53">
            <a:extLst>
              <a:ext uri="{FF2B5EF4-FFF2-40B4-BE49-F238E27FC236}">
                <a16:creationId xmlns:a16="http://schemas.microsoft.com/office/drawing/2014/main" id="{9A43D3A6-3497-4328-BC24-DAFD06C42287}"/>
              </a:ext>
            </a:extLst>
          </p:cNvPr>
          <p:cNvSpPr/>
          <p:nvPr/>
        </p:nvSpPr>
        <p:spPr>
          <a:xfrm>
            <a:off x="731860" y="2964020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EC5780-63B5-1C7F-8A07-A782736D6D1C}"/>
              </a:ext>
            </a:extLst>
          </p:cNvPr>
          <p:cNvSpPr txBox="1"/>
          <p:nvPr/>
        </p:nvSpPr>
        <p:spPr>
          <a:xfrm>
            <a:off x="425866" y="6569039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MI_GC_01_01_01</a:t>
            </a:r>
            <a:endParaRPr lang="ko-KR" altLang="en-US" sz="9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69BAD4-694F-A435-92EE-F2C3F58F92C5}"/>
              </a:ext>
            </a:extLst>
          </p:cNvPr>
          <p:cNvSpPr txBox="1"/>
          <p:nvPr/>
        </p:nvSpPr>
        <p:spPr>
          <a:xfrm>
            <a:off x="3538219" y="6569039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FD_MI_GC_01_01_02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97090960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F6BD6A-392A-4BD0-8D79-613E8606C510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가입모바일상품권재발송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완료</a:t>
            </a:r>
            <a:endParaRPr lang="en-US" altLang="ko-KR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A7AC21-1A8F-4461-87DB-02B2481239B1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DS_MI_GC_01_02</a:t>
            </a:r>
            <a:endParaRPr lang="en-US" altLang="ko-KR" sz="8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6EFA8C0-D6AA-4842-851B-69187A9640BE}"/>
              </a:ext>
            </a:extLst>
          </p:cNvPr>
          <p:cNvGrpSpPr/>
          <p:nvPr/>
        </p:nvGrpSpPr>
        <p:grpSpPr>
          <a:xfrm>
            <a:off x="423511" y="933988"/>
            <a:ext cx="796863" cy="316109"/>
            <a:chOff x="4733925" y="2686050"/>
            <a:chExt cx="1362075" cy="4094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B70ADE1-2EF4-4D4B-81C7-B18B0CD0E545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651FCE81-A836-40A7-84BC-5207E351A6E8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21E20565-47C9-49A9-8B6E-4A7A88D1E3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A65C4F5B-AEE5-4A46-9F6B-02B1CBC22D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083C15D-5851-4AA9-AD9B-99FED1A59658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771B8ED-0334-4BD0-95AB-C1DF11FA843F}"/>
              </a:ext>
            </a:extLst>
          </p:cNvPr>
          <p:cNvSpPr/>
          <p:nvPr/>
        </p:nvSpPr>
        <p:spPr>
          <a:xfrm>
            <a:off x="4235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상품권 </a:t>
            </a:r>
            <a:r>
              <a:rPr lang="ko-KR" altLang="en-US" sz="1200" b="1" dirty="0" err="1"/>
              <a:t>재발송</a:t>
            </a:r>
            <a:r>
              <a:rPr lang="ko-KR" altLang="en-US" sz="1200" b="1" dirty="0"/>
              <a:t> 완료</a:t>
            </a:r>
          </a:p>
        </p:txBody>
      </p:sp>
      <p:graphicFrame>
        <p:nvGraphicFramePr>
          <p:cNvPr id="17" name="Group 57">
            <a:extLst>
              <a:ext uri="{FF2B5EF4-FFF2-40B4-BE49-F238E27FC236}">
                <a16:creationId xmlns:a16="http://schemas.microsoft.com/office/drawing/2014/main" id="{869C8427-E5DD-576A-378A-B82E949C68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477172"/>
              </p:ext>
            </p:extLst>
          </p:nvPr>
        </p:nvGraphicFramePr>
        <p:xfrm>
          <a:off x="9768840" y="532464"/>
          <a:ext cx="2361310" cy="1155511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#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문자 발송 완료 안내 페이지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BCD71E9-4212-4CAE-82B3-7B61791AAB13}"/>
              </a:ext>
            </a:extLst>
          </p:cNvPr>
          <p:cNvSpPr txBox="1"/>
          <p:nvPr/>
        </p:nvSpPr>
        <p:spPr>
          <a:xfrm>
            <a:off x="423725" y="1612022"/>
            <a:ext cx="1340432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모바일 상품권</a:t>
            </a:r>
            <a:r>
              <a:rPr lang="en-US" altLang="ko-KR" sz="1000" b="1" dirty="0">
                <a:latin typeface="+mn-ea"/>
              </a:rPr>
              <a:t>(2/2)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B6E417-DCA5-4C0F-A20B-497A6FF4CE8A}"/>
              </a:ext>
            </a:extLst>
          </p:cNvPr>
          <p:cNvSpPr txBox="1"/>
          <p:nvPr/>
        </p:nvSpPr>
        <p:spPr>
          <a:xfrm>
            <a:off x="419933" y="1945798"/>
            <a:ext cx="2700000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모바일 상품권을 문자로 </a:t>
            </a:r>
            <a:r>
              <a:rPr lang="ko-KR" altLang="en-US" sz="1000" dirty="0" err="1">
                <a:solidFill>
                  <a:schemeClr val="bg1"/>
                </a:solidFill>
                <a:latin typeface="+mn-ea"/>
              </a:rPr>
              <a:t>보내드렸어요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96BB0E-34A6-489E-82D8-9BC9749054A2}"/>
              </a:ext>
            </a:extLst>
          </p:cNvPr>
          <p:cNvSpPr txBox="1"/>
          <p:nvPr/>
        </p:nvSpPr>
        <p:spPr>
          <a:xfrm>
            <a:off x="423511" y="2332609"/>
            <a:ext cx="2696422" cy="61061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다른 업무가 필요하시면</a:t>
            </a:r>
            <a:endParaRPr lang="en-US" altLang="ko-KR" sz="12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“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처음으로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” 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라고 말씀해 주세요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F5E96A9-B8F9-4FC1-8258-34DA13D12512}"/>
              </a:ext>
            </a:extLst>
          </p:cNvPr>
          <p:cNvGrpSpPr/>
          <p:nvPr/>
        </p:nvGrpSpPr>
        <p:grpSpPr>
          <a:xfrm>
            <a:off x="2757983" y="941099"/>
            <a:ext cx="361950" cy="316109"/>
            <a:chOff x="4733925" y="2686050"/>
            <a:chExt cx="1362075" cy="409435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39D93FE-BE0D-429B-861E-605018010FE6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EE9877FD-A991-450E-8438-426C8D3350FB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5A21A841-1ADE-46D2-AAC5-AC7CCEB755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D256EF2D-3FB1-479F-B8F6-166801516E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9C37EE2-42A8-433E-8A42-F7677B58BC93}"/>
                </a:ext>
              </a:extLst>
            </p:cNvPr>
            <p:cNvSpPr txBox="1"/>
            <p:nvPr/>
          </p:nvSpPr>
          <p:spPr>
            <a:xfrm>
              <a:off x="4915279" y="2737147"/>
              <a:ext cx="1038775" cy="338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/>
                <a:t>X</a:t>
              </a:r>
              <a:endParaRPr lang="ko-KR" altLang="en-US" sz="1100" b="1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52C36A0-B132-757C-5C92-048E75AAE788}"/>
              </a:ext>
            </a:extLst>
          </p:cNvPr>
          <p:cNvSpPr txBox="1"/>
          <p:nvPr/>
        </p:nvSpPr>
        <p:spPr>
          <a:xfrm>
            <a:off x="425866" y="6569039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FD_MI_GC_01_02_01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428772143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4E850-302D-61AE-5B65-6A1311297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8DE1453-F526-E806-EE90-FCE5D9A0BD69}"/>
              </a:ext>
            </a:extLst>
          </p:cNvPr>
          <p:cNvSpPr/>
          <p:nvPr/>
        </p:nvSpPr>
        <p:spPr>
          <a:xfrm>
            <a:off x="0" y="2417275"/>
            <a:ext cx="12192000" cy="21004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42. B tv </a:t>
            </a:r>
            <a:r>
              <a:rPr lang="ko-KR" altLang="en-US" sz="2800" dirty="0"/>
              <a:t>이용 안내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AFBFD8C-60B2-E1EE-4C23-8B315E19627B}"/>
              </a:ext>
            </a:extLst>
          </p:cNvPr>
          <p:cNvSpPr/>
          <p:nvPr/>
        </p:nvSpPr>
        <p:spPr>
          <a:xfrm>
            <a:off x="9723422" y="-9049"/>
            <a:ext cx="2468578" cy="624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멀티모달</a:t>
            </a:r>
            <a:r>
              <a:rPr lang="en-US" altLang="ko-KR" dirty="0"/>
              <a:t>+</a:t>
            </a:r>
            <a:r>
              <a:rPr lang="ko-KR" altLang="en-US" dirty="0"/>
              <a:t>음성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55477AF-3E63-ABF5-C5B0-6768D4A04C9C}"/>
              </a:ext>
            </a:extLst>
          </p:cNvPr>
          <p:cNvSpPr/>
          <p:nvPr/>
        </p:nvSpPr>
        <p:spPr>
          <a:xfrm>
            <a:off x="0" y="238136"/>
            <a:ext cx="2468578" cy="93183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TV </a:t>
            </a:r>
            <a:r>
              <a:rPr lang="ko-KR" altLang="en-US" sz="1200" dirty="0" err="1"/>
              <a:t>뭐봤는지</a:t>
            </a:r>
            <a:r>
              <a:rPr lang="ko-KR" altLang="en-US" sz="1200" dirty="0"/>
              <a:t> 알려줘</a:t>
            </a:r>
            <a:endParaRPr lang="en-US" altLang="ko-KR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315F63-3CCD-1014-D41E-AB8AA14CBCAB}"/>
              </a:ext>
            </a:extLst>
          </p:cNvPr>
          <p:cNvSpPr/>
          <p:nvPr/>
        </p:nvSpPr>
        <p:spPr>
          <a:xfrm>
            <a:off x="0" y="0"/>
            <a:ext cx="2468578" cy="23489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대표발화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02346109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3F7FF-F30A-61FD-BD95-CF58A397F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A72670-D448-8A45-7283-19D1F632E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858651"/>
              </p:ext>
            </p:extLst>
          </p:nvPr>
        </p:nvGraphicFramePr>
        <p:xfrm>
          <a:off x="248464" y="1068316"/>
          <a:ext cx="11648970" cy="267981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41495">
                  <a:extLst>
                    <a:ext uri="{9D8B030D-6E8A-4147-A177-3AD203B41FA5}">
                      <a16:colId xmlns:a16="http://schemas.microsoft.com/office/drawing/2014/main" val="2644237742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864356931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165514800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522634497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605381915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684349923"/>
                    </a:ext>
                  </a:extLst>
                </a:gridCol>
              </a:tblGrid>
              <a:tr h="29263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화면열린고객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API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화면 </a:t>
                      </a: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안열린고객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웹훅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추가 요구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7570567"/>
                  </a:ext>
                </a:extLst>
              </a:tr>
              <a:tr h="2387184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부가서비스 가입 및 이용내역을 조회하는 기능인대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비월드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링크 버튼으로 제공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버튼을 누르면  웹에서 해당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이동하고 전화 종료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링크 </a:t>
                      </a: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sms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보내고 종료 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3045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784348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98F876-281D-4A90-BE02-929F7ECE95BA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 tv </a:t>
            </a:r>
            <a:r>
              <a:rPr lang="ko-KR" altLang="en-US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이용안내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b="0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월정액가입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채널안내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구매내역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C69C84-1AED-4375-B2A3-9FDEFD0EB312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DS_MI_SU_01_01</a:t>
            </a:r>
            <a:endParaRPr lang="en-US" altLang="ko-KR" sz="8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21AF2FA-CCF3-4967-B134-A6CCC6A27628}"/>
              </a:ext>
            </a:extLst>
          </p:cNvPr>
          <p:cNvGrpSpPr/>
          <p:nvPr/>
        </p:nvGrpSpPr>
        <p:grpSpPr>
          <a:xfrm>
            <a:off x="586519" y="3129052"/>
            <a:ext cx="2373964" cy="274320"/>
            <a:chOff x="6846094" y="3510739"/>
            <a:chExt cx="2169534" cy="27432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26FA0EBD-05EF-4C2A-990D-4CE93A471F68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AD16A9B-AD10-4AE0-A814-6A293877D9C3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err="1"/>
                <a:t>월정액</a:t>
              </a:r>
              <a:r>
                <a:rPr lang="ko-KR" altLang="en-US" sz="800" dirty="0"/>
                <a:t> 가입 🔗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C79B682-C223-4EF5-923C-12EA2F365CDC}"/>
              </a:ext>
            </a:extLst>
          </p:cNvPr>
          <p:cNvGrpSpPr/>
          <p:nvPr/>
        </p:nvGrpSpPr>
        <p:grpSpPr>
          <a:xfrm>
            <a:off x="586519" y="3482861"/>
            <a:ext cx="2373964" cy="274320"/>
            <a:chOff x="6846094" y="3510739"/>
            <a:chExt cx="2169534" cy="274320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FBAE632E-F575-4C2C-80C9-0EB34C0FFAD4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75B963-80EA-4043-96FC-F69D63703616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채널 안내 🔗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6C15D95-2EAA-4A6C-9B78-2D3A8BBF0C85}"/>
              </a:ext>
            </a:extLst>
          </p:cNvPr>
          <p:cNvGrpSpPr/>
          <p:nvPr/>
        </p:nvGrpSpPr>
        <p:grpSpPr>
          <a:xfrm>
            <a:off x="586519" y="3836671"/>
            <a:ext cx="2373964" cy="274320"/>
            <a:chOff x="6846094" y="3510739"/>
            <a:chExt cx="2169534" cy="274320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D33DFB07-CFF9-4069-B6E0-55C3C8E95AF4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537A9C6-A43D-4DCB-9749-917729B00936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콘텐츠 구매 내역 🔗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AB0F6F4-1595-96E1-4014-AF70638BC257}"/>
              </a:ext>
            </a:extLst>
          </p:cNvPr>
          <p:cNvGrpSpPr/>
          <p:nvPr/>
        </p:nvGrpSpPr>
        <p:grpSpPr>
          <a:xfrm>
            <a:off x="490399" y="1024419"/>
            <a:ext cx="796863" cy="316109"/>
            <a:chOff x="4733925" y="2686050"/>
            <a:chExt cx="1362075" cy="409435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615FB675-ABA1-D6F3-2097-6C8294B20BB0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588114B-B5DC-535A-55E4-E558C852A615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3C1F0949-8C8D-77A7-B462-3D192B9E36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468CD6DF-6D8D-24A3-B465-57AB7EF089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E1BF5F-263D-41F9-C2BC-C4338C158711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26E4D60-9A4E-2FDB-7D5B-AD10853BF3A2}"/>
              </a:ext>
            </a:extLst>
          </p:cNvPr>
          <p:cNvSpPr/>
          <p:nvPr/>
        </p:nvSpPr>
        <p:spPr>
          <a:xfrm>
            <a:off x="4235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B tv </a:t>
            </a:r>
            <a:r>
              <a:rPr lang="ko-KR" altLang="en-US" sz="1200" b="1" dirty="0"/>
              <a:t>서비스 이용 안내</a:t>
            </a:r>
          </a:p>
        </p:txBody>
      </p:sp>
      <p:graphicFrame>
        <p:nvGraphicFramePr>
          <p:cNvPr id="39" name="Group 57">
            <a:extLst>
              <a:ext uri="{FF2B5EF4-FFF2-40B4-BE49-F238E27FC236}">
                <a16:creationId xmlns:a16="http://schemas.microsoft.com/office/drawing/2014/main" id="{3116CC37-62AA-42AA-BC83-75F02BF484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126371"/>
              </p:ext>
            </p:extLst>
          </p:nvPr>
        </p:nvGraphicFramePr>
        <p:xfrm>
          <a:off x="9768840" y="532464"/>
          <a:ext cx="2361310" cy="3755547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월정액</a:t>
                      </a: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가입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전화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호 종료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  <a:hlinkClick r:id="rId2"/>
                        </a:rPr>
                        <a:t>https://www.bworld.co.kr/myb/my/service/add-svc/info-btv.do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채널안내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  <a:hlinkClick r:id="rId3"/>
                        </a:rPr>
                        <a:t>링크이동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전화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호 종료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dirty="0">
                          <a:hlinkClick r:id="rId3"/>
                        </a:rPr>
                        <a:t>https://www.bworld.co.kr/content/realtime/realtime_list.do?menu_id=P03030100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콘텐츠 구매내역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전화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호 종료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  <a:hlinkClick r:id="rId4"/>
                        </a:rPr>
                        <a:t>https://www.bworld.co.kr/myb/my/btv/purchase-detail.do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4485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실시간 채널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전화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호 종료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https://bworld.co.kr/product/btv/btv_chnl.do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614368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05B8AA67-7246-4F89-9E2C-8CF0D820A367}"/>
              </a:ext>
            </a:extLst>
          </p:cNvPr>
          <p:cNvSpPr txBox="1"/>
          <p:nvPr/>
        </p:nvSpPr>
        <p:spPr>
          <a:xfrm>
            <a:off x="405572" y="1612022"/>
            <a:ext cx="1032655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atin typeface="+mn-ea"/>
              </a:rPr>
              <a:t>B tv </a:t>
            </a:r>
            <a:r>
              <a:rPr lang="ko-KR" altLang="en-US" sz="1000" b="1" dirty="0">
                <a:latin typeface="+mn-ea"/>
              </a:rPr>
              <a:t>이용 안내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DE15891-E56A-447F-A8C4-902D2103CA3C}"/>
              </a:ext>
            </a:extLst>
          </p:cNvPr>
          <p:cNvSpPr txBox="1"/>
          <p:nvPr/>
        </p:nvSpPr>
        <p:spPr>
          <a:xfrm>
            <a:off x="427922" y="1945798"/>
            <a:ext cx="2692011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원하시는 서비스를 선택해 주세요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5A7CD5D-546A-4AD6-AFEA-BC53875876CA}"/>
              </a:ext>
            </a:extLst>
          </p:cNvPr>
          <p:cNvSpPr txBox="1"/>
          <p:nvPr/>
        </p:nvSpPr>
        <p:spPr>
          <a:xfrm>
            <a:off x="433027" y="2288718"/>
            <a:ext cx="2686368" cy="61061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선택하시면 통화가 종료되고 해당 페이지로 이동해요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9813266-7A1B-4EB9-8EB7-D937A42B5CA0}"/>
              </a:ext>
            </a:extLst>
          </p:cNvPr>
          <p:cNvGrpSpPr/>
          <p:nvPr/>
        </p:nvGrpSpPr>
        <p:grpSpPr>
          <a:xfrm>
            <a:off x="2757983" y="941099"/>
            <a:ext cx="361950" cy="316109"/>
            <a:chOff x="4733925" y="2686050"/>
            <a:chExt cx="1362075" cy="409435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FCE724AF-2A2E-44FA-9D86-E5FB4C7CED22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C9F7C19C-2894-42B8-9E94-BC7C078E8D84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BD34E3D9-806A-4C7E-97E6-33E2441081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6F817F26-D0A2-4C06-9A34-4CBDF8CE80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CFCD0FE-4A41-4153-AAEF-74E5BCC837DC}"/>
                </a:ext>
              </a:extLst>
            </p:cNvPr>
            <p:cNvSpPr txBox="1"/>
            <p:nvPr/>
          </p:nvSpPr>
          <p:spPr>
            <a:xfrm>
              <a:off x="4915279" y="2737147"/>
              <a:ext cx="1038775" cy="338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/>
                <a:t>X</a:t>
              </a:r>
              <a:endParaRPr lang="ko-KR" altLang="en-US" sz="1100" b="1" dirty="0"/>
            </a:p>
          </p:txBody>
        </p:sp>
      </p:grpSp>
      <p:sp>
        <p:nvSpPr>
          <p:cNvPr id="34" name="타원 33">
            <a:extLst>
              <a:ext uri="{FF2B5EF4-FFF2-40B4-BE49-F238E27FC236}">
                <a16:creationId xmlns:a16="http://schemas.microsoft.com/office/drawing/2014/main" id="{D7125B27-7D2D-41ED-BFC0-3D3678F8BEC7}"/>
              </a:ext>
            </a:extLst>
          </p:cNvPr>
          <p:cNvSpPr/>
          <p:nvPr/>
        </p:nvSpPr>
        <p:spPr>
          <a:xfrm>
            <a:off x="427922" y="3099614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CA26E42F-5425-44F2-A042-671C43B8A128}"/>
              </a:ext>
            </a:extLst>
          </p:cNvPr>
          <p:cNvSpPr/>
          <p:nvPr/>
        </p:nvSpPr>
        <p:spPr>
          <a:xfrm>
            <a:off x="405572" y="3546796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280B785-49C3-4887-9C3E-51C34765521B}"/>
              </a:ext>
            </a:extLst>
          </p:cNvPr>
          <p:cNvSpPr/>
          <p:nvPr/>
        </p:nvSpPr>
        <p:spPr>
          <a:xfrm>
            <a:off x="436716" y="3915325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C4CEA-2714-271E-9BD1-33DFB87989D4}"/>
              </a:ext>
            </a:extLst>
          </p:cNvPr>
          <p:cNvSpPr txBox="1"/>
          <p:nvPr/>
        </p:nvSpPr>
        <p:spPr>
          <a:xfrm>
            <a:off x="425866" y="6569039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FD_MI_SU_01_01_01</a:t>
            </a:r>
            <a:endParaRPr lang="ko-KR" altLang="en-US" sz="9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7E1EC2-3495-79DE-906D-DA3E21E06055}"/>
              </a:ext>
            </a:extLst>
          </p:cNvPr>
          <p:cNvGrpSpPr/>
          <p:nvPr/>
        </p:nvGrpSpPr>
        <p:grpSpPr>
          <a:xfrm>
            <a:off x="586519" y="4231556"/>
            <a:ext cx="2373964" cy="274320"/>
            <a:chOff x="6846094" y="3510739"/>
            <a:chExt cx="2169534" cy="274320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1E609993-039F-0D2A-6156-A8A180DBFA62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2CED44D-FC1F-229A-417D-B47096177BE4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실시간 채널 🔗</a:t>
              </a:r>
            </a:p>
          </p:txBody>
        </p:sp>
      </p:grpSp>
      <p:sp>
        <p:nvSpPr>
          <p:cNvPr id="9" name="타원 8">
            <a:extLst>
              <a:ext uri="{FF2B5EF4-FFF2-40B4-BE49-F238E27FC236}">
                <a16:creationId xmlns:a16="http://schemas.microsoft.com/office/drawing/2014/main" id="{F092F680-84E4-D559-F980-0DEB2B67BDE3}"/>
              </a:ext>
            </a:extLst>
          </p:cNvPr>
          <p:cNvSpPr/>
          <p:nvPr/>
        </p:nvSpPr>
        <p:spPr>
          <a:xfrm>
            <a:off x="436716" y="4310210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00017220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4E850-302D-61AE-5B65-6A1311297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8DE1453-F526-E806-EE90-FCE5D9A0BD69}"/>
              </a:ext>
            </a:extLst>
          </p:cNvPr>
          <p:cNvSpPr/>
          <p:nvPr/>
        </p:nvSpPr>
        <p:spPr>
          <a:xfrm>
            <a:off x="0" y="2417275"/>
            <a:ext cx="12192000" cy="21004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44. </a:t>
            </a:r>
            <a:r>
              <a:rPr lang="ko-KR" altLang="en-US" sz="2800" dirty="0"/>
              <a:t>모바일 </a:t>
            </a:r>
            <a:r>
              <a:rPr lang="en-US" altLang="ko-KR" sz="2800" dirty="0"/>
              <a:t>B tv </a:t>
            </a:r>
            <a:r>
              <a:rPr lang="ko-KR" altLang="en-US" sz="2800" dirty="0"/>
              <a:t>설치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AFBFD8C-60B2-E1EE-4C23-8B315E19627B}"/>
              </a:ext>
            </a:extLst>
          </p:cNvPr>
          <p:cNvSpPr/>
          <p:nvPr/>
        </p:nvSpPr>
        <p:spPr>
          <a:xfrm>
            <a:off x="9723422" y="-9049"/>
            <a:ext cx="2468578" cy="624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멀티모달</a:t>
            </a:r>
            <a:r>
              <a:rPr lang="en-US" altLang="ko-KR" dirty="0"/>
              <a:t>+</a:t>
            </a:r>
            <a:r>
              <a:rPr lang="ko-KR" altLang="en-US" dirty="0"/>
              <a:t>음성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2824705-2163-79EA-A0CB-A4A8CF784C88}"/>
              </a:ext>
            </a:extLst>
          </p:cNvPr>
          <p:cNvSpPr/>
          <p:nvPr/>
        </p:nvSpPr>
        <p:spPr>
          <a:xfrm>
            <a:off x="0" y="238136"/>
            <a:ext cx="2468578" cy="93183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모바일 </a:t>
            </a:r>
            <a:r>
              <a:rPr lang="en-US" altLang="ko-KR" sz="1200" dirty="0" err="1"/>
              <a:t>Btv</a:t>
            </a:r>
            <a:r>
              <a:rPr lang="en-US" altLang="ko-KR" sz="1200" dirty="0"/>
              <a:t> </a:t>
            </a:r>
            <a:r>
              <a:rPr lang="ko-KR" altLang="en-US" sz="1200" dirty="0"/>
              <a:t>앱 설치 하고 싶어</a:t>
            </a:r>
          </a:p>
          <a:p>
            <a:pPr algn="ctr"/>
            <a:r>
              <a:rPr lang="ko-KR" altLang="en-US" sz="1200" dirty="0"/>
              <a:t>모바일 </a:t>
            </a:r>
            <a:r>
              <a:rPr lang="en-US" altLang="ko-KR" sz="1200" dirty="0" err="1"/>
              <a:t>Btv</a:t>
            </a:r>
            <a:r>
              <a:rPr lang="ko-KR" altLang="en-US" sz="1200" dirty="0"/>
              <a:t>는 </a:t>
            </a:r>
            <a:r>
              <a:rPr lang="ko-KR" altLang="en-US" sz="1200" dirty="0" err="1"/>
              <a:t>뭐야</a:t>
            </a:r>
            <a:r>
              <a:rPr lang="en-US" altLang="ko-KR" sz="1200" dirty="0"/>
              <a:t>?</a:t>
            </a:r>
          </a:p>
          <a:p>
            <a:pPr algn="ctr"/>
            <a:r>
              <a:rPr lang="en-US" altLang="ko-KR" sz="1200" dirty="0" err="1"/>
              <a:t>Btv</a:t>
            </a:r>
            <a:r>
              <a:rPr lang="en-US" altLang="ko-KR" sz="1200" dirty="0"/>
              <a:t> </a:t>
            </a:r>
            <a:r>
              <a:rPr lang="ko-KR" altLang="en-US" sz="1200" dirty="0"/>
              <a:t>휴대폰 앱이 </a:t>
            </a:r>
            <a:r>
              <a:rPr lang="ko-KR" altLang="en-US" sz="1200" dirty="0" err="1"/>
              <a:t>뭐야</a:t>
            </a:r>
            <a:r>
              <a:rPr lang="en-US" altLang="ko-KR" sz="1200" dirty="0"/>
              <a:t>?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2E4DF-7253-5C18-9D51-C3F08DEED7FC}"/>
              </a:ext>
            </a:extLst>
          </p:cNvPr>
          <p:cNvSpPr/>
          <p:nvPr/>
        </p:nvSpPr>
        <p:spPr>
          <a:xfrm>
            <a:off x="0" y="0"/>
            <a:ext cx="2468578" cy="23489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대표발화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86064099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67174-1DD2-3A6E-C0BB-F40C6E5D9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28DBA22-196F-92A6-BEF2-DDB0A34AD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724509"/>
              </p:ext>
            </p:extLst>
          </p:nvPr>
        </p:nvGraphicFramePr>
        <p:xfrm>
          <a:off x="248464" y="1068316"/>
          <a:ext cx="11648970" cy="267981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41495">
                  <a:extLst>
                    <a:ext uri="{9D8B030D-6E8A-4147-A177-3AD203B41FA5}">
                      <a16:colId xmlns:a16="http://schemas.microsoft.com/office/drawing/2014/main" val="2644237742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864356931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165514800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522634497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605381915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684349923"/>
                    </a:ext>
                  </a:extLst>
                </a:gridCol>
              </a:tblGrid>
              <a:tr h="29263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화면열린고객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API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화면 </a:t>
                      </a: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안열린고객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웹훅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추가 요구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7570567"/>
                  </a:ext>
                </a:extLst>
              </a:tr>
              <a:tr h="2387184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처리 되었습니다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내용만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설치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 SMS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전송요청하고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..</a:t>
                      </a: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처리 되었습니다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 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 표현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동작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웹훅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호출해서 설치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문자발송 요청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고객에게 문자 발송이 요청 되었음을 안내하고 시나리오 종료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##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체크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없음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설치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 SMS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발송 요청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3045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00774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89B208-20EE-4BE8-AD28-61F00C7D2A5A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모바일 </a:t>
            </a:r>
            <a:r>
              <a:rPr lang="en-US" altLang="ko-KR" sz="800" dirty="0" err="1"/>
              <a:t>Btv</a:t>
            </a:r>
            <a:r>
              <a:rPr lang="en-US" altLang="ko-KR" sz="800" dirty="0"/>
              <a:t> </a:t>
            </a:r>
            <a:r>
              <a:rPr lang="ko-KR" altLang="en-US" sz="800" dirty="0"/>
              <a:t>설치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A3A8E4-943B-4038-8341-7AE1BC5EB788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DS_MI_SU_02_01</a:t>
            </a:r>
            <a:endParaRPr lang="en-US" altLang="ko-KR" sz="800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E9116CF-E914-BB45-9076-6594C968532D}"/>
              </a:ext>
            </a:extLst>
          </p:cNvPr>
          <p:cNvGrpSpPr/>
          <p:nvPr/>
        </p:nvGrpSpPr>
        <p:grpSpPr>
          <a:xfrm>
            <a:off x="427215" y="942285"/>
            <a:ext cx="796863" cy="316109"/>
            <a:chOff x="4733925" y="2686050"/>
            <a:chExt cx="1362075" cy="409435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77A39D95-9EDE-5694-670B-090D2081E75D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D0DEB698-1FA5-017F-BCEF-32CA0A461132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091EBFB0-53C8-A82F-4C50-5592504604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BA8D282C-F092-88CA-8104-73B226A0A9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8678942-AC8D-B72D-C17E-619998056023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0EF8B0C-1850-B8F1-C99B-194DD3505D00}"/>
              </a:ext>
            </a:extLst>
          </p:cNvPr>
          <p:cNvSpPr/>
          <p:nvPr/>
        </p:nvSpPr>
        <p:spPr>
          <a:xfrm>
            <a:off x="4235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모바일 </a:t>
            </a:r>
            <a:r>
              <a:rPr lang="en-US" altLang="ko-KR" sz="1200" b="1" dirty="0" err="1"/>
              <a:t>Btv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설치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5660AE-83AB-467B-AD66-6A6174AEB72D}"/>
              </a:ext>
            </a:extLst>
          </p:cNvPr>
          <p:cNvSpPr txBox="1"/>
          <p:nvPr/>
        </p:nvSpPr>
        <p:spPr>
          <a:xfrm>
            <a:off x="423511" y="1586622"/>
            <a:ext cx="1160895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모바일 </a:t>
            </a:r>
            <a:r>
              <a:rPr lang="en-US" altLang="ko-KR" sz="1000" b="1" dirty="0">
                <a:latin typeface="+mn-ea"/>
              </a:rPr>
              <a:t>B tv </a:t>
            </a:r>
            <a:r>
              <a:rPr lang="ko-KR" altLang="en-US" sz="1000" b="1" dirty="0">
                <a:latin typeface="+mn-ea"/>
              </a:rPr>
              <a:t>설치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2848E0-CC00-48D5-A769-F180E236C646}"/>
              </a:ext>
            </a:extLst>
          </p:cNvPr>
          <p:cNvSpPr txBox="1"/>
          <p:nvPr/>
        </p:nvSpPr>
        <p:spPr>
          <a:xfrm>
            <a:off x="423512" y="1920398"/>
            <a:ext cx="2700000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모바일 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B tv 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앱 설치를 도와드릴게요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1FD05E-B6EF-4E1E-B09B-8058BEE2CB2F}"/>
              </a:ext>
            </a:extLst>
          </p:cNvPr>
          <p:cNvSpPr txBox="1"/>
          <p:nvPr/>
        </p:nvSpPr>
        <p:spPr>
          <a:xfrm>
            <a:off x="428487" y="2281348"/>
            <a:ext cx="2700000" cy="61061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아래 버튼을 누르시면 앱 다운로드 페이지로 이동해요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graphicFrame>
        <p:nvGraphicFramePr>
          <p:cNvPr id="16" name="Group 57">
            <a:extLst>
              <a:ext uri="{FF2B5EF4-FFF2-40B4-BE49-F238E27FC236}">
                <a16:creationId xmlns:a16="http://schemas.microsoft.com/office/drawing/2014/main" id="{986704E9-DECA-4B6D-ABDD-FD0E3D7D6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668742"/>
              </p:ext>
            </p:extLst>
          </p:nvPr>
        </p:nvGraphicFramePr>
        <p:xfrm>
          <a:off x="9768840" y="532464"/>
          <a:ext cx="2361310" cy="2016617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#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기존 번호로 문자 즉발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  <a:hlinkClick r:id="rId2"/>
                        </a:rPr>
                        <a:t>https://play.google.com/store/apps/details?id=com.skb.smartrc&amp;pcampaignid=web_share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4485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628C8344-2D88-72CF-1C85-D0EB27626D53}"/>
              </a:ext>
            </a:extLst>
          </p:cNvPr>
          <p:cNvGrpSpPr/>
          <p:nvPr/>
        </p:nvGrpSpPr>
        <p:grpSpPr>
          <a:xfrm>
            <a:off x="586519" y="3050835"/>
            <a:ext cx="2373964" cy="274320"/>
            <a:chOff x="6846094" y="3510739"/>
            <a:chExt cx="2169534" cy="27432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563EED7F-164E-4246-DEAA-ABF57CA7CD84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9E2C838-D2D2-B363-B395-D2D8C78213E0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모바일 </a:t>
              </a:r>
              <a:r>
                <a:rPr lang="en-US" altLang="ko-KR" sz="800" dirty="0" err="1"/>
                <a:t>Btv</a:t>
              </a:r>
              <a:r>
                <a:rPr lang="en-US" altLang="ko-KR" sz="800" dirty="0"/>
                <a:t> </a:t>
              </a:r>
              <a:r>
                <a:rPr lang="ko-KR" altLang="en-US" sz="800" dirty="0"/>
                <a:t>설치 🔗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40337D0-F9F2-1EFB-273F-4496B030AC9D}"/>
              </a:ext>
            </a:extLst>
          </p:cNvPr>
          <p:cNvSpPr txBox="1"/>
          <p:nvPr/>
        </p:nvSpPr>
        <p:spPr>
          <a:xfrm>
            <a:off x="425866" y="6569039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FD_MI_SU_02_01_01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62558465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3CCDE-6209-6A93-0609-594F17DDC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1807EB7-2A64-8383-A800-418C28FA7001}"/>
              </a:ext>
            </a:extLst>
          </p:cNvPr>
          <p:cNvSpPr/>
          <p:nvPr/>
        </p:nvSpPr>
        <p:spPr>
          <a:xfrm>
            <a:off x="0" y="2417275"/>
            <a:ext cx="12192000" cy="21004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45. </a:t>
            </a:r>
            <a:r>
              <a:rPr lang="ko-KR" altLang="en-US" sz="2800" dirty="0"/>
              <a:t>이전 설치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5D7119-9D79-8AD2-DFD0-B4897BA0449B}"/>
              </a:ext>
            </a:extLst>
          </p:cNvPr>
          <p:cNvSpPr/>
          <p:nvPr/>
        </p:nvSpPr>
        <p:spPr>
          <a:xfrm>
            <a:off x="9723422" y="-9049"/>
            <a:ext cx="2468578" cy="624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멀티모달</a:t>
            </a:r>
            <a:r>
              <a:rPr lang="en-US" altLang="ko-KR" dirty="0"/>
              <a:t>+</a:t>
            </a:r>
            <a:r>
              <a:rPr lang="ko-KR" altLang="en-US" dirty="0"/>
              <a:t>음성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883062-0993-FAB8-8BCD-345F2731F13D}"/>
              </a:ext>
            </a:extLst>
          </p:cNvPr>
          <p:cNvSpPr/>
          <p:nvPr/>
        </p:nvSpPr>
        <p:spPr>
          <a:xfrm>
            <a:off x="0" y="238136"/>
            <a:ext cx="2468578" cy="93183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이사 신청 하려고</a:t>
            </a:r>
            <a:endParaRPr lang="en-US" altLang="ko-KR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720A19-D6A0-D4ED-4DC9-2DCC2A7071CC}"/>
              </a:ext>
            </a:extLst>
          </p:cNvPr>
          <p:cNvSpPr/>
          <p:nvPr/>
        </p:nvSpPr>
        <p:spPr>
          <a:xfrm>
            <a:off x="0" y="0"/>
            <a:ext cx="2468578" cy="23489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대표발화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34237860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A617-74E9-0450-BDB0-0B1F92F44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E7DA47E-D115-C833-BE2A-D8A65C1259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318981"/>
              </p:ext>
            </p:extLst>
          </p:nvPr>
        </p:nvGraphicFramePr>
        <p:xfrm>
          <a:off x="248464" y="1068316"/>
          <a:ext cx="11648970" cy="267981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41495">
                  <a:extLst>
                    <a:ext uri="{9D8B030D-6E8A-4147-A177-3AD203B41FA5}">
                      <a16:colId xmlns:a16="http://schemas.microsoft.com/office/drawing/2014/main" val="2644237742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864356931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165514800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522634497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605381915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684349923"/>
                    </a:ext>
                  </a:extLst>
                </a:gridCol>
              </a:tblGrid>
              <a:tr h="29263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화면열린고객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API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화면 </a:t>
                      </a: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안열린고객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웹훅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추가 요구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7570567"/>
                  </a:ext>
                </a:extLst>
              </a:tr>
              <a:tr h="2387184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 체크해서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대상이면 상담사 호전환버튼 제공해서 누르게끔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누르면 전화 끊어지면서 화면 이동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대상이 아니면 안내하고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상담사연결버튼 제공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누르면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호전환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동작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 체크를 하고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대상이면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SMS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링크 전달하고 통화 종료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불가능하면 상담사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호전환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체크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유무선 결합대상 가능여부 체크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 여부 체크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링크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SMS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전송 요청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3045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0767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45C4B121-2C0C-47CA-9C1C-87AF806D2C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414048"/>
              </p:ext>
            </p:extLst>
          </p:nvPr>
        </p:nvGraphicFramePr>
        <p:xfrm>
          <a:off x="7158990" y="532464"/>
          <a:ext cx="2361311" cy="5951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#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메인화면</a:t>
                      </a:r>
                      <a:b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유저의 인텐트를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특정해야하는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페이지</a:t>
                      </a:r>
                      <a:b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: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인텐트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발화 또는 클릭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을 기다림</a:t>
                      </a:r>
                      <a:b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특정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인텐트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반응이 들어왔는지 계속 확인할 예정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(3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초 단위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폴링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방식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#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레퍼런스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#VUIS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[ </a:t>
                      </a: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고객 요구사항 </a:t>
                      </a: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화면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+ </a:t>
                      </a:r>
                      <a:r>
                        <a:rPr lang="ko-KR" altLang="en-US" sz="800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콜봇과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통화</a:t>
                      </a:r>
                      <a:b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말로 화면을 제어하는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UX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를 구현하고 싶음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사용자가 발화를 하길 기다리는 느낌의 동적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UI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요소 구현 필요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57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일반 텍스트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021689"/>
                  </a:ext>
                </a:extLst>
              </a:tr>
              <a:tr h="257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버튼 구성</a:t>
                      </a:r>
                      <a:b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: 25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년도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4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월 기준 문의 </a:t>
                      </a:r>
                      <a:r>
                        <a:rPr lang="ko-KR" altLang="en-US" sz="800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인입량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1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순위부터 구성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: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해지 등은 제외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520866"/>
                  </a:ext>
                </a:extLst>
              </a:tr>
              <a:tr h="257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애니메이션 텍스트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텍스트 변동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0825686"/>
                  </a:ext>
                </a:extLst>
              </a:tr>
              <a:tr h="257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액션 버튼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애니메이션 적용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버튼 순차적으로 나타나게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버튼 클릭 시 각 세부 시나리오 화면으로 이동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최대 보여지는 버튼은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4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개까지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332299"/>
                  </a:ext>
                </a:extLst>
              </a:tr>
              <a:tr h="257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케로셀</a:t>
                      </a: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적용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버튼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4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개 이상 적용될 경우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케로셀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노출 및 적용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[5-1] </a:t>
                      </a:r>
                      <a:r>
                        <a:rPr lang="ko-KR" altLang="en-US" sz="800" b="1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케로셀</a:t>
                      </a: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넘겼을 경우 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페이지 이동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326129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E8E70E05-743E-484B-9BFC-A79DC91DAE39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공통 </a:t>
            </a:r>
            <a:r>
              <a:rPr lang="en-US" altLang="ko-KR" sz="800" dirty="0"/>
              <a:t>UI : 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6CA5F2-ECE9-4BDE-94D6-17A46E2ED8E9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DS_MI_CM_01_01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21B6F96B-8B4C-4838-BBB4-0C62A87AB7FC}"/>
              </a:ext>
            </a:extLst>
          </p:cNvPr>
          <p:cNvSpPr/>
          <p:nvPr/>
        </p:nvSpPr>
        <p:spPr>
          <a:xfrm>
            <a:off x="423511" y="532464"/>
            <a:ext cx="2711576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홈</a:t>
            </a:r>
            <a:r>
              <a:rPr lang="en-US" altLang="ko-KR" sz="1200" b="1" dirty="0"/>
              <a:t>(main)</a:t>
            </a:r>
            <a:endParaRPr lang="ko-KR" altLang="en-US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F8742F-9CEF-4B2C-9840-F12A2486A404}"/>
              </a:ext>
            </a:extLst>
          </p:cNvPr>
          <p:cNvSpPr txBox="1"/>
          <p:nvPr/>
        </p:nvSpPr>
        <p:spPr>
          <a:xfrm>
            <a:off x="508519" y="3888245"/>
            <a:ext cx="2531462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통화 중에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상담사 연결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또는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처음으로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라고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말씀해보세요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!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24F486D-1DF8-414A-ACA9-6336BE6BDE61}"/>
              </a:ext>
            </a:extLst>
          </p:cNvPr>
          <p:cNvSpPr txBox="1"/>
          <p:nvPr/>
        </p:nvSpPr>
        <p:spPr>
          <a:xfrm>
            <a:off x="9516798" y="1755460"/>
            <a:ext cx="23407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dirty="0">
                <a:hlinkClick r:id="rId2"/>
              </a:rPr>
              <a:t>https://www.jform.co.kr/ai/agents/</a:t>
            </a:r>
            <a:endParaRPr lang="en-US" altLang="ko-KR" sz="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dirty="0">
                <a:hlinkClick r:id="rId3"/>
              </a:rPr>
              <a:t>https://www.lemonade.com/onboarding/1</a:t>
            </a:r>
            <a:r>
              <a:rPr lang="en-US" altLang="ko-KR" sz="800" dirty="0"/>
              <a:t> </a:t>
            </a:r>
            <a:endParaRPr lang="ko-KR" altLang="en-US" sz="800" dirty="0"/>
          </a:p>
        </p:txBody>
      </p: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CC3E2958-60F8-4D35-8382-4D9071660944}"/>
              </a:ext>
            </a:extLst>
          </p:cNvPr>
          <p:cNvSpPr/>
          <p:nvPr/>
        </p:nvSpPr>
        <p:spPr>
          <a:xfrm>
            <a:off x="805803" y="4616491"/>
            <a:ext cx="1890775" cy="24752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“</a:t>
            </a:r>
            <a:r>
              <a:rPr lang="ko-KR" altLang="en-US" sz="900" dirty="0">
                <a:solidFill>
                  <a:schemeClr val="tx1"/>
                </a:solidFill>
              </a:rPr>
              <a:t>요금 확인해줘</a:t>
            </a:r>
            <a:r>
              <a:rPr lang="en-US" altLang="ko-KR" sz="900" dirty="0">
                <a:solidFill>
                  <a:schemeClr val="tx1"/>
                </a:solidFill>
              </a:rPr>
              <a:t>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BB6E77D-43D3-4398-8713-D1251C953A0E}"/>
              </a:ext>
            </a:extLst>
          </p:cNvPr>
          <p:cNvSpPr txBox="1"/>
          <p:nvPr/>
        </p:nvSpPr>
        <p:spPr>
          <a:xfrm>
            <a:off x="522943" y="1755460"/>
            <a:ext cx="2502608" cy="1107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SK</a:t>
            </a:r>
            <a:r>
              <a:rPr lang="ko-KR" altLang="en-US" sz="1200" dirty="0" err="1">
                <a:latin typeface="+mn-ea"/>
              </a:rPr>
              <a:t>브로드밴드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AI</a:t>
            </a:r>
            <a:r>
              <a:rPr lang="ko-KR" altLang="en-US" sz="1200" dirty="0">
                <a:latin typeface="+mn-ea"/>
              </a:rPr>
              <a:t>상담사 </a:t>
            </a:r>
            <a:r>
              <a:rPr lang="ko-KR" altLang="en-US" sz="1200" dirty="0" err="1">
                <a:latin typeface="+mn-ea"/>
              </a:rPr>
              <a:t>콜비에요</a:t>
            </a:r>
            <a:r>
              <a:rPr lang="en-US" altLang="ko-KR" sz="1200" dirty="0">
                <a:latin typeface="+mn-ea"/>
              </a:rPr>
              <a:t>!</a:t>
            </a:r>
          </a:p>
          <a:p>
            <a:pPr algn="ctr">
              <a:lnSpc>
                <a:spcPct val="150000"/>
              </a:lnSpc>
            </a:pPr>
            <a:br>
              <a:rPr lang="en-US" altLang="ko-KR" sz="900" dirty="0">
                <a:latin typeface="+mn-ea"/>
              </a:rPr>
            </a:br>
            <a:r>
              <a:rPr lang="ko-KR" altLang="en-US" sz="800" dirty="0">
                <a:latin typeface="+mn-ea"/>
              </a:rPr>
              <a:t>오늘은 어떤 업무를 도와드릴까요</a:t>
            </a:r>
            <a:r>
              <a:rPr lang="en-US" altLang="ko-KR" sz="800" dirty="0">
                <a:latin typeface="+mn-ea"/>
              </a:rPr>
              <a:t>?</a:t>
            </a:r>
            <a:br>
              <a:rPr lang="en-US" altLang="ko-KR" sz="800" dirty="0">
                <a:latin typeface="+mn-ea"/>
              </a:rPr>
            </a:br>
            <a:r>
              <a:rPr lang="ko-KR" altLang="en-US" sz="800" dirty="0">
                <a:latin typeface="+mn-ea"/>
              </a:rPr>
              <a:t>아래 버튼을 </a:t>
            </a:r>
            <a:r>
              <a:rPr lang="ko-KR" altLang="en-US" sz="800" dirty="0" err="1">
                <a:latin typeface="+mn-ea"/>
              </a:rPr>
              <a:t>선택해주시거나</a:t>
            </a:r>
            <a:r>
              <a:rPr lang="en-US" altLang="ko-KR" sz="800" dirty="0">
                <a:latin typeface="+mn-ea"/>
              </a:rPr>
              <a:t>,</a:t>
            </a:r>
            <a:r>
              <a:rPr lang="ko-KR" altLang="en-US" sz="800" dirty="0">
                <a:latin typeface="+mn-ea"/>
              </a:rPr>
              <a:t> </a:t>
            </a:r>
            <a:endParaRPr lang="en-US" altLang="ko-KR" sz="800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직접 말씀해주세요</a:t>
            </a:r>
            <a:r>
              <a:rPr lang="en-US" altLang="ko-KR" sz="800" dirty="0">
                <a:latin typeface="+mn-ea"/>
              </a:rPr>
              <a:t>.</a:t>
            </a:r>
          </a:p>
        </p:txBody>
      </p:sp>
      <p:pic>
        <p:nvPicPr>
          <p:cNvPr id="128" name="Picture 14" descr="Embracing the Future: The Power and Potential of Voice User Interfaces | by  Mahiban Rsm | Medium">
            <a:extLst>
              <a:ext uri="{FF2B5EF4-FFF2-40B4-BE49-F238E27FC236}">
                <a16:creationId xmlns:a16="http://schemas.microsoft.com/office/drawing/2014/main" id="{DEEAAD1D-B22B-43F2-8EC8-19B12ACE1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919" y="3027174"/>
            <a:ext cx="1844656" cy="82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0" name="사각형: 둥근 모서리 129">
            <a:extLst>
              <a:ext uri="{FF2B5EF4-FFF2-40B4-BE49-F238E27FC236}">
                <a16:creationId xmlns:a16="http://schemas.microsoft.com/office/drawing/2014/main" id="{CD46129C-10DF-41AC-9ECD-2380C0F1C133}"/>
              </a:ext>
            </a:extLst>
          </p:cNvPr>
          <p:cNvSpPr/>
          <p:nvPr/>
        </p:nvSpPr>
        <p:spPr>
          <a:xfrm>
            <a:off x="805802" y="4951682"/>
            <a:ext cx="1890775" cy="24752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“AS</a:t>
            </a:r>
            <a:r>
              <a:rPr lang="ko-KR" altLang="en-US" sz="900" dirty="0">
                <a:solidFill>
                  <a:schemeClr val="tx1"/>
                </a:solidFill>
              </a:rPr>
              <a:t>신청 </a:t>
            </a:r>
            <a:r>
              <a:rPr lang="ko-KR" altLang="en-US" sz="900" dirty="0" err="1">
                <a:solidFill>
                  <a:schemeClr val="tx1"/>
                </a:solidFill>
              </a:rPr>
              <a:t>할래</a:t>
            </a:r>
            <a:r>
              <a:rPr lang="en-US" altLang="ko-KR" sz="900" dirty="0">
                <a:solidFill>
                  <a:schemeClr val="tx1"/>
                </a:solidFill>
              </a:rPr>
              <a:t>“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C4B8AE1D-A5A5-4BB6-8E29-9A1BF6BE5139}"/>
              </a:ext>
            </a:extLst>
          </p:cNvPr>
          <p:cNvSpPr/>
          <p:nvPr/>
        </p:nvSpPr>
        <p:spPr>
          <a:xfrm>
            <a:off x="805801" y="5272661"/>
            <a:ext cx="1890775" cy="24752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“</a:t>
            </a:r>
            <a:r>
              <a:rPr lang="ko-KR" altLang="en-US" sz="900" dirty="0">
                <a:solidFill>
                  <a:schemeClr val="tx1"/>
                </a:solidFill>
              </a:rPr>
              <a:t>자동납부 </a:t>
            </a:r>
            <a:r>
              <a:rPr lang="ko-KR" altLang="en-US" sz="900" dirty="0" err="1">
                <a:solidFill>
                  <a:schemeClr val="tx1"/>
                </a:solidFill>
              </a:rPr>
              <a:t>변경할게</a:t>
            </a:r>
            <a:r>
              <a:rPr lang="en-US" altLang="ko-KR" sz="900" dirty="0">
                <a:solidFill>
                  <a:schemeClr val="tx1"/>
                </a:solidFill>
              </a:rPr>
              <a:t>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C653A42B-835F-472A-814B-EC56488E2BFC}"/>
              </a:ext>
            </a:extLst>
          </p:cNvPr>
          <p:cNvSpPr/>
          <p:nvPr/>
        </p:nvSpPr>
        <p:spPr>
          <a:xfrm>
            <a:off x="805800" y="5593640"/>
            <a:ext cx="1890775" cy="24752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“</a:t>
            </a:r>
            <a:r>
              <a:rPr lang="ko-KR" altLang="en-US" sz="900" dirty="0">
                <a:solidFill>
                  <a:schemeClr val="tx1"/>
                </a:solidFill>
              </a:rPr>
              <a:t>리모컨이 </a:t>
            </a:r>
            <a:r>
              <a:rPr lang="ko-KR" altLang="en-US" sz="900" dirty="0" err="1">
                <a:solidFill>
                  <a:schemeClr val="tx1"/>
                </a:solidFill>
              </a:rPr>
              <a:t>고장났어</a:t>
            </a:r>
            <a:r>
              <a:rPr lang="en-US" altLang="ko-KR" sz="900" dirty="0">
                <a:solidFill>
                  <a:schemeClr val="tx1"/>
                </a:solidFill>
              </a:rPr>
              <a:t>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D2EC6FD-4B0B-4EBF-98EE-E2D119C30AA1}"/>
              </a:ext>
            </a:extLst>
          </p:cNvPr>
          <p:cNvGrpSpPr/>
          <p:nvPr/>
        </p:nvGrpSpPr>
        <p:grpSpPr>
          <a:xfrm>
            <a:off x="9638558" y="2163300"/>
            <a:ext cx="2097183" cy="1110227"/>
            <a:chOff x="-2242472" y="3919094"/>
            <a:chExt cx="3232891" cy="1686264"/>
          </a:xfrm>
        </p:grpSpPr>
        <p:pic>
          <p:nvPicPr>
            <p:cNvPr id="115" name="Picture 2" descr="Jform AI Agents: The Future of Customer Service">
              <a:extLst>
                <a:ext uri="{FF2B5EF4-FFF2-40B4-BE49-F238E27FC236}">
                  <a16:creationId xmlns:a16="http://schemas.microsoft.com/office/drawing/2014/main" id="{7550206A-10C7-4C79-AE6C-B93F1EB318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42472" y="3919096"/>
              <a:ext cx="1166212" cy="168626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FF7E0EE5-9C8E-4C01-A803-78E05B1F1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010015" y="3919094"/>
              <a:ext cx="1033297" cy="16862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39AE584-A507-420D-9035-BC478B3AB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313" y="3919094"/>
              <a:ext cx="902106" cy="16862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E36572D8-43AA-4C62-AB3D-1E6BD1F16DFF}"/>
              </a:ext>
            </a:extLst>
          </p:cNvPr>
          <p:cNvSpPr/>
          <p:nvPr/>
        </p:nvSpPr>
        <p:spPr>
          <a:xfrm>
            <a:off x="712859" y="3368752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C53EA5C-348D-4D7E-82FC-82C61BCC0941}"/>
              </a:ext>
            </a:extLst>
          </p:cNvPr>
          <p:cNvGraphicFramePr>
            <a:graphicFrameLocks noGrp="1"/>
          </p:cNvGraphicFramePr>
          <p:nvPr/>
        </p:nvGraphicFramePr>
        <p:xfrm>
          <a:off x="9516798" y="1411036"/>
          <a:ext cx="2361311" cy="2000874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361311">
                  <a:extLst>
                    <a:ext uri="{9D8B030D-6E8A-4147-A177-3AD203B41FA5}">
                      <a16:colId xmlns:a16="http://schemas.microsoft.com/office/drawing/2014/main" val="3119134254"/>
                    </a:ext>
                  </a:extLst>
                </a:gridCol>
              </a:tblGrid>
              <a:tr h="257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레퍼런스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914024"/>
                  </a:ext>
                </a:extLst>
              </a:tr>
              <a:tr h="17429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3621661"/>
                  </a:ext>
                </a:extLst>
              </a:tr>
            </a:tbl>
          </a:graphicData>
        </a:graphic>
      </p:graphicFrame>
      <p:sp>
        <p:nvSpPr>
          <p:cNvPr id="71" name="타원 70">
            <a:extLst>
              <a:ext uri="{FF2B5EF4-FFF2-40B4-BE49-F238E27FC236}">
                <a16:creationId xmlns:a16="http://schemas.microsoft.com/office/drawing/2014/main" id="{EFE641C2-ED41-4B66-9ED4-2911BCF77243}"/>
              </a:ext>
            </a:extLst>
          </p:cNvPr>
          <p:cNvSpPr/>
          <p:nvPr/>
        </p:nvSpPr>
        <p:spPr>
          <a:xfrm>
            <a:off x="113690" y="2320999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AAD5AA8-A8D0-4D56-88E4-FB7C4F35D88C}"/>
              </a:ext>
            </a:extLst>
          </p:cNvPr>
          <p:cNvSpPr/>
          <p:nvPr/>
        </p:nvSpPr>
        <p:spPr>
          <a:xfrm>
            <a:off x="601791" y="4038285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D930BE6-2554-49C9-9A74-C613607CB0BB}"/>
              </a:ext>
            </a:extLst>
          </p:cNvPr>
          <p:cNvSpPr txBox="1"/>
          <p:nvPr/>
        </p:nvSpPr>
        <p:spPr>
          <a:xfrm>
            <a:off x="3442437" y="4003661"/>
            <a:ext cx="1854996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고객님의 말씀을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듣고있어요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!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352FD4E9-FA22-4575-B4BE-5A4DA80485A1}"/>
              </a:ext>
            </a:extLst>
          </p:cNvPr>
          <p:cNvSpPr/>
          <p:nvPr/>
        </p:nvSpPr>
        <p:spPr>
          <a:xfrm>
            <a:off x="458709" y="5114868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5" name="왼쪽 중괄호 4">
            <a:extLst>
              <a:ext uri="{FF2B5EF4-FFF2-40B4-BE49-F238E27FC236}">
                <a16:creationId xmlns:a16="http://schemas.microsoft.com/office/drawing/2014/main" id="{0F1E53DC-5F03-45FE-B126-7C2E286B9DB9}"/>
              </a:ext>
            </a:extLst>
          </p:cNvPr>
          <p:cNvSpPr/>
          <p:nvPr/>
        </p:nvSpPr>
        <p:spPr>
          <a:xfrm>
            <a:off x="598559" y="4573883"/>
            <a:ext cx="228600" cy="1288048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왼쪽 중괄호 77">
            <a:extLst>
              <a:ext uri="{FF2B5EF4-FFF2-40B4-BE49-F238E27FC236}">
                <a16:creationId xmlns:a16="http://schemas.microsoft.com/office/drawing/2014/main" id="{20E59D58-01A5-4666-BC7F-E3556C36E8C8}"/>
              </a:ext>
            </a:extLst>
          </p:cNvPr>
          <p:cNvSpPr/>
          <p:nvPr/>
        </p:nvSpPr>
        <p:spPr>
          <a:xfrm>
            <a:off x="299815" y="1791981"/>
            <a:ext cx="228600" cy="1288048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80D3B7F-8C3F-4F76-A5A4-45ACFF89DE43}"/>
              </a:ext>
            </a:extLst>
          </p:cNvPr>
          <p:cNvCxnSpPr>
            <a:stCxn id="10" idx="3"/>
            <a:endCxn id="73" idx="1"/>
          </p:cNvCxnSpPr>
          <p:nvPr/>
        </p:nvCxnSpPr>
        <p:spPr>
          <a:xfrm>
            <a:off x="3039981" y="4150368"/>
            <a:ext cx="402456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3F13733-7E37-4983-AFB1-4B9D6FA7A058}"/>
              </a:ext>
            </a:extLst>
          </p:cNvPr>
          <p:cNvGrpSpPr/>
          <p:nvPr/>
        </p:nvGrpSpPr>
        <p:grpSpPr>
          <a:xfrm>
            <a:off x="423510" y="943540"/>
            <a:ext cx="796863" cy="316109"/>
            <a:chOff x="4733925" y="2686050"/>
            <a:chExt cx="1362075" cy="409435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31D7E1D5-6569-4E23-AB7D-8537EE63D78C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581D5021-8C13-46B6-9A10-447B7635891F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EC8E8516-FC18-44BB-9A11-BF255D9D2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F70FA59B-09DC-4644-BABB-898FEF60AC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547E54D-7D37-4441-BBD8-999D72CBF712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8F8376A-283A-448E-BF6F-56206FA52F48}"/>
              </a:ext>
            </a:extLst>
          </p:cNvPr>
          <p:cNvGrpSpPr/>
          <p:nvPr/>
        </p:nvGrpSpPr>
        <p:grpSpPr>
          <a:xfrm>
            <a:off x="2754606" y="939916"/>
            <a:ext cx="361950" cy="316109"/>
            <a:chOff x="4733925" y="2686050"/>
            <a:chExt cx="1362075" cy="409435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954A1C64-E41F-442D-96E6-7920EAA88E69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3E38E5AD-8C23-4935-8852-F77F568690B9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113E4659-929F-474D-AEE7-0F254A49F5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952B8E45-A030-44D0-98E6-F954A64DDA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1A74271-0C91-4664-9892-B59C4394B873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20007E6-5C53-4579-9A7F-3A423809C4B0}"/>
              </a:ext>
            </a:extLst>
          </p:cNvPr>
          <p:cNvGrpSpPr/>
          <p:nvPr/>
        </p:nvGrpSpPr>
        <p:grpSpPr>
          <a:xfrm>
            <a:off x="1630429" y="6024081"/>
            <a:ext cx="241515" cy="91447"/>
            <a:chOff x="4056991" y="6116472"/>
            <a:chExt cx="194883" cy="73790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AF01DBCD-D6A1-4918-B48F-DD92B53C5B76}"/>
                </a:ext>
              </a:extLst>
            </p:cNvPr>
            <p:cNvSpPr/>
            <p:nvPr/>
          </p:nvSpPr>
          <p:spPr>
            <a:xfrm>
              <a:off x="4056991" y="6116472"/>
              <a:ext cx="80644" cy="737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6326566-4AD8-4835-991F-1A7E8FA085AA}"/>
                </a:ext>
              </a:extLst>
            </p:cNvPr>
            <p:cNvSpPr/>
            <p:nvPr/>
          </p:nvSpPr>
          <p:spPr>
            <a:xfrm>
              <a:off x="4171230" y="6116476"/>
              <a:ext cx="80644" cy="7377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5" name="타원 54">
            <a:extLst>
              <a:ext uri="{FF2B5EF4-FFF2-40B4-BE49-F238E27FC236}">
                <a16:creationId xmlns:a16="http://schemas.microsoft.com/office/drawing/2014/main" id="{CA850DE3-79B1-45A4-95F5-3E6413D4DD92}"/>
              </a:ext>
            </a:extLst>
          </p:cNvPr>
          <p:cNvSpPr/>
          <p:nvPr/>
        </p:nvSpPr>
        <p:spPr>
          <a:xfrm>
            <a:off x="1350011" y="5979328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45	</a:t>
            </a:r>
            <a:endParaRPr lang="ko-KR" altLang="en-US" sz="800" b="1" dirty="0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5317C456-FF53-4CA5-B94B-84CB964A1CC5}"/>
              </a:ext>
            </a:extLst>
          </p:cNvPr>
          <p:cNvSpPr/>
          <p:nvPr/>
        </p:nvSpPr>
        <p:spPr>
          <a:xfrm>
            <a:off x="3392048" y="4616491"/>
            <a:ext cx="1890775" cy="24752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“</a:t>
            </a:r>
            <a:r>
              <a:rPr lang="ko-KR" altLang="en-US" sz="900" dirty="0">
                <a:solidFill>
                  <a:schemeClr val="tx1"/>
                </a:solidFill>
              </a:rPr>
              <a:t>요금 확인해줘</a:t>
            </a:r>
            <a:r>
              <a:rPr lang="en-US" altLang="ko-KR" sz="900" dirty="0">
                <a:solidFill>
                  <a:schemeClr val="tx1"/>
                </a:solidFill>
              </a:rPr>
              <a:t>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A6B5BA5A-9877-4B9E-8AA5-52BBD26D03F7}"/>
              </a:ext>
            </a:extLst>
          </p:cNvPr>
          <p:cNvSpPr/>
          <p:nvPr/>
        </p:nvSpPr>
        <p:spPr>
          <a:xfrm>
            <a:off x="3392047" y="4951682"/>
            <a:ext cx="1890775" cy="24752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“AS</a:t>
            </a:r>
            <a:r>
              <a:rPr lang="ko-KR" altLang="en-US" sz="900" dirty="0">
                <a:solidFill>
                  <a:schemeClr val="tx1"/>
                </a:solidFill>
              </a:rPr>
              <a:t>신청 </a:t>
            </a:r>
            <a:r>
              <a:rPr lang="ko-KR" altLang="en-US" sz="900" dirty="0" err="1">
                <a:solidFill>
                  <a:schemeClr val="tx1"/>
                </a:solidFill>
              </a:rPr>
              <a:t>할래</a:t>
            </a:r>
            <a:r>
              <a:rPr lang="en-US" altLang="ko-KR" sz="900" dirty="0">
                <a:solidFill>
                  <a:schemeClr val="tx1"/>
                </a:solidFill>
              </a:rPr>
              <a:t>“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A15FF6ED-ADB9-419C-9E56-F82717499C52}"/>
              </a:ext>
            </a:extLst>
          </p:cNvPr>
          <p:cNvGrpSpPr/>
          <p:nvPr/>
        </p:nvGrpSpPr>
        <p:grpSpPr>
          <a:xfrm>
            <a:off x="4246864" y="6024081"/>
            <a:ext cx="246142" cy="91447"/>
            <a:chOff x="4101351" y="6116472"/>
            <a:chExt cx="198617" cy="73790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DFFE49DB-2777-4412-8B21-3AFE9C6A77FF}"/>
                </a:ext>
              </a:extLst>
            </p:cNvPr>
            <p:cNvSpPr/>
            <p:nvPr/>
          </p:nvSpPr>
          <p:spPr>
            <a:xfrm>
              <a:off x="4219324" y="6116472"/>
              <a:ext cx="80644" cy="737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55E5DE02-E731-4F53-BCEF-34E83A1A6854}"/>
                </a:ext>
              </a:extLst>
            </p:cNvPr>
            <p:cNvSpPr/>
            <p:nvPr/>
          </p:nvSpPr>
          <p:spPr>
            <a:xfrm>
              <a:off x="4101351" y="6116476"/>
              <a:ext cx="80644" cy="7377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4" name="타원 63">
            <a:extLst>
              <a:ext uri="{FF2B5EF4-FFF2-40B4-BE49-F238E27FC236}">
                <a16:creationId xmlns:a16="http://schemas.microsoft.com/office/drawing/2014/main" id="{64AA7A2E-7378-4CF1-BC48-5789555A288F}"/>
              </a:ext>
            </a:extLst>
          </p:cNvPr>
          <p:cNvSpPr/>
          <p:nvPr/>
        </p:nvSpPr>
        <p:spPr>
          <a:xfrm>
            <a:off x="3236743" y="4384737"/>
            <a:ext cx="310608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/>
              <a:t>5-1</a:t>
            </a:r>
            <a:endParaRPr lang="ko-KR" altLang="en-US" sz="8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B487691-3C8B-423A-B864-30CB856751BD}"/>
              </a:ext>
            </a:extLst>
          </p:cNvPr>
          <p:cNvSpPr/>
          <p:nvPr/>
        </p:nvSpPr>
        <p:spPr>
          <a:xfrm>
            <a:off x="3327787" y="4452572"/>
            <a:ext cx="2034771" cy="187962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846796-8003-FE53-B11B-432C2C6EC7BF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</a:t>
            </a:r>
            <a:r>
              <a:rPr lang="en-US" altLang="ko-KR" sz="900" dirty="0"/>
              <a:t>CM_01_01_01</a:t>
            </a:r>
          </a:p>
        </p:txBody>
      </p:sp>
    </p:spTree>
    <p:extLst>
      <p:ext uri="{BB962C8B-B14F-4D97-AF65-F5344CB8AC3E}">
        <p14:creationId xmlns:p14="http://schemas.microsoft.com/office/powerpoint/2010/main" val="408726376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3361E-34FB-E713-E38A-A00E59899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9CF584F8-D1EE-0214-62D1-4E8509840F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622710"/>
              </p:ext>
            </p:extLst>
          </p:nvPr>
        </p:nvGraphicFramePr>
        <p:xfrm>
          <a:off x="9768840" y="532464"/>
          <a:ext cx="2361310" cy="1740727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링크 이동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  <a:hlinkClick r:id="rId3"/>
                        </a:rPr>
                        <a:t>링크</a:t>
                      </a:r>
                      <a:b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전화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종료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https://www.bworld.co.kr/myb/self24/main.do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0B9D8BE5-6650-C5BF-7039-F069A92ABFB0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이전설치신청</a:t>
            </a:r>
            <a:endParaRPr lang="en-US" altLang="ko-KR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6B99C49-714D-855F-6604-0428FF62E968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DS_MI_LC_01_01</a:t>
            </a:r>
            <a:endParaRPr lang="en-US" altLang="ko-KR" sz="800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9108135-E8D0-BDF1-DEEE-CC4E4DA5CFC6}"/>
              </a:ext>
            </a:extLst>
          </p:cNvPr>
          <p:cNvSpPr/>
          <p:nvPr/>
        </p:nvSpPr>
        <p:spPr>
          <a:xfrm>
            <a:off x="4235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이전설치신청 가능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CDA8E18-4A7F-CB08-0274-7B21323B3935}"/>
              </a:ext>
            </a:extLst>
          </p:cNvPr>
          <p:cNvGrpSpPr/>
          <p:nvPr/>
        </p:nvGrpSpPr>
        <p:grpSpPr>
          <a:xfrm>
            <a:off x="431152" y="941122"/>
            <a:ext cx="796863" cy="316109"/>
            <a:chOff x="4733925" y="2686050"/>
            <a:chExt cx="1362075" cy="409435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042C39BF-0D23-04A4-868D-A12111E3935B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BB154C8B-68DF-A5C2-C173-0277F4D63C7E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AA2121FB-27F0-1F8B-DDB6-2FD69E79A6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17B9D2F5-C9A9-3CE5-DA9E-B975A9DE96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0559577-596E-172D-A091-1B85DB1BC723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342FB2CA-A4EF-ED39-2F3C-1457AB1FE3CA}"/>
              </a:ext>
            </a:extLst>
          </p:cNvPr>
          <p:cNvGrpSpPr/>
          <p:nvPr/>
        </p:nvGrpSpPr>
        <p:grpSpPr>
          <a:xfrm>
            <a:off x="2757983" y="941099"/>
            <a:ext cx="361950" cy="316109"/>
            <a:chOff x="4733925" y="2686050"/>
            <a:chExt cx="1362075" cy="409435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C4442AF-7E42-458A-A3B5-1442FA9C85FC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41A3E1C-4FB1-87D1-9993-78DF9E1931B9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0C30D2DA-0492-12B7-E0AB-5F1279A2E5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1C633E97-1CF7-F87E-6EA0-A884E6CA41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90E74B1B-F58F-76AE-0A53-87ECA93E667F}"/>
                </a:ext>
              </a:extLst>
            </p:cNvPr>
            <p:cNvSpPr txBox="1"/>
            <p:nvPr/>
          </p:nvSpPr>
          <p:spPr>
            <a:xfrm>
              <a:off x="4915279" y="2737147"/>
              <a:ext cx="1038775" cy="338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/>
                <a:t>X</a:t>
              </a:r>
              <a:endParaRPr lang="ko-KR" altLang="en-US" sz="1100" b="1" dirty="0"/>
            </a:p>
          </p:txBody>
        </p:sp>
      </p:grp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4458350E-E6B1-5310-8D48-425488FD4C92}"/>
              </a:ext>
            </a:extLst>
          </p:cNvPr>
          <p:cNvSpPr/>
          <p:nvPr/>
        </p:nvSpPr>
        <p:spPr>
          <a:xfrm>
            <a:off x="3510938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이전설치신청 불가능</a:t>
            </a: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3C7B538-67F9-45AB-138D-0830095D5748}"/>
              </a:ext>
            </a:extLst>
          </p:cNvPr>
          <p:cNvGrpSpPr/>
          <p:nvPr/>
        </p:nvGrpSpPr>
        <p:grpSpPr>
          <a:xfrm>
            <a:off x="3518579" y="941122"/>
            <a:ext cx="796863" cy="316109"/>
            <a:chOff x="4733925" y="2686050"/>
            <a:chExt cx="1362075" cy="409435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5B30044F-8029-00FE-148B-02D641139858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70A9B9D3-225B-7B35-60D9-59A8D9CD3B2E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D6140E8B-CC9D-D2C8-BC38-639443F66B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11B771AE-4636-C86C-F3D6-2669D9C34C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4656BBC-AF5A-827A-B0FB-484822261DCB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029CF6E7-C473-1EB2-425B-7E61738A0579}"/>
              </a:ext>
            </a:extLst>
          </p:cNvPr>
          <p:cNvGrpSpPr/>
          <p:nvPr/>
        </p:nvGrpSpPr>
        <p:grpSpPr>
          <a:xfrm>
            <a:off x="5845410" y="941099"/>
            <a:ext cx="361950" cy="316109"/>
            <a:chOff x="4733925" y="2686050"/>
            <a:chExt cx="1362075" cy="409435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2F17ACA7-9365-07ED-B110-F0FDCF034E23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3EBF381F-7A0E-D4C4-AB53-BF2F2351852D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1C8D3400-0BD9-BAC2-3C49-D80DB5A2FA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901E5EFC-C356-AB8C-9F9D-DD69A89F6A4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AFFDF5B2-6733-847C-F3EB-0E5FE25F3FE7}"/>
                </a:ext>
              </a:extLst>
            </p:cNvPr>
            <p:cNvSpPr txBox="1"/>
            <p:nvPr/>
          </p:nvSpPr>
          <p:spPr>
            <a:xfrm>
              <a:off x="4915279" y="2737147"/>
              <a:ext cx="1038775" cy="338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/>
                <a:t>X</a:t>
              </a:r>
              <a:endParaRPr lang="ko-KR" altLang="en-US" sz="1100" b="1" dirty="0"/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602FB3F-75C6-F6DF-3E89-8E6A69085EFB}"/>
              </a:ext>
            </a:extLst>
          </p:cNvPr>
          <p:cNvSpPr/>
          <p:nvPr/>
        </p:nvSpPr>
        <p:spPr>
          <a:xfrm>
            <a:off x="6594787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업무 외 시간 안내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17201BA-054D-514B-ACCD-F48193BEE4A4}"/>
              </a:ext>
            </a:extLst>
          </p:cNvPr>
          <p:cNvGrpSpPr/>
          <p:nvPr/>
        </p:nvGrpSpPr>
        <p:grpSpPr>
          <a:xfrm>
            <a:off x="6602428" y="941122"/>
            <a:ext cx="796863" cy="316109"/>
            <a:chOff x="4733925" y="2686050"/>
            <a:chExt cx="1362075" cy="409435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342B24F-9BBF-132E-7435-99D1E8C7FB92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2C99E9BB-C4C9-6171-31C3-5EC51C9D791A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C1DC9868-4B53-F9D9-C6CC-2A4D8E8717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413F4DC5-C15A-3C75-F00B-CD1C288369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0BFD225-C4D6-7715-8FA9-B7D508B48AC1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8A3B477-1A14-E27E-701D-EED936426569}"/>
              </a:ext>
            </a:extLst>
          </p:cNvPr>
          <p:cNvGrpSpPr/>
          <p:nvPr/>
        </p:nvGrpSpPr>
        <p:grpSpPr>
          <a:xfrm>
            <a:off x="8929259" y="941099"/>
            <a:ext cx="361950" cy="316109"/>
            <a:chOff x="4733925" y="2686050"/>
            <a:chExt cx="1362075" cy="409435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98527DD-2E32-92BE-4B88-7CF48F27D3FD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2805616-9AFD-5613-FF2E-27D121EA69D9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482EC060-3513-3698-E800-EAA564E7AA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F58365C3-1674-DC9F-4BA8-78F187B26A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5EB34ED-C1DA-C29A-57F0-233A892CB54C}"/>
                </a:ext>
              </a:extLst>
            </p:cNvPr>
            <p:cNvSpPr txBox="1"/>
            <p:nvPr/>
          </p:nvSpPr>
          <p:spPr>
            <a:xfrm>
              <a:off x="4915279" y="2737147"/>
              <a:ext cx="1038775" cy="338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/>
                <a:t>X</a:t>
              </a:r>
              <a:endParaRPr lang="ko-KR" altLang="en-US" sz="1100" b="1" dirty="0"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F798D171-6A88-4E57-9139-3B7BFD36280C}"/>
              </a:ext>
            </a:extLst>
          </p:cNvPr>
          <p:cNvSpPr txBox="1"/>
          <p:nvPr/>
        </p:nvSpPr>
        <p:spPr>
          <a:xfrm>
            <a:off x="425869" y="1586622"/>
            <a:ext cx="74251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이전 설치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ED75B14-3D8E-4482-85C2-7E829914E452}"/>
              </a:ext>
            </a:extLst>
          </p:cNvPr>
          <p:cNvSpPr txBox="1"/>
          <p:nvPr/>
        </p:nvSpPr>
        <p:spPr>
          <a:xfrm>
            <a:off x="431152" y="1920398"/>
            <a:ext cx="2700143" cy="27328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이전 설치 신청을 도와드릴게요</a:t>
            </a:r>
            <a:r>
              <a:rPr lang="en-US" altLang="ko-KR" sz="9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531D037-F578-4B70-90B0-E05337567DE8}"/>
              </a:ext>
            </a:extLst>
          </p:cNvPr>
          <p:cNvSpPr txBox="1"/>
          <p:nvPr/>
        </p:nvSpPr>
        <p:spPr>
          <a:xfrm>
            <a:off x="436127" y="2334131"/>
            <a:ext cx="2700143" cy="61061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아래 버튼을 누르시면 이전 설치 신청 페이지로 이동해요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775F5FF-52F9-444C-AE7B-7E599089637E}"/>
              </a:ext>
            </a:extLst>
          </p:cNvPr>
          <p:cNvGrpSpPr/>
          <p:nvPr/>
        </p:nvGrpSpPr>
        <p:grpSpPr>
          <a:xfrm>
            <a:off x="506906" y="3140692"/>
            <a:ext cx="2553562" cy="274320"/>
            <a:chOff x="6846094" y="3510739"/>
            <a:chExt cx="2169534" cy="274320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1CDC12D4-9F96-4DD5-8F0A-A4F60FE52CE6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3F4C05E-DE20-4171-9020-44BC418435A8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이전설치신청 🔗</a:t>
              </a: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E46E2AB0-171B-4029-8779-002D0A1CB73D}"/>
              </a:ext>
            </a:extLst>
          </p:cNvPr>
          <p:cNvSpPr txBox="1"/>
          <p:nvPr/>
        </p:nvSpPr>
        <p:spPr>
          <a:xfrm>
            <a:off x="3535817" y="1586622"/>
            <a:ext cx="74251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이전 설치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B527516-17AE-4F9C-A9CA-73BB19566438}"/>
              </a:ext>
            </a:extLst>
          </p:cNvPr>
          <p:cNvSpPr txBox="1"/>
          <p:nvPr/>
        </p:nvSpPr>
        <p:spPr>
          <a:xfrm>
            <a:off x="3504854" y="1920398"/>
            <a:ext cx="2702506" cy="27328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현재 고객님은 이전 설치 신청을 할 수 없어요</a:t>
            </a:r>
            <a:r>
              <a:rPr lang="en-US" altLang="ko-KR" sz="9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DAFB54F-DD5C-4B24-8975-D661FECFBB23}"/>
              </a:ext>
            </a:extLst>
          </p:cNvPr>
          <p:cNvSpPr txBox="1"/>
          <p:nvPr/>
        </p:nvSpPr>
        <p:spPr>
          <a:xfrm>
            <a:off x="3535816" y="2326328"/>
            <a:ext cx="2671543" cy="61061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궁금하신 점이 있으시면 상담사 연결을 도와드릴게요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19DD6BB9-73C1-4808-9261-CCA7F98F7BA1}"/>
              </a:ext>
            </a:extLst>
          </p:cNvPr>
          <p:cNvGrpSpPr/>
          <p:nvPr/>
        </p:nvGrpSpPr>
        <p:grpSpPr>
          <a:xfrm>
            <a:off x="3598381" y="3140692"/>
            <a:ext cx="2553562" cy="274320"/>
            <a:chOff x="6846094" y="3510739"/>
            <a:chExt cx="2169534" cy="274320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D4AD2832-336E-4483-A762-695FF8DEEF0E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180A4BF-4AD9-4C42-B145-4ED38D07F481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상담사 연결</a:t>
              </a:r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0696EB3A-D853-4F98-BC0C-53A9150B3A83}"/>
              </a:ext>
            </a:extLst>
          </p:cNvPr>
          <p:cNvSpPr txBox="1"/>
          <p:nvPr/>
        </p:nvSpPr>
        <p:spPr>
          <a:xfrm>
            <a:off x="6628072" y="1586622"/>
            <a:ext cx="74251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이전 설치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81B48EF-FE4E-4BAC-A63A-AFBF4CFF87CC}"/>
              </a:ext>
            </a:extLst>
          </p:cNvPr>
          <p:cNvSpPr txBox="1"/>
          <p:nvPr/>
        </p:nvSpPr>
        <p:spPr>
          <a:xfrm>
            <a:off x="6623095" y="1920398"/>
            <a:ext cx="2700000" cy="27328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현재 고객님은 이전 설치 신청을 할 수 없어요</a:t>
            </a:r>
            <a:r>
              <a:rPr lang="en-US" altLang="ko-KR" sz="9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6E3CD7B-AD03-4362-AB77-8D75FB775415}"/>
              </a:ext>
            </a:extLst>
          </p:cNvPr>
          <p:cNvSpPr txBox="1"/>
          <p:nvPr/>
        </p:nvSpPr>
        <p:spPr>
          <a:xfrm>
            <a:off x="6628241" y="2325121"/>
            <a:ext cx="2694853" cy="61061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업무 시간 내에 다시 연락 주시면 상담사를 통해 도와드릴게요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.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8FFCB58-5944-42EE-A006-A029CFDDFFBE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FD_MI_LC_01_01_01</a:t>
            </a:r>
            <a:endParaRPr lang="ko-KR" altLang="en-US" sz="9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CE61515-74F9-42AE-B2F0-D38D68C94D5F}"/>
              </a:ext>
            </a:extLst>
          </p:cNvPr>
          <p:cNvSpPr txBox="1"/>
          <p:nvPr/>
        </p:nvSpPr>
        <p:spPr>
          <a:xfrm>
            <a:off x="3518424" y="6569039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FD_MI_LC_01_01_02</a:t>
            </a:r>
            <a:endParaRPr lang="ko-KR" altLang="en-US" sz="9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C933036-53C4-403D-B0FE-A9C3DB392F00}"/>
              </a:ext>
            </a:extLst>
          </p:cNvPr>
          <p:cNvSpPr txBox="1"/>
          <p:nvPr/>
        </p:nvSpPr>
        <p:spPr>
          <a:xfrm>
            <a:off x="66230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FD_MI_LC_01_01_03</a:t>
            </a:r>
            <a:endParaRPr lang="ko-KR" altLang="en-US" sz="900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918AC0C-52AA-44CA-8919-DE6376297F07}"/>
              </a:ext>
            </a:extLst>
          </p:cNvPr>
          <p:cNvSpPr/>
          <p:nvPr/>
        </p:nvSpPr>
        <p:spPr>
          <a:xfrm>
            <a:off x="427922" y="3170427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AEBA1C-D2E7-93DF-2C98-E5C7A0B77A13}"/>
              </a:ext>
            </a:extLst>
          </p:cNvPr>
          <p:cNvSpPr txBox="1"/>
          <p:nvPr/>
        </p:nvSpPr>
        <p:spPr>
          <a:xfrm>
            <a:off x="6720840" y="3014133"/>
            <a:ext cx="2532649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>
                <a:latin typeface="+mn-ea"/>
              </a:rPr>
              <a:t>업무시간 </a:t>
            </a:r>
            <a:r>
              <a:rPr lang="en-US" altLang="ko-KR" sz="1050" dirty="0">
                <a:latin typeface="+mn-ea"/>
              </a:rPr>
              <a:t>: </a:t>
            </a:r>
            <a:r>
              <a:rPr lang="ko-KR" altLang="en-US" sz="1050" dirty="0">
                <a:latin typeface="+mn-ea"/>
              </a:rPr>
              <a:t>평일</a:t>
            </a:r>
            <a:r>
              <a:rPr lang="en-US" altLang="ko-KR" sz="1050" dirty="0">
                <a:latin typeface="+mn-ea"/>
              </a:rPr>
              <a:t> 09:00~18:00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F3615B-4D74-7D15-5545-148BD1FB2EB6}"/>
              </a:ext>
            </a:extLst>
          </p:cNvPr>
          <p:cNvSpPr/>
          <p:nvPr/>
        </p:nvSpPr>
        <p:spPr>
          <a:xfrm>
            <a:off x="6797422" y="3679003"/>
            <a:ext cx="2456067" cy="11811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적용 여부 확인</a:t>
            </a:r>
          </a:p>
        </p:txBody>
      </p:sp>
    </p:spTree>
    <p:extLst>
      <p:ext uri="{BB962C8B-B14F-4D97-AF65-F5344CB8AC3E}">
        <p14:creationId xmlns:p14="http://schemas.microsoft.com/office/powerpoint/2010/main" val="363446514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D1AFC-B545-E275-ACFF-D8630C291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B760DC2-984F-65BA-0083-2AA3EEC3C8F3}"/>
              </a:ext>
            </a:extLst>
          </p:cNvPr>
          <p:cNvSpPr/>
          <p:nvPr/>
        </p:nvSpPr>
        <p:spPr>
          <a:xfrm>
            <a:off x="0" y="2417275"/>
            <a:ext cx="12192000" cy="21004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46. </a:t>
            </a:r>
            <a:r>
              <a:rPr lang="ko-KR" altLang="en-US" sz="2800" dirty="0"/>
              <a:t>가정 내 </a:t>
            </a:r>
            <a:r>
              <a:rPr lang="en-US" altLang="ko-KR" sz="2800" dirty="0"/>
              <a:t>PC/TV </a:t>
            </a:r>
            <a:r>
              <a:rPr lang="ko-KR" altLang="en-US" sz="2800" dirty="0"/>
              <a:t>이동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7DDCF0A-0D7E-0D34-E6F5-0DA34B52C8D0}"/>
              </a:ext>
            </a:extLst>
          </p:cNvPr>
          <p:cNvSpPr/>
          <p:nvPr/>
        </p:nvSpPr>
        <p:spPr>
          <a:xfrm>
            <a:off x="9723422" y="-9049"/>
            <a:ext cx="2468578" cy="624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멀티모달</a:t>
            </a:r>
            <a:r>
              <a:rPr lang="en-US" altLang="ko-KR" dirty="0"/>
              <a:t>+</a:t>
            </a:r>
            <a:r>
              <a:rPr lang="ko-KR" altLang="en-US" dirty="0"/>
              <a:t>음성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83899D-B52B-3422-69B0-942886D7D9DE}"/>
              </a:ext>
            </a:extLst>
          </p:cNvPr>
          <p:cNvSpPr/>
          <p:nvPr/>
        </p:nvSpPr>
        <p:spPr>
          <a:xfrm>
            <a:off x="0" y="238136"/>
            <a:ext cx="2468578" cy="93183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Tv </a:t>
            </a:r>
            <a:r>
              <a:rPr lang="ko-KR" altLang="en-US" sz="1200" dirty="0"/>
              <a:t>이동하고 싶은데</a:t>
            </a:r>
          </a:p>
          <a:p>
            <a:pPr algn="ctr"/>
            <a:r>
              <a:rPr lang="ko-KR" altLang="en-US" sz="1200" dirty="0" err="1"/>
              <a:t>와아파이</a:t>
            </a:r>
            <a:r>
              <a:rPr lang="ko-KR" altLang="en-US" sz="1200" dirty="0"/>
              <a:t> 위치 바꾸고 싶은데</a:t>
            </a:r>
          </a:p>
          <a:p>
            <a:pPr algn="ctr"/>
            <a:r>
              <a:rPr lang="en-US" altLang="ko-KR" sz="1200" dirty="0"/>
              <a:t>PC </a:t>
            </a:r>
            <a:r>
              <a:rPr lang="ko-KR" altLang="en-US" sz="1200" dirty="0" err="1"/>
              <a:t>쓰는방</a:t>
            </a:r>
            <a:r>
              <a:rPr lang="ko-KR" altLang="en-US" sz="1200" dirty="0"/>
              <a:t> 옮기고 싶어</a:t>
            </a:r>
            <a:endParaRPr lang="en-US" altLang="ko-KR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395F3C-C982-8B04-CA56-605312F54BDE}"/>
              </a:ext>
            </a:extLst>
          </p:cNvPr>
          <p:cNvSpPr/>
          <p:nvPr/>
        </p:nvSpPr>
        <p:spPr>
          <a:xfrm>
            <a:off x="0" y="0"/>
            <a:ext cx="2468578" cy="23489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대표발화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99983638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AF658-97A5-0924-F02E-6E9061F3F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CC708B1-5BD9-3A01-EB3C-39A378802F01}"/>
              </a:ext>
            </a:extLst>
          </p:cNvPr>
          <p:cNvGraphicFramePr>
            <a:graphicFrameLocks noGrp="1"/>
          </p:cNvGraphicFramePr>
          <p:nvPr/>
        </p:nvGraphicFramePr>
        <p:xfrm>
          <a:off x="248464" y="1068316"/>
          <a:ext cx="11648970" cy="267981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41495">
                  <a:extLst>
                    <a:ext uri="{9D8B030D-6E8A-4147-A177-3AD203B41FA5}">
                      <a16:colId xmlns:a16="http://schemas.microsoft.com/office/drawing/2014/main" val="2644237742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864356931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165514800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522634497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605381915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684349923"/>
                    </a:ext>
                  </a:extLst>
                </a:gridCol>
              </a:tblGrid>
              <a:tr h="29263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화면열린고객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API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화면 </a:t>
                      </a: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안열린고객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웹훅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추가 요구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7570567"/>
                  </a:ext>
                </a:extLst>
              </a:tr>
              <a:tr h="2387184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 체크해서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대상이면 상담사 호전환버튼 제공해서 누르게끔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누르면 전화 끊어지면서 화면 이동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대상이 아니면 안내하고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상담사연결버튼 제공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누르면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호전환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동작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 체크를 하고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대상이면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SMS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링크 전달하고 통화 종료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불가능하면 상담사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호전환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체크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유무선 결합대상 가능여부 체크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 여부 체크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링크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SMS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전송 요청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3045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534848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23E5D-6112-3EA1-712E-13364BB70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C015F7-6697-5EB6-51D0-A564A87409BA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가정 내 </a:t>
            </a:r>
            <a:r>
              <a:rPr lang="en-US" altLang="ko-KR" sz="800" dirty="0"/>
              <a:t>PC/TV </a:t>
            </a:r>
            <a:r>
              <a:rPr lang="ko-KR" altLang="en-US" sz="800" dirty="0"/>
              <a:t>이동</a:t>
            </a:r>
            <a:endParaRPr lang="en-US" altLang="ko-KR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90A7A0-EA40-68DB-A7D0-0D5D71F37CF5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DS_MI_LC_02_01</a:t>
            </a:r>
            <a:endParaRPr lang="en-US" altLang="ko-KR" sz="800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63A2E01-5263-1D19-2C57-5EB524408957}"/>
              </a:ext>
            </a:extLst>
          </p:cNvPr>
          <p:cNvGrpSpPr/>
          <p:nvPr/>
        </p:nvGrpSpPr>
        <p:grpSpPr>
          <a:xfrm>
            <a:off x="490399" y="1024419"/>
            <a:ext cx="796863" cy="316109"/>
            <a:chOff x="4733925" y="2686050"/>
            <a:chExt cx="1362075" cy="409435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9EBAB5E1-C00D-EF5F-CBC7-CCDA61D57B8C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05C0734-A165-E918-A7B4-F2B6809AA9BE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39996CC1-0796-A692-1CF3-6EABC8409F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1BBE85CD-8268-7121-5577-7E0D46249C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CC5E083-8F82-BE27-EA5F-28DD8A834464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F584749-7DB5-9188-D2EB-2F882D785883}"/>
              </a:ext>
            </a:extLst>
          </p:cNvPr>
          <p:cNvSpPr/>
          <p:nvPr/>
        </p:nvSpPr>
        <p:spPr>
          <a:xfrm>
            <a:off x="4235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가정 내 </a:t>
            </a:r>
            <a:r>
              <a:rPr lang="en-US" altLang="ko-KR" sz="1200" b="1" dirty="0"/>
              <a:t>PC/TV </a:t>
            </a:r>
            <a:r>
              <a:rPr lang="ko-KR" altLang="en-US" sz="1200" b="1" dirty="0"/>
              <a:t>이동 가능</a:t>
            </a:r>
          </a:p>
        </p:txBody>
      </p:sp>
      <p:graphicFrame>
        <p:nvGraphicFramePr>
          <p:cNvPr id="21" name="Group 57">
            <a:extLst>
              <a:ext uri="{FF2B5EF4-FFF2-40B4-BE49-F238E27FC236}">
                <a16:creationId xmlns:a16="http://schemas.microsoft.com/office/drawing/2014/main" id="{38A34C0A-D6EE-4227-5DF7-00048E945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430812"/>
              </p:ext>
            </p:extLst>
          </p:nvPr>
        </p:nvGraphicFramePr>
        <p:xfrm>
          <a:off x="9768840" y="532464"/>
          <a:ext cx="2361310" cy="1740727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링크 이동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전화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콜 종료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새창으로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링크 이동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https://www.bworld.co.kr/myb/digitalas/rewiring/gate.do?menuT=popup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</a:tbl>
          </a:graphicData>
        </a:graphic>
      </p:graphicFrame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535502A-FABC-C7DB-A304-416C7969B89D}"/>
              </a:ext>
            </a:extLst>
          </p:cNvPr>
          <p:cNvSpPr/>
          <p:nvPr/>
        </p:nvSpPr>
        <p:spPr>
          <a:xfrm>
            <a:off x="3510938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가정 내 </a:t>
            </a:r>
            <a:r>
              <a:rPr lang="en-US" altLang="ko-KR" sz="1200" b="1" dirty="0"/>
              <a:t>PC/TV </a:t>
            </a:r>
            <a:r>
              <a:rPr lang="ko-KR" altLang="en-US" sz="1200" b="1" dirty="0"/>
              <a:t>이동 불가능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0CB5616B-4502-1E92-270E-94CC3B159CF8}"/>
              </a:ext>
            </a:extLst>
          </p:cNvPr>
          <p:cNvGrpSpPr/>
          <p:nvPr/>
        </p:nvGrpSpPr>
        <p:grpSpPr>
          <a:xfrm>
            <a:off x="3518579" y="941122"/>
            <a:ext cx="796863" cy="316109"/>
            <a:chOff x="4733925" y="2686050"/>
            <a:chExt cx="1362075" cy="409435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D18394C2-9B1E-71B1-522A-E00581D06E56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5B97F874-0E45-1360-D145-CDB9EDE8889A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C0CD73E2-C68D-2C98-1968-02B534969D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0F32A099-8A1E-1D61-E335-37ADD56118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68EE92-B7BF-93C6-8C6E-327B3659E5F7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720C8F3-A8B0-6EA4-9790-1E1B9D27C072}"/>
              </a:ext>
            </a:extLst>
          </p:cNvPr>
          <p:cNvGrpSpPr/>
          <p:nvPr/>
        </p:nvGrpSpPr>
        <p:grpSpPr>
          <a:xfrm>
            <a:off x="5845410" y="941099"/>
            <a:ext cx="361950" cy="316109"/>
            <a:chOff x="4733925" y="2686050"/>
            <a:chExt cx="1362075" cy="40943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1BCAC119-EBE6-12FE-7C7C-76211FE10378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58F2C799-D8A1-00DD-046A-9350FE873286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C9F6BC75-3A2A-7561-11C6-3AD3ADFAD3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785A4D4F-CF65-5008-6A97-A1B7CDEFE3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CED558-370C-42C6-E68A-2C886386AF81}"/>
                </a:ext>
              </a:extLst>
            </p:cNvPr>
            <p:cNvSpPr txBox="1"/>
            <p:nvPr/>
          </p:nvSpPr>
          <p:spPr>
            <a:xfrm>
              <a:off x="4915279" y="2737147"/>
              <a:ext cx="1038775" cy="338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/>
                <a:t>X</a:t>
              </a:r>
              <a:endParaRPr lang="ko-KR" altLang="en-US" sz="1100" b="1" dirty="0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A3E305CB-B43A-50F3-7F0B-56D4167D96BB}"/>
              </a:ext>
            </a:extLst>
          </p:cNvPr>
          <p:cNvGrpSpPr/>
          <p:nvPr/>
        </p:nvGrpSpPr>
        <p:grpSpPr>
          <a:xfrm>
            <a:off x="2765846" y="941099"/>
            <a:ext cx="361950" cy="316109"/>
            <a:chOff x="4733925" y="2686050"/>
            <a:chExt cx="1362075" cy="409435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A196524C-0C23-4175-7097-64BFAC260E90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951A9B22-1193-B841-F8C0-CDC5C8314673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74AFB40B-A97A-3630-AD8A-D7E6E7FF05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3C2C7F54-D370-BC21-C565-7DD14DD829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12EE75C-3F28-4074-2791-383549BA1A90}"/>
                </a:ext>
              </a:extLst>
            </p:cNvPr>
            <p:cNvSpPr txBox="1"/>
            <p:nvPr/>
          </p:nvSpPr>
          <p:spPr>
            <a:xfrm>
              <a:off x="4915279" y="2737147"/>
              <a:ext cx="1038775" cy="338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/>
                <a:t>X</a:t>
              </a:r>
              <a:endParaRPr lang="ko-KR" altLang="en-US" sz="1100" b="1" dirty="0"/>
            </a:p>
          </p:txBody>
        </p:sp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A5A53CD-32E5-1845-487F-353A4BEB082E}"/>
              </a:ext>
            </a:extLst>
          </p:cNvPr>
          <p:cNvSpPr/>
          <p:nvPr/>
        </p:nvSpPr>
        <p:spPr>
          <a:xfrm>
            <a:off x="6647978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/>
              <a:t>가정 내 </a:t>
            </a:r>
            <a:r>
              <a:rPr lang="en-US" altLang="ko-KR" sz="1050" b="1" dirty="0"/>
              <a:t>PC/TV </a:t>
            </a:r>
            <a:r>
              <a:rPr lang="ko-KR" altLang="en-US" sz="1050" b="1" dirty="0"/>
              <a:t>이동 불가능</a:t>
            </a:r>
            <a:r>
              <a:rPr lang="en-US" altLang="ko-KR" sz="1050" b="1" dirty="0"/>
              <a:t>-</a:t>
            </a:r>
            <a:r>
              <a:rPr lang="ko-KR" altLang="en-US" sz="1050" b="1" dirty="0" err="1"/>
              <a:t>업무외</a:t>
            </a:r>
            <a:endParaRPr lang="ko-KR" altLang="en-US" sz="1050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D7ABDFA-4F42-8EA3-5DDA-4D006927876E}"/>
              </a:ext>
            </a:extLst>
          </p:cNvPr>
          <p:cNvGrpSpPr/>
          <p:nvPr/>
        </p:nvGrpSpPr>
        <p:grpSpPr>
          <a:xfrm>
            <a:off x="6628222" y="941122"/>
            <a:ext cx="796863" cy="316109"/>
            <a:chOff x="4733925" y="2686050"/>
            <a:chExt cx="1362075" cy="40943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03F2669-1A43-883F-C5C2-5847FF0882DC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FB7C34F4-AC54-282C-0934-B39CD6186DF9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6CE843AC-E70A-E71B-9C58-22ABFA325A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54D154B7-D000-4B13-1781-894C738DDB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282EC2-A475-F38B-82B8-3B2DEBA002D3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01A355E-0EE6-E7C7-9F40-1C6FC875B670}"/>
              </a:ext>
            </a:extLst>
          </p:cNvPr>
          <p:cNvGrpSpPr/>
          <p:nvPr/>
        </p:nvGrpSpPr>
        <p:grpSpPr>
          <a:xfrm>
            <a:off x="8946901" y="941099"/>
            <a:ext cx="361950" cy="316109"/>
            <a:chOff x="4733925" y="2686050"/>
            <a:chExt cx="1362075" cy="409435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A332C132-86A3-656B-2DFE-D9D0229927ED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6D0A0B0-68EF-702F-41F3-8A73E85B3629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0EA866D2-4039-A345-1081-E7429AF9DC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CE14BE4D-2137-3E4A-FCA8-D6F2BBBAF6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62916C6-FFA7-CB27-CAAF-016FB8165DDC}"/>
                </a:ext>
              </a:extLst>
            </p:cNvPr>
            <p:cNvSpPr txBox="1"/>
            <p:nvPr/>
          </p:nvSpPr>
          <p:spPr>
            <a:xfrm>
              <a:off x="4915279" y="2737147"/>
              <a:ext cx="1038775" cy="338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/>
                <a:t>X</a:t>
              </a:r>
              <a:endParaRPr lang="ko-KR" altLang="en-US" sz="1100" b="1" dirty="0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0FA8D170-6304-4D8E-8DE9-1B48D8CEDC71}"/>
              </a:ext>
            </a:extLst>
          </p:cNvPr>
          <p:cNvSpPr txBox="1"/>
          <p:nvPr/>
        </p:nvSpPr>
        <p:spPr>
          <a:xfrm>
            <a:off x="518990" y="1598296"/>
            <a:ext cx="1338828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가정 내 </a:t>
            </a:r>
            <a:r>
              <a:rPr lang="en-US" altLang="ko-KR" sz="1000" b="1" dirty="0">
                <a:latin typeface="+mn-ea"/>
              </a:rPr>
              <a:t>PC/TV </a:t>
            </a:r>
            <a:r>
              <a:rPr lang="ko-KR" altLang="en-US" sz="1000" b="1" dirty="0">
                <a:latin typeface="+mn-ea"/>
              </a:rPr>
              <a:t>이동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5355770-5493-43E2-BFF2-C5E7C4427713}"/>
              </a:ext>
            </a:extLst>
          </p:cNvPr>
          <p:cNvSpPr txBox="1"/>
          <p:nvPr/>
        </p:nvSpPr>
        <p:spPr>
          <a:xfrm>
            <a:off x="431295" y="1932072"/>
            <a:ext cx="2682458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가정 내 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PC/TV 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이동 신청을 도와드릴게요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2738815-18F2-41B1-A3BE-176EB9AAB7BB}"/>
              </a:ext>
            </a:extLst>
          </p:cNvPr>
          <p:cNvSpPr txBox="1"/>
          <p:nvPr/>
        </p:nvSpPr>
        <p:spPr>
          <a:xfrm>
            <a:off x="436437" y="2332887"/>
            <a:ext cx="2677316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아래 버튼을 누르시면 가정 내 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PC/TV 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이동 신청 페이지로 이동해요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0EA99A4E-5E9F-406A-A74E-AF57F5DA42FB}"/>
              </a:ext>
            </a:extLst>
          </p:cNvPr>
          <p:cNvGrpSpPr/>
          <p:nvPr/>
        </p:nvGrpSpPr>
        <p:grpSpPr>
          <a:xfrm>
            <a:off x="506906" y="3086699"/>
            <a:ext cx="2553562" cy="274320"/>
            <a:chOff x="6846094" y="3510739"/>
            <a:chExt cx="2169534" cy="274320"/>
          </a:xfrm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17A75A71-B2DD-4A0A-AECB-FE223A8E5B0A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593D076-6EA8-485C-B40F-5C01218F2B7E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가정 내 </a:t>
              </a:r>
              <a:r>
                <a:rPr lang="en-US" altLang="ko-KR" sz="800" dirty="0"/>
                <a:t>PC/TV </a:t>
              </a:r>
              <a:r>
                <a:rPr lang="ko-KR" altLang="en-US" sz="800" dirty="0"/>
                <a:t>이동 신청 🔗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AAE6821F-2471-476E-A87A-CF17FE59973B}"/>
              </a:ext>
            </a:extLst>
          </p:cNvPr>
          <p:cNvGrpSpPr/>
          <p:nvPr/>
        </p:nvGrpSpPr>
        <p:grpSpPr>
          <a:xfrm>
            <a:off x="3598381" y="3239133"/>
            <a:ext cx="2553562" cy="274320"/>
            <a:chOff x="6846094" y="3510739"/>
            <a:chExt cx="2169534" cy="274320"/>
          </a:xfrm>
        </p:grpSpPr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90B587DA-EC4C-4C86-889A-4782A8C7155A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1B7D749-6498-4BD4-8D3B-F7E5204D225E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상담사 연결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016B56DB-3F89-4A64-852F-31C1564C2615}"/>
              </a:ext>
            </a:extLst>
          </p:cNvPr>
          <p:cNvSpPr txBox="1"/>
          <p:nvPr/>
        </p:nvSpPr>
        <p:spPr>
          <a:xfrm>
            <a:off x="3606445" y="1585200"/>
            <a:ext cx="1338828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가정 내 </a:t>
            </a:r>
            <a:r>
              <a:rPr lang="en-US" altLang="ko-KR" sz="1000" b="1" dirty="0">
                <a:latin typeface="+mn-ea"/>
              </a:rPr>
              <a:t>PC/TV </a:t>
            </a:r>
            <a:r>
              <a:rPr lang="ko-KR" altLang="en-US" sz="1000" b="1" dirty="0">
                <a:latin typeface="+mn-ea"/>
              </a:rPr>
              <a:t>이동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CC4318E-DE2D-4BA2-8352-991D89E5EF11}"/>
              </a:ext>
            </a:extLst>
          </p:cNvPr>
          <p:cNvSpPr txBox="1"/>
          <p:nvPr/>
        </p:nvSpPr>
        <p:spPr>
          <a:xfrm>
            <a:off x="3518424" y="1918976"/>
            <a:ext cx="2700000" cy="52424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현재 고객님은 가정 내 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PC/TV 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이동 신청을 할 수 없어요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A10BE23-BF4B-436E-805F-A5F366C51F57}"/>
              </a:ext>
            </a:extLst>
          </p:cNvPr>
          <p:cNvSpPr txBox="1"/>
          <p:nvPr/>
        </p:nvSpPr>
        <p:spPr>
          <a:xfrm>
            <a:off x="3523398" y="2546680"/>
            <a:ext cx="2700000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궁금하신 점이 있으시면 상담사 연결을 도와드릴게요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D418A8D-93D0-4A40-A9BF-A0F49E692C99}"/>
              </a:ext>
            </a:extLst>
          </p:cNvPr>
          <p:cNvSpPr txBox="1"/>
          <p:nvPr/>
        </p:nvSpPr>
        <p:spPr>
          <a:xfrm>
            <a:off x="6712719" y="1582452"/>
            <a:ext cx="1338828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가정 내 </a:t>
            </a:r>
            <a:r>
              <a:rPr lang="en-US" altLang="ko-KR" sz="1000" b="1" dirty="0">
                <a:latin typeface="+mn-ea"/>
              </a:rPr>
              <a:t>PC/TV </a:t>
            </a:r>
            <a:r>
              <a:rPr lang="ko-KR" altLang="en-US" sz="1000" b="1" dirty="0">
                <a:latin typeface="+mn-ea"/>
              </a:rPr>
              <a:t>이동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7F77295-56DF-482A-A99E-A8208AAD8600}"/>
              </a:ext>
            </a:extLst>
          </p:cNvPr>
          <p:cNvSpPr txBox="1"/>
          <p:nvPr/>
        </p:nvSpPr>
        <p:spPr>
          <a:xfrm>
            <a:off x="6623095" y="1916228"/>
            <a:ext cx="2699999" cy="52424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현재 고객님은 가정 내 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PC/TV 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이동 신청을 할 수 없어요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23DDE58-5F06-4676-94BF-DFEFDADCA2ED}"/>
              </a:ext>
            </a:extLst>
          </p:cNvPr>
          <p:cNvSpPr txBox="1"/>
          <p:nvPr/>
        </p:nvSpPr>
        <p:spPr>
          <a:xfrm>
            <a:off x="6628069" y="2538353"/>
            <a:ext cx="2699999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업무 시간 내에 다시 연락 주시면 상담사를 통해 도와드릴게요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  <a:endParaRPr lang="en-US" altLang="ko-KR" sz="1100" dirty="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DF06D1E-88C7-44CE-A47A-28E10D3516B6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FD_MI_LC_02_01_01</a:t>
            </a:r>
            <a:endParaRPr lang="ko-KR" altLang="en-US" sz="9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8DFB683-65AA-46E9-82A2-4EE78A0150BD}"/>
              </a:ext>
            </a:extLst>
          </p:cNvPr>
          <p:cNvSpPr txBox="1"/>
          <p:nvPr/>
        </p:nvSpPr>
        <p:spPr>
          <a:xfrm>
            <a:off x="3518424" y="6569039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FD_MI_LC_02_01_02</a:t>
            </a:r>
            <a:endParaRPr lang="ko-KR" altLang="en-US" sz="9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6F4D4FC-1C50-4D8B-BB24-D1747E4A1E70}"/>
              </a:ext>
            </a:extLst>
          </p:cNvPr>
          <p:cNvSpPr txBox="1"/>
          <p:nvPr/>
        </p:nvSpPr>
        <p:spPr>
          <a:xfrm>
            <a:off x="66230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FD_MI_LC_02_01_03</a:t>
            </a:r>
            <a:endParaRPr lang="ko-KR" altLang="en-US" sz="900" dirty="0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DD7770D7-EFC3-4232-B707-55B130532D8A}"/>
              </a:ext>
            </a:extLst>
          </p:cNvPr>
          <p:cNvSpPr/>
          <p:nvPr/>
        </p:nvSpPr>
        <p:spPr>
          <a:xfrm>
            <a:off x="427922" y="2996225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B61AC3-71E1-686B-E468-E8F1A023A28C}"/>
              </a:ext>
            </a:extLst>
          </p:cNvPr>
          <p:cNvSpPr txBox="1"/>
          <p:nvPr/>
        </p:nvSpPr>
        <p:spPr>
          <a:xfrm>
            <a:off x="6720840" y="3214478"/>
            <a:ext cx="2532649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>
                <a:latin typeface="+mn-ea"/>
              </a:rPr>
              <a:t>업무시간 </a:t>
            </a:r>
            <a:r>
              <a:rPr lang="en-US" altLang="ko-KR" sz="1050" dirty="0">
                <a:latin typeface="+mn-ea"/>
              </a:rPr>
              <a:t>: </a:t>
            </a:r>
            <a:r>
              <a:rPr lang="ko-KR" altLang="en-US" sz="1050" dirty="0">
                <a:latin typeface="+mn-ea"/>
              </a:rPr>
              <a:t>평일</a:t>
            </a:r>
            <a:r>
              <a:rPr lang="en-US" altLang="ko-KR" sz="1050" dirty="0">
                <a:latin typeface="+mn-ea"/>
              </a:rPr>
              <a:t> 09:00~18:00</a:t>
            </a:r>
          </a:p>
        </p:txBody>
      </p:sp>
    </p:spTree>
    <p:extLst>
      <p:ext uri="{BB962C8B-B14F-4D97-AF65-F5344CB8AC3E}">
        <p14:creationId xmlns:p14="http://schemas.microsoft.com/office/powerpoint/2010/main" val="164580440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EE85F-B262-934F-ECFC-CEBD9771A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6199836-E540-011C-F8CD-BFE064C96D85}"/>
              </a:ext>
            </a:extLst>
          </p:cNvPr>
          <p:cNvSpPr/>
          <p:nvPr/>
        </p:nvSpPr>
        <p:spPr>
          <a:xfrm>
            <a:off x="0" y="2417275"/>
            <a:ext cx="12192000" cy="21004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47.48. </a:t>
            </a:r>
            <a:r>
              <a:rPr lang="ko-KR" altLang="en-US" sz="2800" dirty="0"/>
              <a:t>일시정지 해제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9E0CA11-B00E-B269-E831-2DB027864413}"/>
              </a:ext>
            </a:extLst>
          </p:cNvPr>
          <p:cNvSpPr/>
          <p:nvPr/>
        </p:nvSpPr>
        <p:spPr>
          <a:xfrm>
            <a:off x="9723422" y="-9049"/>
            <a:ext cx="2468578" cy="624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멀티모달</a:t>
            </a:r>
            <a:r>
              <a:rPr lang="en-US" altLang="ko-KR" dirty="0"/>
              <a:t>+</a:t>
            </a:r>
            <a:r>
              <a:rPr lang="ko-KR" altLang="en-US" dirty="0"/>
              <a:t>음성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2680E35-0D08-58B5-F28C-49BE6AA5E493}"/>
              </a:ext>
            </a:extLst>
          </p:cNvPr>
          <p:cNvSpPr/>
          <p:nvPr/>
        </p:nvSpPr>
        <p:spPr>
          <a:xfrm>
            <a:off x="0" y="238136"/>
            <a:ext cx="2468578" cy="93183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인터넷 하루만 사용하게 해줘</a:t>
            </a:r>
            <a:endParaRPr lang="en-US" altLang="ko-KR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3B8B3C-3CDC-88C4-961E-AD8DAB3F3594}"/>
              </a:ext>
            </a:extLst>
          </p:cNvPr>
          <p:cNvSpPr/>
          <p:nvPr/>
        </p:nvSpPr>
        <p:spPr>
          <a:xfrm>
            <a:off x="0" y="0"/>
            <a:ext cx="2468578" cy="23489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대표발화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98123424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A38A3-1951-0F9F-A8A9-E4FE78F78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B1D42E4-896B-57D4-49FD-2429E8CD69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745004"/>
              </p:ext>
            </p:extLst>
          </p:nvPr>
        </p:nvGraphicFramePr>
        <p:xfrm>
          <a:off x="248464" y="1068316"/>
          <a:ext cx="11648970" cy="267981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41495">
                  <a:extLst>
                    <a:ext uri="{9D8B030D-6E8A-4147-A177-3AD203B41FA5}">
                      <a16:colId xmlns:a16="http://schemas.microsoft.com/office/drawing/2014/main" val="2644237742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864356931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165514800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522634497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605381915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684349923"/>
                    </a:ext>
                  </a:extLst>
                </a:gridCol>
              </a:tblGrid>
              <a:tr h="29263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화면열린고객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API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화면 </a:t>
                      </a: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안열린고객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웹훅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추가 요구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7570567"/>
                  </a:ext>
                </a:extLst>
              </a:tr>
              <a:tr h="2387184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정지중인지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체크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+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대상인지 체크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…</a:t>
                      </a: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</a:b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아니야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…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대상이 아닙니다 안내 납부하셔야 합니다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.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하고 가상계좌 </a:t>
                      </a: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sms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링크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보내드립니다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.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안내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</a:b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대상이면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…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웹훅콜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하고 해제신청하고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…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신청되었습니다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.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안내멘트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끝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정지중인지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체크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대상인지 체크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아니야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대상이 아닙니다 안내 납부하셔야 합니다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하고 가상계좌 </a:t>
                      </a: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sms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링크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보내드립니다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안내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대상이면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웹훅콜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하고 해제신청하고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신청되었습니다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안내멘트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끝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3045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781986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F0D30-A48F-F0FD-CD7F-F14A4FBD4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CFF11863-B61F-87EB-C450-CA754B936F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23048"/>
              </p:ext>
            </p:extLst>
          </p:nvPr>
        </p:nvGraphicFramePr>
        <p:xfrm>
          <a:off x="9768840" y="532464"/>
          <a:ext cx="2361310" cy="1724009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웹훅</a:t>
                      </a: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동작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미납정지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일시정지 해제 </a:t>
                      </a:r>
                      <a:r>
                        <a:rPr lang="ko-KR" altLang="en-US" sz="800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웹훅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호출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입금계좌 </a:t>
                      </a: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SMS </a:t>
                      </a: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발송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가입 시 저장된 번호로 문자 발송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030354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8BDB8C44-6EFB-4C3D-4E67-F7801224F4B6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미납정지이용정지해제</a:t>
            </a:r>
            <a:endParaRPr lang="en-US" altLang="ko-KR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63199A-13C0-7CE9-C532-6579176F02BD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PD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_01_01</a:t>
            </a:r>
            <a:endParaRPr lang="en-US" altLang="ko-KR" sz="800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95BEB20-0358-9B99-A6E4-09ECB2EBB58A}"/>
              </a:ext>
            </a:extLst>
          </p:cNvPr>
          <p:cNvSpPr/>
          <p:nvPr/>
        </p:nvSpPr>
        <p:spPr>
          <a:xfrm>
            <a:off x="420435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일시정지 상태 고객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6186559-2150-5BA5-1427-3DE7A7FCB3AC}"/>
              </a:ext>
            </a:extLst>
          </p:cNvPr>
          <p:cNvGrpSpPr/>
          <p:nvPr/>
        </p:nvGrpSpPr>
        <p:grpSpPr>
          <a:xfrm>
            <a:off x="428076" y="941122"/>
            <a:ext cx="796863" cy="316109"/>
            <a:chOff x="4733925" y="2686050"/>
            <a:chExt cx="1362075" cy="40943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791578D-A443-D32C-E224-F9024317201F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2150A3E-DC08-0C85-18C6-8DAB8D361A60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B6010612-066C-C020-DDEA-0D8FED9FDF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2075E026-4A2C-4C45-AF7F-620D2FB440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7DE250D-8C71-A7A5-B304-46DF426F697B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0F428E7-EE2A-9CA0-48C0-8A8B91F118D6}"/>
              </a:ext>
            </a:extLst>
          </p:cNvPr>
          <p:cNvGrpSpPr/>
          <p:nvPr/>
        </p:nvGrpSpPr>
        <p:grpSpPr>
          <a:xfrm>
            <a:off x="2754907" y="941099"/>
            <a:ext cx="361950" cy="316109"/>
            <a:chOff x="4733925" y="2686050"/>
            <a:chExt cx="1362075" cy="40943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4439B6B-1F34-6171-3A54-A9E7D05313AA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E6C45659-DC97-E5C0-0F2C-A79FE51AAE08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FF5F76B4-0FAF-86CB-8F68-0F8F0BBD4F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F97E1FDC-F3D5-AA8F-BE9C-50D52DD368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487ADA-F878-4CA2-409E-B063C2CA670F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AADD6B3-54FB-4457-2C8E-22229082967D}"/>
              </a:ext>
            </a:extLst>
          </p:cNvPr>
          <p:cNvGrpSpPr/>
          <p:nvPr/>
        </p:nvGrpSpPr>
        <p:grpSpPr>
          <a:xfrm>
            <a:off x="658631" y="3017632"/>
            <a:ext cx="2267366" cy="274320"/>
            <a:chOff x="6846094" y="3510739"/>
            <a:chExt cx="2169534" cy="274320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42E0878-A644-8EB2-5D86-6B1065C5F2D8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AA7FC28-75EE-D212-6A05-67963DC27122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일시정지 해제 신청</a:t>
              </a: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6FFA7BE-2033-287C-C96E-7806EE41399D}"/>
              </a:ext>
            </a:extLst>
          </p:cNvPr>
          <p:cNvSpPr/>
          <p:nvPr/>
        </p:nvSpPr>
        <p:spPr>
          <a:xfrm>
            <a:off x="3516719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일시정지 대상 아닌 고객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8C3EDFC-CCB4-0879-DAD0-985F78C6BD2A}"/>
              </a:ext>
            </a:extLst>
          </p:cNvPr>
          <p:cNvGrpSpPr/>
          <p:nvPr/>
        </p:nvGrpSpPr>
        <p:grpSpPr>
          <a:xfrm>
            <a:off x="3524360" y="941122"/>
            <a:ext cx="796863" cy="316109"/>
            <a:chOff x="4733925" y="2686050"/>
            <a:chExt cx="1362075" cy="409435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22D3BE16-C6D6-DC3B-9081-EFFCB2AE6907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1816A326-3736-D973-D20C-F227D0C41B10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DD6416D4-9FB9-2242-6D8C-F3BC50DB43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C178822F-C206-4132-C554-5C35A23A0C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6862D6E-12CC-676A-F49D-99A555EB0200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CA4ABCD-12D5-C25C-9997-F3BC757E9AA9}"/>
              </a:ext>
            </a:extLst>
          </p:cNvPr>
          <p:cNvGrpSpPr/>
          <p:nvPr/>
        </p:nvGrpSpPr>
        <p:grpSpPr>
          <a:xfrm>
            <a:off x="5851191" y="941099"/>
            <a:ext cx="361950" cy="316109"/>
            <a:chOff x="4733925" y="2686050"/>
            <a:chExt cx="1362075" cy="409435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37D12E15-559C-EB93-01A9-FB23A12480AD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B473AA4-C659-A52C-6B4D-5948D515F5CE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69B61075-31FD-F4C3-E5DA-AC2F059E20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0FA93E81-CEDA-FA39-76D5-2284CA0AB1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2A18DBB-38E1-BC8B-48BA-FCCA9FA48C1F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0F9358F-C23E-C04A-F12E-DB1A13C1B44D}"/>
              </a:ext>
            </a:extLst>
          </p:cNvPr>
          <p:cNvSpPr/>
          <p:nvPr/>
        </p:nvSpPr>
        <p:spPr>
          <a:xfrm>
            <a:off x="493569" y="3443903"/>
            <a:ext cx="2569674" cy="589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일시정지 해제는 서비스 전체 해제 신청만 가능합니다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76FE3F7-E5DB-4612-BC06-0F57C4699C02}"/>
              </a:ext>
            </a:extLst>
          </p:cNvPr>
          <p:cNvSpPr txBox="1"/>
          <p:nvPr/>
        </p:nvSpPr>
        <p:spPr>
          <a:xfrm>
            <a:off x="432042" y="1591442"/>
            <a:ext cx="99899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일시정지 해제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48D4FF2-936B-4FF2-BA1B-DD715CAF7BFF}"/>
              </a:ext>
            </a:extLst>
          </p:cNvPr>
          <p:cNvSpPr txBox="1"/>
          <p:nvPr/>
        </p:nvSpPr>
        <p:spPr>
          <a:xfrm>
            <a:off x="434761" y="1925218"/>
            <a:ext cx="2674704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현재 고객님은 서비스 일시정지 상태예요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endParaRPr lang="en-US" altLang="ko-KR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3780384-3667-470E-AF61-E707DCEA1331}"/>
              </a:ext>
            </a:extLst>
          </p:cNvPr>
          <p:cNvSpPr txBox="1"/>
          <p:nvPr/>
        </p:nvSpPr>
        <p:spPr>
          <a:xfrm>
            <a:off x="416857" y="2304003"/>
            <a:ext cx="2699999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</a:rPr>
              <a:t>일시정지 해제 신청을 하시면 이용이 가능해요</a:t>
            </a:r>
            <a:r>
              <a:rPr lang="en-US" altLang="ko-KR" sz="1100" dirty="0">
                <a:solidFill>
                  <a:schemeClr val="bg1"/>
                </a:solidFill>
              </a:rPr>
              <a:t>.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0EAA122-5CDB-416B-8141-BBFB9207AD2C}"/>
              </a:ext>
            </a:extLst>
          </p:cNvPr>
          <p:cNvSpPr txBox="1"/>
          <p:nvPr/>
        </p:nvSpPr>
        <p:spPr>
          <a:xfrm>
            <a:off x="3523707" y="1608564"/>
            <a:ext cx="99899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일시정지 해제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5A0BFE4-3D1F-46F1-A245-40CA4CD36312}"/>
              </a:ext>
            </a:extLst>
          </p:cNvPr>
          <p:cNvSpPr txBox="1"/>
          <p:nvPr/>
        </p:nvSpPr>
        <p:spPr>
          <a:xfrm>
            <a:off x="3533253" y="1942340"/>
            <a:ext cx="2679888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현재 고객님은 일시정지 상태가 </a:t>
            </a:r>
            <a:r>
              <a:rPr lang="ko-KR" altLang="en-US" sz="1000" dirty="0" err="1">
                <a:solidFill>
                  <a:schemeClr val="bg1"/>
                </a:solidFill>
                <a:latin typeface="+mn-ea"/>
              </a:rPr>
              <a:t>아니에요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C17AAE3-8DDE-486F-AD5D-125F0B11A789}"/>
              </a:ext>
            </a:extLst>
          </p:cNvPr>
          <p:cNvSpPr txBox="1"/>
          <p:nvPr/>
        </p:nvSpPr>
        <p:spPr>
          <a:xfrm>
            <a:off x="3513140" y="2332718"/>
            <a:ext cx="2700000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</a:rPr>
              <a:t>궁금하신 점이 있으시면 상담사 연결을 도와드릴게요</a:t>
            </a:r>
            <a:r>
              <a:rPr lang="en-US" altLang="ko-KR" sz="1100" dirty="0">
                <a:solidFill>
                  <a:schemeClr val="bg1"/>
                </a:solidFill>
              </a:rPr>
              <a:t>.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B0A057F8-4205-4BB8-91B9-605AEF615F44}"/>
              </a:ext>
            </a:extLst>
          </p:cNvPr>
          <p:cNvGrpSpPr/>
          <p:nvPr/>
        </p:nvGrpSpPr>
        <p:grpSpPr>
          <a:xfrm>
            <a:off x="3730453" y="3046168"/>
            <a:ext cx="2267366" cy="274320"/>
            <a:chOff x="6846094" y="3510739"/>
            <a:chExt cx="2169534" cy="274320"/>
          </a:xfrm>
        </p:grpSpPr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BFDCC117-DBDD-4319-90CC-78B2257776E2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3B69324-D3F7-4E2A-8B67-94956B9B1EB9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상담사 연결</a:t>
              </a: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215E6A2C-6038-4637-8FDF-FB6B159FA868}"/>
              </a:ext>
            </a:extLst>
          </p:cNvPr>
          <p:cNvSpPr txBox="1"/>
          <p:nvPr/>
        </p:nvSpPr>
        <p:spPr>
          <a:xfrm>
            <a:off x="409465" y="6569039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FD_MI_PD_01_01_02</a:t>
            </a:r>
            <a:endParaRPr lang="ko-KR" altLang="en-US" sz="9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F9BE471-5F65-4483-B98E-FBF0BDA6AEA0}"/>
              </a:ext>
            </a:extLst>
          </p:cNvPr>
          <p:cNvSpPr txBox="1"/>
          <p:nvPr/>
        </p:nvSpPr>
        <p:spPr>
          <a:xfrm>
            <a:off x="3514136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FD_MI_PD_01_01_03</a:t>
            </a:r>
            <a:endParaRPr lang="ko-KR" altLang="en-US" sz="900" dirty="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79ED0044-BE71-41D3-8A49-614853A4314E}"/>
              </a:ext>
            </a:extLst>
          </p:cNvPr>
          <p:cNvSpPr/>
          <p:nvPr/>
        </p:nvSpPr>
        <p:spPr>
          <a:xfrm>
            <a:off x="12192000" y="4293073"/>
            <a:ext cx="1883923" cy="24534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rgbClr val="FF0000"/>
                </a:solidFill>
              </a:rPr>
              <a:t>정지중인지</a:t>
            </a:r>
            <a:r>
              <a:rPr lang="ko-KR" altLang="en-US" sz="800" dirty="0">
                <a:solidFill>
                  <a:srgbClr val="FF0000"/>
                </a:solidFill>
              </a:rPr>
              <a:t> 체크 </a:t>
            </a:r>
            <a:r>
              <a:rPr lang="en-US" altLang="ko-KR" sz="800" dirty="0">
                <a:solidFill>
                  <a:srgbClr val="FF0000"/>
                </a:solidFill>
              </a:rPr>
              <a:t>+ </a:t>
            </a:r>
            <a:r>
              <a:rPr lang="ko-KR" altLang="en-US" sz="800" dirty="0">
                <a:solidFill>
                  <a:srgbClr val="FF0000"/>
                </a:solidFill>
              </a:rPr>
              <a:t>대상인지 체크</a:t>
            </a:r>
            <a:r>
              <a:rPr lang="en-US" altLang="ko-KR" sz="800" dirty="0">
                <a:solidFill>
                  <a:srgbClr val="FF0000"/>
                </a:solidFill>
              </a:rPr>
              <a:t>…</a:t>
            </a:r>
          </a:p>
          <a:p>
            <a:endParaRPr lang="en-US" altLang="ko-KR" sz="800" dirty="0">
              <a:solidFill>
                <a:srgbClr val="FF0000"/>
              </a:solidFill>
            </a:endParaRPr>
          </a:p>
          <a:p>
            <a:r>
              <a:rPr lang="ko-KR" altLang="en-US" sz="800" dirty="0">
                <a:solidFill>
                  <a:srgbClr val="FF0000"/>
                </a:solidFill>
              </a:rPr>
              <a:t>아니야</a:t>
            </a:r>
            <a:r>
              <a:rPr lang="en-US" altLang="ko-KR" sz="800" dirty="0">
                <a:solidFill>
                  <a:srgbClr val="FF0000"/>
                </a:solidFill>
              </a:rPr>
              <a:t>… </a:t>
            </a:r>
            <a:r>
              <a:rPr lang="ko-KR" altLang="en-US" sz="800" dirty="0">
                <a:solidFill>
                  <a:srgbClr val="FF0000"/>
                </a:solidFill>
              </a:rPr>
              <a:t>대상이 아닙니다 안내 납부하셔야 합니다</a:t>
            </a:r>
            <a:r>
              <a:rPr lang="en-US" altLang="ko-KR" sz="800" dirty="0">
                <a:solidFill>
                  <a:srgbClr val="FF0000"/>
                </a:solidFill>
              </a:rPr>
              <a:t>. </a:t>
            </a:r>
            <a:r>
              <a:rPr lang="ko-KR" altLang="en-US" sz="800" dirty="0">
                <a:solidFill>
                  <a:srgbClr val="FF0000"/>
                </a:solidFill>
              </a:rPr>
              <a:t>하고 가상계좌 </a:t>
            </a:r>
            <a:r>
              <a:rPr lang="en-US" altLang="ko-KR" sz="800" dirty="0" err="1">
                <a:solidFill>
                  <a:srgbClr val="FF0000"/>
                </a:solidFill>
              </a:rPr>
              <a:t>sms</a:t>
            </a:r>
            <a:r>
              <a:rPr lang="en-US" altLang="ko-KR" sz="800" dirty="0">
                <a:solidFill>
                  <a:srgbClr val="FF0000"/>
                </a:solidFill>
              </a:rPr>
              <a:t> </a:t>
            </a:r>
            <a:r>
              <a:rPr lang="ko-KR" altLang="en-US" sz="800" dirty="0">
                <a:solidFill>
                  <a:srgbClr val="FF0000"/>
                </a:solidFill>
              </a:rPr>
              <a:t>링크 </a:t>
            </a:r>
            <a:r>
              <a:rPr lang="ko-KR" altLang="en-US" sz="800" dirty="0" err="1">
                <a:solidFill>
                  <a:srgbClr val="FF0000"/>
                </a:solidFill>
              </a:rPr>
              <a:t>보내드립니다</a:t>
            </a:r>
            <a:r>
              <a:rPr lang="en-US" altLang="ko-KR" sz="800" dirty="0">
                <a:solidFill>
                  <a:srgbClr val="FF0000"/>
                </a:solidFill>
              </a:rPr>
              <a:t>. </a:t>
            </a:r>
            <a:r>
              <a:rPr lang="ko-KR" altLang="en-US" sz="800" dirty="0">
                <a:solidFill>
                  <a:srgbClr val="FF0000"/>
                </a:solidFill>
              </a:rPr>
              <a:t>안내</a:t>
            </a:r>
          </a:p>
          <a:p>
            <a:endParaRPr lang="ko-KR" altLang="en-US" sz="800" dirty="0">
              <a:solidFill>
                <a:srgbClr val="FF0000"/>
              </a:solidFill>
            </a:endParaRPr>
          </a:p>
          <a:p>
            <a:r>
              <a:rPr lang="ko-KR" altLang="en-US" sz="800" dirty="0">
                <a:solidFill>
                  <a:srgbClr val="FF0000"/>
                </a:solidFill>
              </a:rPr>
              <a:t>대상이면 </a:t>
            </a:r>
            <a:r>
              <a:rPr lang="en-US" altLang="ko-KR" sz="800" dirty="0">
                <a:solidFill>
                  <a:srgbClr val="FF0000"/>
                </a:solidFill>
              </a:rPr>
              <a:t>… </a:t>
            </a:r>
            <a:r>
              <a:rPr lang="ko-KR" altLang="en-US" sz="800" dirty="0" err="1">
                <a:solidFill>
                  <a:srgbClr val="FF0000"/>
                </a:solidFill>
              </a:rPr>
              <a:t>웹훅콜</a:t>
            </a:r>
            <a:r>
              <a:rPr lang="ko-KR" altLang="en-US" sz="800" dirty="0">
                <a:solidFill>
                  <a:srgbClr val="FF0000"/>
                </a:solidFill>
              </a:rPr>
              <a:t> 하고 </a:t>
            </a:r>
            <a:r>
              <a:rPr lang="ko-KR" altLang="en-US" sz="800" dirty="0" err="1">
                <a:solidFill>
                  <a:srgbClr val="FF0000"/>
                </a:solidFill>
              </a:rPr>
              <a:t>해제신청하고</a:t>
            </a:r>
            <a:r>
              <a:rPr lang="ko-KR" altLang="en-US" sz="800" dirty="0">
                <a:solidFill>
                  <a:srgbClr val="FF0000"/>
                </a:solidFill>
              </a:rPr>
              <a:t> </a:t>
            </a:r>
            <a:r>
              <a:rPr lang="en-US" altLang="ko-KR" sz="800" dirty="0">
                <a:solidFill>
                  <a:srgbClr val="FF0000"/>
                </a:solidFill>
              </a:rPr>
              <a:t>… </a:t>
            </a:r>
            <a:r>
              <a:rPr lang="ko-KR" altLang="en-US" sz="800" dirty="0">
                <a:solidFill>
                  <a:srgbClr val="FF0000"/>
                </a:solidFill>
              </a:rPr>
              <a:t>신청되었습니다</a:t>
            </a:r>
            <a:r>
              <a:rPr lang="en-US" altLang="ko-KR" sz="800" dirty="0">
                <a:solidFill>
                  <a:srgbClr val="FF0000"/>
                </a:solidFill>
              </a:rPr>
              <a:t>. </a:t>
            </a:r>
            <a:r>
              <a:rPr lang="ko-KR" altLang="en-US" sz="800" dirty="0" err="1">
                <a:solidFill>
                  <a:srgbClr val="FF0000"/>
                </a:solidFill>
              </a:rPr>
              <a:t>안내멘트</a:t>
            </a:r>
            <a:r>
              <a:rPr lang="ko-KR" altLang="en-US" sz="800" dirty="0">
                <a:solidFill>
                  <a:srgbClr val="FF0000"/>
                </a:solidFill>
              </a:rPr>
              <a:t> 끝</a:t>
            </a:r>
          </a:p>
          <a:p>
            <a:endParaRPr lang="ko-KR" altLang="en-US" sz="800" dirty="0">
              <a:solidFill>
                <a:srgbClr val="FF0000"/>
              </a:solidFill>
            </a:endParaRPr>
          </a:p>
          <a:p>
            <a:endParaRPr lang="en-US" altLang="ko-KR" sz="800" dirty="0">
              <a:solidFill>
                <a:srgbClr val="FF0000"/>
              </a:solidFill>
            </a:endParaRPr>
          </a:p>
          <a:p>
            <a:r>
              <a:rPr lang="ko-KR" altLang="en-US" sz="800" dirty="0">
                <a:solidFill>
                  <a:srgbClr val="FF0000"/>
                </a:solidFill>
              </a:rPr>
              <a:t>오늘 </a:t>
            </a:r>
            <a:r>
              <a:rPr lang="ko-KR" altLang="en-US" sz="800" dirty="0" err="1">
                <a:solidFill>
                  <a:srgbClr val="FF0000"/>
                </a:solidFill>
              </a:rPr>
              <a:t>아무때나</a:t>
            </a:r>
            <a:r>
              <a:rPr lang="ko-KR" altLang="en-US" sz="800" dirty="0">
                <a:solidFill>
                  <a:srgbClr val="FF0000"/>
                </a:solidFill>
              </a:rPr>
              <a:t> 신청하면 내일 </a:t>
            </a:r>
            <a:r>
              <a:rPr lang="en-US" altLang="ko-KR" sz="800" dirty="0">
                <a:solidFill>
                  <a:srgbClr val="FF0000"/>
                </a:solidFill>
              </a:rPr>
              <a:t>00</a:t>
            </a:r>
            <a:r>
              <a:rPr lang="ko-KR" altLang="en-US" sz="800" dirty="0">
                <a:solidFill>
                  <a:srgbClr val="FF0000"/>
                </a:solidFill>
              </a:rPr>
              <a:t>시까지 정지 해제</a:t>
            </a:r>
          </a:p>
          <a:p>
            <a:r>
              <a:rPr lang="ko-KR" altLang="en-US" sz="800" dirty="0">
                <a:solidFill>
                  <a:srgbClr val="FF0000"/>
                </a:solidFill>
              </a:rPr>
              <a:t>다음 페이지 신청이 완료되었습니다 페이지 신규 작성</a:t>
            </a:r>
            <a:br>
              <a:rPr lang="ko-KR" altLang="en-US" sz="800" dirty="0">
                <a:solidFill>
                  <a:srgbClr val="FF0000"/>
                </a:solidFill>
              </a:rPr>
            </a:br>
            <a:r>
              <a:rPr lang="en-US" altLang="ko-KR" sz="800" dirty="0">
                <a:solidFill>
                  <a:srgbClr val="FF0000"/>
                </a:solidFill>
              </a:rPr>
              <a:t>: </a:t>
            </a:r>
            <a:r>
              <a:rPr lang="ko-KR" altLang="en-US" sz="800" dirty="0">
                <a:solidFill>
                  <a:srgbClr val="FF0000"/>
                </a:solidFill>
              </a:rPr>
              <a:t>고객님의 요청사항이 완료되었습니다</a:t>
            </a:r>
            <a:r>
              <a:rPr lang="en-US" altLang="ko-KR" sz="800" dirty="0">
                <a:solidFill>
                  <a:srgbClr val="FF0000"/>
                </a:solidFill>
              </a:rPr>
              <a:t>.(</a:t>
            </a:r>
            <a:r>
              <a:rPr lang="ko-KR" altLang="en-US" sz="800" dirty="0">
                <a:solidFill>
                  <a:srgbClr val="FF0000"/>
                </a:solidFill>
              </a:rPr>
              <a:t>공통화면으로 대응</a:t>
            </a:r>
            <a:r>
              <a:rPr lang="en-US" altLang="ko-KR" sz="8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BAAD0105-DB0E-4D5C-8975-C1FD8DCD5D04}"/>
              </a:ext>
            </a:extLst>
          </p:cNvPr>
          <p:cNvSpPr/>
          <p:nvPr/>
        </p:nvSpPr>
        <p:spPr>
          <a:xfrm>
            <a:off x="532249" y="2973845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CF6915A-E5B3-41D5-9AFF-B96FD6470D39}"/>
              </a:ext>
            </a:extLst>
          </p:cNvPr>
          <p:cNvSpPr/>
          <p:nvPr/>
        </p:nvSpPr>
        <p:spPr>
          <a:xfrm>
            <a:off x="12192000" y="1"/>
            <a:ext cx="1181100" cy="3048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9/19 </a:t>
            </a:r>
            <a:r>
              <a:rPr lang="ko-KR" altLang="en-US" sz="1000" dirty="0"/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84307362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F0D30-A48F-F0FD-CD7F-F14A4FBD4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CFF11863-B61F-87EB-C450-CA754B936F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730177"/>
              </p:ext>
            </p:extLst>
          </p:nvPr>
        </p:nvGraphicFramePr>
        <p:xfrm>
          <a:off x="9768840" y="532464"/>
          <a:ext cx="2361310" cy="1431401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입금계좌 관련 문자 전송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baseline="0" dirty="0"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baseline="0" dirty="0"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0543493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8BDB8C44-6EFB-4C3D-4E67-F7801224F4B6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미납정지이용정지해제</a:t>
            </a:r>
            <a:endParaRPr lang="en-US" altLang="ko-KR" sz="800" dirty="0"/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7D28F7BC-E7E1-4718-B511-2BE15EE4C6BE}"/>
              </a:ext>
            </a:extLst>
          </p:cNvPr>
          <p:cNvSpPr/>
          <p:nvPr/>
        </p:nvSpPr>
        <p:spPr>
          <a:xfrm>
            <a:off x="426052" y="531501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처리 완료 안내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C3F3F64-A5D1-4888-8144-3A736ED8D861}"/>
              </a:ext>
            </a:extLst>
          </p:cNvPr>
          <p:cNvSpPr txBox="1"/>
          <p:nvPr/>
        </p:nvSpPr>
        <p:spPr>
          <a:xfrm>
            <a:off x="426744" y="1591442"/>
            <a:ext cx="99899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일시정지 해제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1FF22D5-E85F-4A31-B929-4CB1A9E7A9EE}"/>
              </a:ext>
            </a:extLst>
          </p:cNvPr>
          <p:cNvSpPr txBox="1"/>
          <p:nvPr/>
        </p:nvSpPr>
        <p:spPr>
          <a:xfrm>
            <a:off x="426052" y="1980405"/>
            <a:ext cx="2683413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일시정지 해제 신청이 완료됐어요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461C0FC-E89E-4401-92A0-A6432B6756A7}"/>
              </a:ext>
            </a:extLst>
          </p:cNvPr>
          <p:cNvSpPr txBox="1"/>
          <p:nvPr/>
        </p:nvSpPr>
        <p:spPr>
          <a:xfrm>
            <a:off x="409466" y="2364192"/>
            <a:ext cx="2700000" cy="61061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다른 업무가 필요하시면</a:t>
            </a:r>
            <a:endParaRPr lang="en-US" altLang="ko-KR" sz="12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“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처음으로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” 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라고 말씀해 주세요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D1E06137-6C88-44E5-AD2F-D66A317B0376}"/>
              </a:ext>
            </a:extLst>
          </p:cNvPr>
          <p:cNvGrpSpPr/>
          <p:nvPr/>
        </p:nvGrpSpPr>
        <p:grpSpPr>
          <a:xfrm>
            <a:off x="428076" y="941122"/>
            <a:ext cx="796863" cy="316109"/>
            <a:chOff x="4733925" y="2686050"/>
            <a:chExt cx="1362075" cy="409435"/>
          </a:xfrm>
        </p:grpSpPr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CEC31A85-5646-4408-A692-0CFD7EF70A9C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AAC0B9CE-38E1-4962-B476-557CE8C99F9C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24" name="직선 연결선 123">
                <a:extLst>
                  <a:ext uri="{FF2B5EF4-FFF2-40B4-BE49-F238E27FC236}">
                    <a16:creationId xmlns:a16="http://schemas.microsoft.com/office/drawing/2014/main" id="{51EBE7F6-E0CF-4A0B-AA38-4E452210AC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>
                <a:extLst>
                  <a:ext uri="{FF2B5EF4-FFF2-40B4-BE49-F238E27FC236}">
                    <a16:creationId xmlns:a16="http://schemas.microsoft.com/office/drawing/2014/main" id="{C5CC9952-177D-4AAA-B8D3-D2FDA4F5CC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7006C86A-1F8C-4F26-A42E-C55FB9245B4D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B17F5FED-3560-4F17-87AB-FD11BE0747D8}"/>
              </a:ext>
            </a:extLst>
          </p:cNvPr>
          <p:cNvGrpSpPr/>
          <p:nvPr/>
        </p:nvGrpSpPr>
        <p:grpSpPr>
          <a:xfrm>
            <a:off x="2754907" y="941099"/>
            <a:ext cx="361950" cy="316109"/>
            <a:chOff x="4733925" y="2686050"/>
            <a:chExt cx="1362075" cy="409435"/>
          </a:xfrm>
        </p:grpSpPr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D384C040-83BE-4D51-85E2-F237EF1DCCE2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DA1C36EA-BEAB-4489-87C3-BCCF5E9189C5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0" name="직선 연결선 129">
                <a:extLst>
                  <a:ext uri="{FF2B5EF4-FFF2-40B4-BE49-F238E27FC236}">
                    <a16:creationId xmlns:a16="http://schemas.microsoft.com/office/drawing/2014/main" id="{57EC866D-59AF-4DBF-B86B-C05BFD6519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id="{8DA63F7B-DB91-4DD1-ACE3-300A14E6B7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EF6D2D3-B458-414F-BBC5-FCC42E7F6E92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A6F7FFAD-3DBC-49FB-914F-72B07FCA0152}"/>
              </a:ext>
            </a:extLst>
          </p:cNvPr>
          <p:cNvSpPr txBox="1"/>
          <p:nvPr/>
        </p:nvSpPr>
        <p:spPr>
          <a:xfrm>
            <a:off x="409465" y="6569039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FD_MI_PD_01_02_02</a:t>
            </a:r>
            <a:endParaRPr lang="ko-KR" altLang="en-US" sz="9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3224BCE-AC73-4D02-8B87-7C2847A29B93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DS_MI_PD_01_02</a:t>
            </a:r>
            <a:endParaRPr lang="en-US" altLang="ko-KR" sz="8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1E93B54-CC1A-4B5E-B800-FCBBE3234E6E}"/>
              </a:ext>
            </a:extLst>
          </p:cNvPr>
          <p:cNvSpPr/>
          <p:nvPr/>
        </p:nvSpPr>
        <p:spPr>
          <a:xfrm>
            <a:off x="12192000" y="1"/>
            <a:ext cx="1181100" cy="3048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9/19 </a:t>
            </a:r>
            <a:r>
              <a:rPr lang="ko-KR" altLang="en-US" sz="1000" dirty="0"/>
              <a:t>수정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DEBAB0-0D23-6141-43D7-E3EBE08D552C}"/>
              </a:ext>
            </a:extLst>
          </p:cNvPr>
          <p:cNvSpPr txBox="1"/>
          <p:nvPr/>
        </p:nvSpPr>
        <p:spPr>
          <a:xfrm>
            <a:off x="456280" y="3073237"/>
            <a:ext cx="25416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※ </a:t>
            </a:r>
            <a:r>
              <a:rPr lang="ko-KR" altLang="en-US" sz="1000" dirty="0"/>
              <a:t>개통시까지 약 </a:t>
            </a:r>
            <a:r>
              <a:rPr lang="en-US" altLang="ko-KR" sz="1000" dirty="0"/>
              <a:t>30</a:t>
            </a:r>
            <a:r>
              <a:rPr lang="ko-KR" altLang="en-US" sz="1000" dirty="0"/>
              <a:t>분 정도 소요 됩니다</a:t>
            </a:r>
            <a:r>
              <a:rPr lang="en-US" altLang="ko-KR" sz="1000" dirty="0"/>
              <a:t>. </a:t>
            </a:r>
            <a:r>
              <a:rPr lang="ko-KR" altLang="en-US" sz="1000" dirty="0"/>
              <a:t>일시적인 장애나 지역에 따라 개통 지연 및 제한이 될 수 있으니 양해바랍니다</a:t>
            </a:r>
            <a:r>
              <a:rPr lang="en-US" altLang="ko-KR" sz="1000" dirty="0"/>
              <a:t>. </a:t>
            </a:r>
            <a:r>
              <a:rPr lang="ko-KR" altLang="en-US" sz="1000" dirty="0"/>
              <a:t>임대장비가 설치된 인터넷의 경우 모뎀과 공유기 전원을 껐다 켠 후 확인해 주시기 바랍니다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3668689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87B69-AF7B-A88F-5158-D9FA53123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0A337C9D-DF0F-E100-ED23-C8EAD37EC693}"/>
              </a:ext>
            </a:extLst>
          </p:cNvPr>
          <p:cNvGraphicFramePr>
            <a:graphicFrameLocks noGrp="1"/>
          </p:cNvGraphicFramePr>
          <p:nvPr/>
        </p:nvGraphicFramePr>
        <p:xfrm>
          <a:off x="9768840" y="532464"/>
          <a:ext cx="2361310" cy="1431401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입금계좌 관련 문자 전송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baseline="0" dirty="0"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baseline="0" dirty="0"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0543493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F635A15-4DD6-CF75-9A3A-DC6FA8FB865E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미납정지이용정지해제</a:t>
            </a:r>
            <a:endParaRPr lang="en-US" altLang="ko-KR" sz="800" dirty="0"/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5159FDF1-7BC4-F3B0-6C6A-0C2AC96D221D}"/>
              </a:ext>
            </a:extLst>
          </p:cNvPr>
          <p:cNvSpPr/>
          <p:nvPr/>
        </p:nvSpPr>
        <p:spPr>
          <a:xfrm>
            <a:off x="6620652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미납 </a:t>
            </a:r>
            <a:r>
              <a:rPr lang="en-US" altLang="ko-KR" sz="1100" b="1" dirty="0"/>
              <a:t>SMS </a:t>
            </a:r>
            <a:r>
              <a:rPr lang="ko-KR" altLang="en-US" sz="1100" b="1" dirty="0"/>
              <a:t>발송완료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5AC0EC47-6CF4-8183-6FC9-91A52CD1E467}"/>
              </a:ext>
            </a:extLst>
          </p:cNvPr>
          <p:cNvGrpSpPr/>
          <p:nvPr/>
        </p:nvGrpSpPr>
        <p:grpSpPr>
          <a:xfrm>
            <a:off x="6628293" y="941122"/>
            <a:ext cx="796863" cy="316109"/>
            <a:chOff x="4733925" y="2686050"/>
            <a:chExt cx="1362075" cy="409435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C6318FED-37B9-89B2-E896-0746ABA84BB0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6C778868-B3A4-B51C-43BB-D1EDD762A060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BA757812-ED8E-9C64-C0DE-94BB30AB75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5CE82903-AB61-0DC4-3EAE-71269B29DC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3FC7651-494E-2767-0047-84FB34512CAF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B496DB53-3A75-06E6-332B-5DBED0785EBE}"/>
              </a:ext>
            </a:extLst>
          </p:cNvPr>
          <p:cNvGrpSpPr/>
          <p:nvPr/>
        </p:nvGrpSpPr>
        <p:grpSpPr>
          <a:xfrm>
            <a:off x="8955124" y="941099"/>
            <a:ext cx="361950" cy="316109"/>
            <a:chOff x="4733925" y="2686050"/>
            <a:chExt cx="1362075" cy="409435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FF35A64B-AE1B-6293-2359-7725B2CDA679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03287A09-DD3E-3968-C47D-FAAD1028F57D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32F6BB14-5613-1CEB-DD40-DF08F15B92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id="{741B0536-B7F7-B2F1-5B10-8D9EC4FEA9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3FE0925-F555-F979-28CB-231F60E00CB2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C6E31645-1B00-5C2C-4964-58F44A381A2B}"/>
              </a:ext>
            </a:extLst>
          </p:cNvPr>
          <p:cNvSpPr txBox="1"/>
          <p:nvPr/>
        </p:nvSpPr>
        <p:spPr>
          <a:xfrm>
            <a:off x="6620653" y="1582452"/>
            <a:ext cx="99899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일시정지 해제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36384CD-CD51-5D86-AEB2-156511AC74AE}"/>
              </a:ext>
            </a:extLst>
          </p:cNvPr>
          <p:cNvSpPr txBox="1"/>
          <p:nvPr/>
        </p:nvSpPr>
        <p:spPr>
          <a:xfrm>
            <a:off x="6620652" y="1995294"/>
            <a:ext cx="2707783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입금전용계좌 정보를 문자로 </a:t>
            </a:r>
            <a:r>
              <a:rPr lang="ko-KR" altLang="en-US" sz="1000" dirty="0" err="1">
                <a:solidFill>
                  <a:schemeClr val="bg1"/>
                </a:solidFill>
              </a:rPr>
              <a:t>보내드렸어요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endParaRPr lang="en-US" altLang="ko-KR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B31D0B9-82D5-2DAD-B29A-39E5D4B08E04}"/>
              </a:ext>
            </a:extLst>
          </p:cNvPr>
          <p:cNvSpPr txBox="1"/>
          <p:nvPr/>
        </p:nvSpPr>
        <p:spPr>
          <a:xfrm>
            <a:off x="6625767" y="2388002"/>
            <a:ext cx="2691307" cy="61061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다른 업무가 필요하시면</a:t>
            </a:r>
            <a:endParaRPr lang="en-US" altLang="ko-KR" sz="12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“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처음으로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” 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라고 말씀해 주세요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D2E7C80-5A5F-4ABD-C4DA-2A5F8DD70099}"/>
              </a:ext>
            </a:extLst>
          </p:cNvPr>
          <p:cNvSpPr txBox="1"/>
          <p:nvPr/>
        </p:nvSpPr>
        <p:spPr>
          <a:xfrm>
            <a:off x="6628436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FD_MI_PD_01_02_01</a:t>
            </a:r>
            <a:endParaRPr lang="ko-KR" altLang="en-US" sz="900" dirty="0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A5AC9ACB-01F0-6A3F-28C6-C48ECCF9D833}"/>
              </a:ext>
            </a:extLst>
          </p:cNvPr>
          <p:cNvSpPr/>
          <p:nvPr/>
        </p:nvSpPr>
        <p:spPr>
          <a:xfrm>
            <a:off x="6530178" y="1936098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F32251-662C-DA9C-9392-486ACCE84528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DS_MI_PD_01_02</a:t>
            </a:r>
            <a:endParaRPr lang="en-US" altLang="ko-KR" sz="8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9B26F30-ED13-B033-F4F6-C41397B1A754}"/>
              </a:ext>
            </a:extLst>
          </p:cNvPr>
          <p:cNvSpPr/>
          <p:nvPr/>
        </p:nvSpPr>
        <p:spPr>
          <a:xfrm>
            <a:off x="12192000" y="1"/>
            <a:ext cx="1181100" cy="3048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9/19 </a:t>
            </a:r>
            <a:r>
              <a:rPr lang="ko-KR" altLang="en-US" sz="1000" dirty="0"/>
              <a:t>수정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8512142-D1E4-3A4A-BFBF-3455720A67E5}"/>
              </a:ext>
            </a:extLst>
          </p:cNvPr>
          <p:cNvSpPr/>
          <p:nvPr/>
        </p:nvSpPr>
        <p:spPr>
          <a:xfrm>
            <a:off x="409654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미납 이용정지 고객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E71425B-774B-8784-38FD-1F531F1D4AC7}"/>
              </a:ext>
            </a:extLst>
          </p:cNvPr>
          <p:cNvGrpSpPr/>
          <p:nvPr/>
        </p:nvGrpSpPr>
        <p:grpSpPr>
          <a:xfrm>
            <a:off x="417295" y="941122"/>
            <a:ext cx="796863" cy="316109"/>
            <a:chOff x="4733925" y="2686050"/>
            <a:chExt cx="1362075" cy="4094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3C57BFB-2E2A-07C6-005C-3811A7164DB8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EFC7C0B8-A3FB-7D4E-F292-77FDFDED29E6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E3B5ED80-DF5E-7122-DEC0-E578D48889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6352C76E-3DED-5210-1207-82C2111FEF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352888-9094-E9C5-4CBE-BE004BC5EA3D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7970B3B-111D-8EF1-356D-1C68A0BBF9CE}"/>
              </a:ext>
            </a:extLst>
          </p:cNvPr>
          <p:cNvGrpSpPr/>
          <p:nvPr/>
        </p:nvGrpSpPr>
        <p:grpSpPr>
          <a:xfrm>
            <a:off x="2744126" y="941099"/>
            <a:ext cx="361950" cy="316109"/>
            <a:chOff x="4733925" y="2686050"/>
            <a:chExt cx="1362075" cy="409435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1178DFDA-5D9D-AAD9-3FCD-A716EC5103EC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8B68BBB0-6B1C-B358-B7D3-A94DF742801B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E60899AB-3D99-522C-8065-B80904B7C6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0E73FD20-BCA4-1766-6426-2EF06B6BF8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AF5C9AA-7A71-3635-FBF8-ED2E09B04F0B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492F5974-E15A-AC54-F5AD-8241A45D236F}"/>
              </a:ext>
            </a:extLst>
          </p:cNvPr>
          <p:cNvGrpSpPr/>
          <p:nvPr/>
        </p:nvGrpSpPr>
        <p:grpSpPr>
          <a:xfrm>
            <a:off x="634451" y="3245398"/>
            <a:ext cx="2267366" cy="274320"/>
            <a:chOff x="6846094" y="3510739"/>
            <a:chExt cx="2169534" cy="274320"/>
          </a:xfrm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2E7D018E-F0CB-CE00-0ABB-D08C191CF770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C6E1741-5F4D-E952-6FB5-FD4320A8D3E9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일시정지 해제 신청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5B044977-E729-0674-8C9A-54E52F1AA2F0}"/>
              </a:ext>
            </a:extLst>
          </p:cNvPr>
          <p:cNvGrpSpPr/>
          <p:nvPr/>
        </p:nvGrpSpPr>
        <p:grpSpPr>
          <a:xfrm>
            <a:off x="634451" y="3624390"/>
            <a:ext cx="2267366" cy="274320"/>
            <a:chOff x="6846094" y="3510739"/>
            <a:chExt cx="2169534" cy="274320"/>
          </a:xfrm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0F8961FB-F541-3D44-F4DD-A40E484A55BD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DFDCFB6-7C36-5D2D-6065-F3CA6A8FDFFD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입금계좌 </a:t>
              </a:r>
              <a:r>
                <a:rPr lang="en-US" altLang="ko-KR" sz="800" dirty="0"/>
                <a:t>SMS </a:t>
              </a:r>
              <a:r>
                <a:rPr lang="ko-KR" altLang="en-US" sz="800" dirty="0"/>
                <a:t>발송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B083DEF2-F038-87B1-9696-961FA9CCA1C4}"/>
              </a:ext>
            </a:extLst>
          </p:cNvPr>
          <p:cNvSpPr txBox="1"/>
          <p:nvPr/>
        </p:nvSpPr>
        <p:spPr>
          <a:xfrm>
            <a:off x="406225" y="1582452"/>
            <a:ext cx="99899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일시정지 해제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363FC6-5B76-CC07-5A2D-BA701E4DEC22}"/>
              </a:ext>
            </a:extLst>
          </p:cNvPr>
          <p:cNvSpPr txBox="1"/>
          <p:nvPr/>
        </p:nvSpPr>
        <p:spPr>
          <a:xfrm>
            <a:off x="418108" y="1916228"/>
            <a:ext cx="2699999" cy="52424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현재 고객님은 미납으로 인해 서비스 이용이 정지된 상태예요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7650E73-3B46-7F15-B798-DE4AEB29B5B9}"/>
              </a:ext>
            </a:extLst>
          </p:cNvPr>
          <p:cNvSpPr txBox="1"/>
          <p:nvPr/>
        </p:nvSpPr>
        <p:spPr>
          <a:xfrm>
            <a:off x="418107" y="2537756"/>
            <a:ext cx="2699999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</a:rPr>
              <a:t>일시정지 해제를 신청하시면 내일까지 이용하실 수 있어요</a:t>
            </a:r>
            <a:r>
              <a:rPr lang="en-US" altLang="ko-KR" sz="1100" dirty="0">
                <a:solidFill>
                  <a:schemeClr val="bg1"/>
                </a:solidFill>
              </a:rPr>
              <a:t>.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6F1BCB8-F1A1-F520-77F6-F02D1CE600AB}"/>
              </a:ext>
            </a:extLst>
          </p:cNvPr>
          <p:cNvSpPr txBox="1"/>
          <p:nvPr/>
        </p:nvSpPr>
        <p:spPr>
          <a:xfrm>
            <a:off x="417438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FD_MI_PD_01_01_01</a:t>
            </a:r>
            <a:endParaRPr lang="ko-KR" altLang="en-US" sz="900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27D83700-F91D-E8E6-8394-F390B1ACFD13}"/>
              </a:ext>
            </a:extLst>
          </p:cNvPr>
          <p:cNvSpPr/>
          <p:nvPr/>
        </p:nvSpPr>
        <p:spPr>
          <a:xfrm>
            <a:off x="543977" y="3180732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FBDD60C3-7902-65F5-81B3-47727D342C72}"/>
              </a:ext>
            </a:extLst>
          </p:cNvPr>
          <p:cNvSpPr/>
          <p:nvPr/>
        </p:nvSpPr>
        <p:spPr>
          <a:xfrm>
            <a:off x="543977" y="3655510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198E31E-A7BA-4694-4F5D-BB2D54553ADC}"/>
              </a:ext>
            </a:extLst>
          </p:cNvPr>
          <p:cNvSpPr txBox="1"/>
          <p:nvPr/>
        </p:nvSpPr>
        <p:spPr>
          <a:xfrm>
            <a:off x="514692" y="3963546"/>
            <a:ext cx="2541640" cy="755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※ </a:t>
            </a:r>
            <a:r>
              <a:rPr lang="ko-KR" altLang="en-US" sz="1000" dirty="0"/>
              <a:t>신청 후 내일까지 납부 확인되지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않으면</a:t>
            </a:r>
            <a:r>
              <a:rPr lang="en-US" altLang="ko-KR" sz="1000" dirty="0"/>
              <a:t> </a:t>
            </a:r>
            <a:r>
              <a:rPr lang="ko-KR" altLang="en-US" sz="1000" dirty="0"/>
              <a:t>다시 이용정지 되며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콜봇을</a:t>
            </a:r>
            <a:r>
              <a:rPr lang="ko-KR" altLang="en-US" sz="1000" dirty="0"/>
              <a:t> 통한</a:t>
            </a:r>
            <a:r>
              <a:rPr lang="en-US" altLang="ko-KR" sz="1000" dirty="0"/>
              <a:t> </a:t>
            </a:r>
            <a:r>
              <a:rPr lang="ko-KR" altLang="en-US" sz="1000" dirty="0"/>
              <a:t>해제신청은 지원되지 않습니다</a:t>
            </a:r>
            <a:r>
              <a:rPr lang="en-US" altLang="ko-KR" sz="1000" dirty="0"/>
              <a:t>.</a:t>
            </a:r>
            <a:endParaRPr lang="en-US" altLang="ko-KR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3313936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76B25-B707-DE42-880B-3ABD041AA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CF1EC355-3615-E170-31AE-B9EA16262F96}"/>
              </a:ext>
            </a:extLst>
          </p:cNvPr>
          <p:cNvGraphicFramePr>
            <a:graphicFrameLocks noGrp="1"/>
          </p:cNvGraphicFramePr>
          <p:nvPr/>
        </p:nvGraphicFramePr>
        <p:xfrm>
          <a:off x="9768840" y="532464"/>
          <a:ext cx="2361310" cy="1431401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입금계좌 관련 문자 전송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baseline="0" dirty="0"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baseline="0" dirty="0"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0543493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E91D6F3E-004D-29A8-FB94-ED945D2899A9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미납정지이용정지해제</a:t>
            </a:r>
            <a:endParaRPr lang="en-US" altLang="ko-KR" sz="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4C74E86-F562-E7DE-1B9D-5BD8607D14AA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DS_MI_PD_01_02</a:t>
            </a:r>
            <a:endParaRPr lang="en-US" altLang="ko-KR" sz="8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E6D2FB0-A275-C190-073A-A9A71E552101}"/>
              </a:ext>
            </a:extLst>
          </p:cNvPr>
          <p:cNvSpPr/>
          <p:nvPr/>
        </p:nvSpPr>
        <p:spPr>
          <a:xfrm>
            <a:off x="12192000" y="1"/>
            <a:ext cx="1181100" cy="3048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9/19 </a:t>
            </a:r>
            <a:r>
              <a:rPr lang="ko-KR" altLang="en-US" sz="1000" dirty="0"/>
              <a:t>수정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42E5D07-4DB4-A249-FBA7-622C259D46EF}"/>
              </a:ext>
            </a:extLst>
          </p:cNvPr>
          <p:cNvSpPr/>
          <p:nvPr/>
        </p:nvSpPr>
        <p:spPr>
          <a:xfrm>
            <a:off x="409654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미납 이용정지 고객</a:t>
            </a:r>
            <a:r>
              <a:rPr lang="en-US" altLang="ko-KR" sz="1200" b="1" dirty="0"/>
              <a:t>(1</a:t>
            </a:r>
            <a:r>
              <a:rPr lang="ko-KR" altLang="en-US" sz="1200" b="1" dirty="0"/>
              <a:t>회사용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F713B42-EC54-F0D4-550F-2AD9ED42D07B}"/>
              </a:ext>
            </a:extLst>
          </p:cNvPr>
          <p:cNvGrpSpPr/>
          <p:nvPr/>
        </p:nvGrpSpPr>
        <p:grpSpPr>
          <a:xfrm>
            <a:off x="417295" y="941122"/>
            <a:ext cx="796863" cy="316109"/>
            <a:chOff x="4733925" y="2686050"/>
            <a:chExt cx="1362075" cy="4094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318DEBE-5161-7692-6CB1-B9920C26D16A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C7A92F6-CFFA-2141-AFC6-BF0427ACB85C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526398C2-1DCA-666E-53B0-3017388E7A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F32251B1-ED19-9277-4999-C7FD9A0D75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A37CDF-7890-9891-90DD-B824259510A0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4A6586C-FC0C-539A-A355-2CA0369761AB}"/>
              </a:ext>
            </a:extLst>
          </p:cNvPr>
          <p:cNvGrpSpPr/>
          <p:nvPr/>
        </p:nvGrpSpPr>
        <p:grpSpPr>
          <a:xfrm>
            <a:off x="2744126" y="941099"/>
            <a:ext cx="361950" cy="316109"/>
            <a:chOff x="4733925" y="2686050"/>
            <a:chExt cx="1362075" cy="409435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60A98CD8-38B5-034C-38A7-E26F3AC36EF1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6302C0B8-A8D0-1B45-2C11-9D91844B408B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64828D8-BB84-8ED0-659A-BAE57D0B03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ACC91497-1F37-B4E1-8910-519044F302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DB3793D-C928-A12C-628D-B0F6FBAD1B29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D464BFE7-A429-C5C6-0CC5-8AE7A9C32B58}"/>
              </a:ext>
            </a:extLst>
          </p:cNvPr>
          <p:cNvGrpSpPr/>
          <p:nvPr/>
        </p:nvGrpSpPr>
        <p:grpSpPr>
          <a:xfrm>
            <a:off x="634451" y="3271205"/>
            <a:ext cx="2267366" cy="274320"/>
            <a:chOff x="6846094" y="3510739"/>
            <a:chExt cx="2169534" cy="274320"/>
          </a:xfrm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AA5EB1B6-0DFA-1ED3-8567-A24C089BF2F6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8848536-4630-6DAD-42CC-528B99A69213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입금계좌 </a:t>
              </a:r>
              <a:r>
                <a:rPr lang="en-US" altLang="ko-KR" sz="800" dirty="0"/>
                <a:t>SMS </a:t>
              </a:r>
              <a:r>
                <a:rPr lang="ko-KR" altLang="en-US" sz="800" dirty="0"/>
                <a:t>발송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1D723C37-981D-1279-4B4F-5AD5BBAFDB28}"/>
              </a:ext>
            </a:extLst>
          </p:cNvPr>
          <p:cNvSpPr txBox="1"/>
          <p:nvPr/>
        </p:nvSpPr>
        <p:spPr>
          <a:xfrm>
            <a:off x="406225" y="1582452"/>
            <a:ext cx="99899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일시정지 해제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4ADCCEF-5FC9-A5B1-453F-7F1856CBD750}"/>
              </a:ext>
            </a:extLst>
          </p:cNvPr>
          <p:cNvSpPr txBox="1"/>
          <p:nvPr/>
        </p:nvSpPr>
        <p:spPr>
          <a:xfrm>
            <a:off x="418108" y="1916228"/>
            <a:ext cx="2699999" cy="52424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현재 고객님은 미납으로 인해 서비스 이용이 정지된 상태예요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ED09506-3C5E-E64B-CE80-16FCEB7E6522}"/>
              </a:ext>
            </a:extLst>
          </p:cNvPr>
          <p:cNvSpPr txBox="1"/>
          <p:nvPr/>
        </p:nvSpPr>
        <p:spPr>
          <a:xfrm>
            <a:off x="418107" y="2537756"/>
            <a:ext cx="2699999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</a:rPr>
              <a:t>아래 버튼을 누르시면 휴대폰 번호로 입금전용계좌 정보를 </a:t>
            </a:r>
            <a:r>
              <a:rPr lang="ko-KR" altLang="en-US" sz="1100" dirty="0" err="1">
                <a:solidFill>
                  <a:schemeClr val="bg1"/>
                </a:solidFill>
              </a:rPr>
              <a:t>보내드릴게요</a:t>
            </a:r>
            <a:r>
              <a:rPr lang="en-US" altLang="ko-KR" sz="1100" dirty="0">
                <a:solidFill>
                  <a:schemeClr val="bg1"/>
                </a:solidFill>
              </a:rPr>
              <a:t>.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58C96C6-F6B8-DBEA-C6DD-96985F9E04C6}"/>
              </a:ext>
            </a:extLst>
          </p:cNvPr>
          <p:cNvSpPr txBox="1"/>
          <p:nvPr/>
        </p:nvSpPr>
        <p:spPr>
          <a:xfrm>
            <a:off x="417438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FD_MI_PD_01_03_01</a:t>
            </a:r>
            <a:endParaRPr lang="ko-KR" altLang="en-US" sz="900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B7D8FA-C7DE-F71D-1143-172FF4D6EBED}"/>
              </a:ext>
            </a:extLst>
          </p:cNvPr>
          <p:cNvSpPr/>
          <p:nvPr/>
        </p:nvSpPr>
        <p:spPr>
          <a:xfrm>
            <a:off x="543977" y="3180732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901929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45C4B121-2C0C-47CA-9C1C-87AF806D2C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252276"/>
              </p:ext>
            </p:extLst>
          </p:nvPr>
        </p:nvGraphicFramePr>
        <p:xfrm>
          <a:off x="9768840" y="532464"/>
          <a:ext cx="2361310" cy="3462939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시나리오 시작 시 공통적으로 노출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생년월일 확인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생년월일 인풋박스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최초상태 </a:t>
                      </a:r>
                      <a:r>
                        <a:rPr lang="ko-KR" altLang="en-US" sz="800" b="0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플레이스홀더</a:t>
                      </a:r>
                      <a:endParaRPr lang="en-US" altLang="ko-KR" sz="800" b="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숫자만 입력가능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숫자 첫 글자 입력 시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하단 형식오류 안내 멘트 노출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숫자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6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자리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형식 유효성 검사 적용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800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자리수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07878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형식 유효성에 따른 화면 변동</a:t>
                      </a:r>
                      <a:b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유효성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Y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오류 </a:t>
                      </a:r>
                      <a:r>
                        <a:rPr lang="ko-KR" altLang="en-US" sz="800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안내멘트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사라짐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버튼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Active</a:t>
                      </a:r>
                      <a:b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유효성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N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오류 </a:t>
                      </a:r>
                      <a:r>
                        <a:rPr lang="ko-KR" altLang="en-US" sz="800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안내멘트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유지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버튼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Disabled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88636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유효성 검사는 입력완료 및 다음 버튼 클릭 시 검사하여 표시하도록 함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다시 입력 시 경고 문구 삭제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267854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E8E70E05-743E-484B-9BFC-A79DC91DAE39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공통 </a:t>
            </a:r>
            <a:r>
              <a:rPr lang="en-US" altLang="ko-KR" sz="800" dirty="0"/>
              <a:t>UI : </a:t>
            </a:r>
            <a:r>
              <a:rPr lang="ko-KR" altLang="en-US" sz="800" dirty="0"/>
              <a:t>사용자 인증</a:t>
            </a:r>
            <a:endParaRPr lang="en-US" altLang="ko-KR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6CA5F2-ECE9-4BDE-94D6-17A46E2ED8E9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DS_MI_CM_02_01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06C56494-3FFD-49DF-B4F8-A910D36E74D1}"/>
              </a:ext>
            </a:extLst>
          </p:cNvPr>
          <p:cNvSpPr/>
          <p:nvPr/>
        </p:nvSpPr>
        <p:spPr>
          <a:xfrm>
            <a:off x="415199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사용자 인증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BE7BF3C-B7C0-42EF-8714-DAC1E489C010}"/>
              </a:ext>
            </a:extLst>
          </p:cNvPr>
          <p:cNvSpPr txBox="1"/>
          <p:nvPr/>
        </p:nvSpPr>
        <p:spPr>
          <a:xfrm>
            <a:off x="433318" y="2499765"/>
            <a:ext cx="2691689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8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ko-KR" altLang="en-US" sz="1000" dirty="0"/>
              <a:t>생년월일을 입력해 주세요</a:t>
            </a:r>
            <a:r>
              <a:rPr lang="en-US" altLang="ko-KR" sz="1000" dirty="0"/>
              <a:t>.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A94CB8B5-C95A-444A-82AC-E1BFF637E5F6}"/>
              </a:ext>
            </a:extLst>
          </p:cNvPr>
          <p:cNvSpPr/>
          <p:nvPr/>
        </p:nvSpPr>
        <p:spPr>
          <a:xfrm>
            <a:off x="596235" y="2886299"/>
            <a:ext cx="2337928" cy="308863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생년월일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자리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C318D1D-9C1A-4736-8D8F-58C3A0BFD4CD}"/>
              </a:ext>
            </a:extLst>
          </p:cNvPr>
          <p:cNvSpPr txBox="1"/>
          <p:nvPr/>
        </p:nvSpPr>
        <p:spPr>
          <a:xfrm>
            <a:off x="513478" y="1587081"/>
            <a:ext cx="87075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사용자 인증</a:t>
            </a:r>
            <a:endParaRPr lang="en-US" altLang="ko-KR" sz="1000" b="1" dirty="0">
              <a:latin typeface="+mn-ea"/>
            </a:endParaRP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AA1F77BA-6308-42F9-9BFE-22D457D21014}"/>
              </a:ext>
            </a:extLst>
          </p:cNvPr>
          <p:cNvGrpSpPr/>
          <p:nvPr/>
        </p:nvGrpSpPr>
        <p:grpSpPr>
          <a:xfrm>
            <a:off x="751197" y="3593809"/>
            <a:ext cx="1895708" cy="274320"/>
            <a:chOff x="6846094" y="3510739"/>
            <a:chExt cx="2169534" cy="274320"/>
          </a:xfrm>
        </p:grpSpPr>
        <p:sp>
          <p:nvSpPr>
            <p:cNvPr id="121" name="사각형: 둥근 모서리 120">
              <a:extLst>
                <a:ext uri="{FF2B5EF4-FFF2-40B4-BE49-F238E27FC236}">
                  <a16:creationId xmlns:a16="http://schemas.microsoft.com/office/drawing/2014/main" id="{401E2B51-7393-4FAA-AA57-8CEEE055FB01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6046987-547C-4C0D-A3D1-A7817F401CAA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입력완료</a:t>
              </a:r>
            </a:p>
          </p:txBody>
        </p:sp>
      </p:grpSp>
      <p:sp>
        <p:nvSpPr>
          <p:cNvPr id="67" name="타원 66">
            <a:extLst>
              <a:ext uri="{FF2B5EF4-FFF2-40B4-BE49-F238E27FC236}">
                <a16:creationId xmlns:a16="http://schemas.microsoft.com/office/drawing/2014/main" id="{212A3715-3DE3-4623-8639-05F98FD6DB07}"/>
              </a:ext>
            </a:extLst>
          </p:cNvPr>
          <p:cNvSpPr/>
          <p:nvPr/>
        </p:nvSpPr>
        <p:spPr>
          <a:xfrm>
            <a:off x="415199" y="1668257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A3659E92-EBC2-4D91-9F89-2AE3D396E5BD}"/>
              </a:ext>
            </a:extLst>
          </p:cNvPr>
          <p:cNvSpPr/>
          <p:nvPr/>
        </p:nvSpPr>
        <p:spPr>
          <a:xfrm>
            <a:off x="415198" y="2913804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9C93AB2-BBC4-4F23-A4FF-DA99D79B78D3}"/>
              </a:ext>
            </a:extLst>
          </p:cNvPr>
          <p:cNvSpPr/>
          <p:nvPr/>
        </p:nvSpPr>
        <p:spPr>
          <a:xfrm>
            <a:off x="730962" y="3648151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0BBDED8-453D-405A-BD1B-61E8F9CC8CD5}"/>
              </a:ext>
            </a:extLst>
          </p:cNvPr>
          <p:cNvGrpSpPr/>
          <p:nvPr/>
        </p:nvGrpSpPr>
        <p:grpSpPr>
          <a:xfrm>
            <a:off x="423510" y="943540"/>
            <a:ext cx="796863" cy="316109"/>
            <a:chOff x="4733925" y="2686050"/>
            <a:chExt cx="1362075" cy="409435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B0B1E10-1DE1-4FD8-A448-7945A1EFABD9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BF672664-0597-4F83-A7C4-630FA181628C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780B3659-87CF-49D6-AE71-94C9BE0019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F67F0070-06F6-40D1-9C1E-917922CCF0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A4D72AF-39DC-4D4F-A690-DDB82B9B5145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A3E2C9C-2E83-44ED-8DAA-8BBD7F593507}"/>
              </a:ext>
            </a:extLst>
          </p:cNvPr>
          <p:cNvGrpSpPr/>
          <p:nvPr/>
        </p:nvGrpSpPr>
        <p:grpSpPr>
          <a:xfrm>
            <a:off x="2754606" y="939916"/>
            <a:ext cx="361950" cy="316109"/>
            <a:chOff x="4733925" y="2686050"/>
            <a:chExt cx="1362075" cy="409435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4E924195-8EC9-41A1-BAA0-0E8CB42C00DC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BB6E7F76-B6C1-442E-A78B-29FD84A2EE16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0EF28E3D-0BCD-4321-9E3D-191A679E96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AAF128A5-4D03-4BE9-AB85-D06F3D69CD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7CE4CD9-800F-447B-8B8B-002CEACC1998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600B7890-6F17-466D-977C-2D91B15571C0}"/>
              </a:ext>
            </a:extLst>
          </p:cNvPr>
          <p:cNvSpPr txBox="1"/>
          <p:nvPr/>
        </p:nvSpPr>
        <p:spPr>
          <a:xfrm>
            <a:off x="423510" y="1937802"/>
            <a:ext cx="2700000" cy="4810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</a:rPr>
              <a:t>{</a:t>
            </a:r>
            <a:r>
              <a:rPr lang="ko-KR" altLang="en-US" sz="900" dirty="0" err="1">
                <a:solidFill>
                  <a:schemeClr val="bg1"/>
                </a:solidFill>
              </a:rPr>
              <a:t>메뉴명</a:t>
            </a:r>
            <a:r>
              <a:rPr lang="en-US" altLang="ko-KR" sz="900" dirty="0">
                <a:solidFill>
                  <a:schemeClr val="bg1"/>
                </a:solidFill>
              </a:rPr>
              <a:t>} </a:t>
            </a:r>
            <a:r>
              <a:rPr lang="ko-KR" altLang="en-US" sz="900" dirty="0">
                <a:solidFill>
                  <a:schemeClr val="bg1"/>
                </a:solidFill>
              </a:rPr>
              <a:t>서비스 이용을 위해 가입된 고객 정보 확인이 필요해요</a:t>
            </a:r>
            <a:r>
              <a:rPr lang="en-US" altLang="ko-KR" sz="900" dirty="0">
                <a:solidFill>
                  <a:schemeClr val="bg1"/>
                </a:solidFill>
              </a:rPr>
              <a:t>. </a:t>
            </a:r>
            <a:endParaRPr lang="en-US" altLang="ko-KR" sz="9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9730201-845C-4E51-971D-E4E138D3E055}"/>
              </a:ext>
            </a:extLst>
          </p:cNvPr>
          <p:cNvSpPr txBox="1"/>
          <p:nvPr/>
        </p:nvSpPr>
        <p:spPr>
          <a:xfrm>
            <a:off x="513478" y="3237916"/>
            <a:ext cx="1614545" cy="253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rgbClr val="FF0000"/>
                </a:solidFill>
                <a:latin typeface="+mn-ea"/>
              </a:rPr>
              <a:t>올바르지 않은 생년월일입니다</a:t>
            </a:r>
            <a:r>
              <a:rPr lang="en-US" altLang="ko-KR" sz="800" dirty="0">
                <a:solidFill>
                  <a:srgbClr val="FF0000"/>
                </a:solidFill>
                <a:latin typeface="+mn-ea"/>
              </a:rPr>
              <a:t>.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D130D97-72CA-81D3-7D83-6649C6CF50C0}"/>
              </a:ext>
            </a:extLst>
          </p:cNvPr>
          <p:cNvSpPr/>
          <p:nvPr/>
        </p:nvSpPr>
        <p:spPr>
          <a:xfrm>
            <a:off x="3514005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사용자 인증 실패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E7FEB2-A52B-CB85-043E-ED6415B7DC69}"/>
              </a:ext>
            </a:extLst>
          </p:cNvPr>
          <p:cNvSpPr txBox="1"/>
          <p:nvPr/>
        </p:nvSpPr>
        <p:spPr>
          <a:xfrm>
            <a:off x="3532124" y="2244813"/>
            <a:ext cx="2691689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8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ko-KR" altLang="en-US" sz="1000" dirty="0"/>
              <a:t>생년월일을 입력해 주세요</a:t>
            </a:r>
            <a:r>
              <a:rPr lang="en-US" altLang="ko-KR" sz="1000" dirty="0"/>
              <a:t>.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A609ED4-FAF8-0FF2-E3C6-6D8D7545A019}"/>
              </a:ext>
            </a:extLst>
          </p:cNvPr>
          <p:cNvSpPr/>
          <p:nvPr/>
        </p:nvSpPr>
        <p:spPr>
          <a:xfrm>
            <a:off x="3695041" y="2631347"/>
            <a:ext cx="2337928" cy="308863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생년월일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자리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9EF76-9903-542C-9FA4-5339C44B329E}"/>
              </a:ext>
            </a:extLst>
          </p:cNvPr>
          <p:cNvSpPr txBox="1"/>
          <p:nvPr/>
        </p:nvSpPr>
        <p:spPr>
          <a:xfrm>
            <a:off x="3612284" y="1587081"/>
            <a:ext cx="87075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사용자 인증</a:t>
            </a:r>
            <a:endParaRPr lang="en-US" altLang="ko-KR" sz="1000" b="1" dirty="0">
              <a:latin typeface="+mn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9D8F098-0EBA-A5C1-846D-4F35F216A9BC}"/>
              </a:ext>
            </a:extLst>
          </p:cNvPr>
          <p:cNvGrpSpPr/>
          <p:nvPr/>
        </p:nvGrpSpPr>
        <p:grpSpPr>
          <a:xfrm>
            <a:off x="3850003" y="3101788"/>
            <a:ext cx="1895708" cy="274320"/>
            <a:chOff x="6846094" y="3510739"/>
            <a:chExt cx="2169534" cy="274320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CECC783-0CC0-63E0-A25C-2CF66BE16924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F39340-A69E-DB10-DA41-7AAC6B3178DD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입력완료</a:t>
              </a:r>
            </a:p>
          </p:txBody>
        </p:sp>
      </p:grpSp>
      <p:sp>
        <p:nvSpPr>
          <p:cNvPr id="14" name="타원 13">
            <a:extLst>
              <a:ext uri="{FF2B5EF4-FFF2-40B4-BE49-F238E27FC236}">
                <a16:creationId xmlns:a16="http://schemas.microsoft.com/office/drawing/2014/main" id="{AB5B00DF-A790-4AB4-BD65-1BCCDC53614A}"/>
              </a:ext>
            </a:extLst>
          </p:cNvPr>
          <p:cNvSpPr/>
          <p:nvPr/>
        </p:nvSpPr>
        <p:spPr>
          <a:xfrm>
            <a:off x="3514005" y="1668257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9CD2618-CD80-DA46-4D27-B1FEA41346E3}"/>
              </a:ext>
            </a:extLst>
          </p:cNvPr>
          <p:cNvSpPr/>
          <p:nvPr/>
        </p:nvSpPr>
        <p:spPr>
          <a:xfrm>
            <a:off x="3514004" y="2658852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8850936-4E39-0F22-2406-5EE22CC85948}"/>
              </a:ext>
            </a:extLst>
          </p:cNvPr>
          <p:cNvSpPr/>
          <p:nvPr/>
        </p:nvSpPr>
        <p:spPr>
          <a:xfrm>
            <a:off x="3829768" y="3156130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557316-92D1-F8C1-DF93-5F99A369ABAA}"/>
              </a:ext>
            </a:extLst>
          </p:cNvPr>
          <p:cNvGrpSpPr/>
          <p:nvPr/>
        </p:nvGrpSpPr>
        <p:grpSpPr>
          <a:xfrm>
            <a:off x="3522316" y="943540"/>
            <a:ext cx="796863" cy="316109"/>
            <a:chOff x="4733925" y="2686050"/>
            <a:chExt cx="1362075" cy="40943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98943ABF-C058-A855-B480-44029785856A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D90FD127-DEF2-DEB7-4646-1BC44CB0889C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427DBDDA-9EDA-6D2F-7924-CBF2BA87D4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DD455DC3-A2B1-DF87-B5F9-0D19B09EBA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BFA529-78B7-023E-F7DD-F756A5001281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F96DA81-2F23-9343-8EBD-A018CB8ADCE8}"/>
              </a:ext>
            </a:extLst>
          </p:cNvPr>
          <p:cNvGrpSpPr/>
          <p:nvPr/>
        </p:nvGrpSpPr>
        <p:grpSpPr>
          <a:xfrm>
            <a:off x="5853412" y="939916"/>
            <a:ext cx="361950" cy="316109"/>
            <a:chOff x="4733925" y="2686050"/>
            <a:chExt cx="1362075" cy="40943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F14BD27-55D1-5779-D900-D2B30CDA4169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943EC1F9-F8B2-F36E-1701-6F94A781A9EA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61390B91-AA4C-A7D0-FB0E-2C4D2BE086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D012CE14-B7E6-B29B-5F69-F3C86FD35E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41E95AB-0B3B-DAEB-8054-257D82F07AF1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134EFD93-5C4C-4278-A7B5-B66772A65167}"/>
              </a:ext>
            </a:extLst>
          </p:cNvPr>
          <p:cNvSpPr txBox="1"/>
          <p:nvPr/>
        </p:nvSpPr>
        <p:spPr>
          <a:xfrm>
            <a:off x="3522316" y="1937802"/>
            <a:ext cx="2700000" cy="27328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가입정보를 다시 확인해 주세요</a:t>
            </a:r>
            <a:r>
              <a:rPr lang="en-US" altLang="ko-KR" sz="9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8AD623E-7870-4F50-3C13-3BFB2B31E951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</a:t>
            </a:r>
            <a:r>
              <a:rPr lang="en-US" altLang="ko-KR" sz="900" dirty="0"/>
              <a:t>CM_02_01_01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89FB6FE-A919-1758-6C47-9E863BAC7404}"/>
              </a:ext>
            </a:extLst>
          </p:cNvPr>
          <p:cNvSpPr txBox="1"/>
          <p:nvPr/>
        </p:nvSpPr>
        <p:spPr>
          <a:xfrm>
            <a:off x="3532124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</a:t>
            </a:r>
            <a:r>
              <a:rPr lang="en-US" altLang="ko-KR" sz="900" dirty="0"/>
              <a:t>CM_02_01_02</a:t>
            </a:r>
          </a:p>
        </p:txBody>
      </p:sp>
    </p:spTree>
    <p:extLst>
      <p:ext uri="{BB962C8B-B14F-4D97-AF65-F5344CB8AC3E}">
        <p14:creationId xmlns:p14="http://schemas.microsoft.com/office/powerpoint/2010/main" val="101313202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86F6-624F-B0AB-2851-26435B621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42007D-1D5E-AF63-2631-C97013CFA6D8}"/>
              </a:ext>
            </a:extLst>
          </p:cNvPr>
          <p:cNvSpPr/>
          <p:nvPr/>
        </p:nvSpPr>
        <p:spPr>
          <a:xfrm>
            <a:off x="0" y="2417275"/>
            <a:ext cx="12192000" cy="21004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49. </a:t>
            </a:r>
            <a:r>
              <a:rPr lang="ko-KR" altLang="en-US" sz="2800" dirty="0"/>
              <a:t>일시정지 신청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29A20E6-87AD-E01C-65C3-2B58C1E933E2}"/>
              </a:ext>
            </a:extLst>
          </p:cNvPr>
          <p:cNvSpPr/>
          <p:nvPr/>
        </p:nvSpPr>
        <p:spPr>
          <a:xfrm>
            <a:off x="9723422" y="-9049"/>
            <a:ext cx="2468578" cy="624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멀티모달</a:t>
            </a:r>
            <a:r>
              <a:rPr lang="en-US" altLang="ko-KR" dirty="0"/>
              <a:t>+</a:t>
            </a:r>
            <a:r>
              <a:rPr lang="ko-KR" altLang="en-US" dirty="0"/>
              <a:t>음성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68426A-934E-2FC6-A540-B5DCFAB2D620}"/>
              </a:ext>
            </a:extLst>
          </p:cNvPr>
          <p:cNvSpPr/>
          <p:nvPr/>
        </p:nvSpPr>
        <p:spPr>
          <a:xfrm>
            <a:off x="0" y="238136"/>
            <a:ext cx="2468578" cy="93183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서비스 정지 신청 하려고</a:t>
            </a:r>
            <a:endParaRPr lang="en-US" altLang="ko-KR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9BC996A-8E69-C516-1349-1E87D1BC6D53}"/>
              </a:ext>
            </a:extLst>
          </p:cNvPr>
          <p:cNvSpPr/>
          <p:nvPr/>
        </p:nvSpPr>
        <p:spPr>
          <a:xfrm>
            <a:off x="0" y="0"/>
            <a:ext cx="2468578" cy="23489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대표발화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24565304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2C864-34BB-378C-8C07-35A3E672D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A13D0B3-FA6C-0D54-8B5F-95A803176B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111935"/>
              </p:ext>
            </p:extLst>
          </p:nvPr>
        </p:nvGraphicFramePr>
        <p:xfrm>
          <a:off x="248464" y="1068316"/>
          <a:ext cx="11648970" cy="322633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41495">
                  <a:extLst>
                    <a:ext uri="{9D8B030D-6E8A-4147-A177-3AD203B41FA5}">
                      <a16:colId xmlns:a16="http://schemas.microsoft.com/office/drawing/2014/main" val="2644237742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864356931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165514800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522634497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605381915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684349923"/>
                    </a:ext>
                  </a:extLst>
                </a:gridCol>
              </a:tblGrid>
              <a:tr h="29263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화면열린고객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API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화면 </a:t>
                      </a: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안열린고객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웹훅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추가 요구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7570567"/>
                  </a:ext>
                </a:extLst>
              </a:tr>
              <a:tr h="2387184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보이스와 동일하게 처리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개별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세부선택은상담사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연결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개월 선택 제시해서 누르게끔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일시정지 가능한 고객인지 확인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모든서비스일괄정지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만가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능 세부 신청은 상담사 연결 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일괄정지라면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DTMF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기간 선택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개월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개월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…..) </a:t>
                      </a: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기간을 음성으로 얘기하는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(1,2,3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처리는 시도해보고 잘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못알아먹으면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삭제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신청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웹훅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호출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신청되었습니다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멘트하고 끝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3045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017929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336FC-818D-21B6-2C79-E720AF9B5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87BEA10B-AC8E-7220-29BB-B1FE92D3083A}"/>
              </a:ext>
            </a:extLst>
          </p:cNvPr>
          <p:cNvGraphicFramePr>
            <a:graphicFrameLocks noGrp="1"/>
          </p:cNvGraphicFramePr>
          <p:nvPr/>
        </p:nvGraphicFramePr>
        <p:xfrm>
          <a:off x="9768840" y="532464"/>
          <a:ext cx="2361310" cy="1887031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최초 상태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오늘일자로부터 한 달 </a:t>
                      </a:r>
                      <a:r>
                        <a:rPr lang="ko-KR" altLang="en-US" sz="800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일자까지만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신청 가능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형식 유효성 검사만 적용함</a:t>
                      </a:r>
                      <a:b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  :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과거 일자 등</a:t>
                      </a:r>
                      <a:b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  :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인풋박스 공통 정책 참고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44B6189-1DF8-A4E7-F1F0-DDAA0DAE503D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일시이용정지 신청</a:t>
            </a:r>
            <a:endParaRPr lang="en-US" altLang="ko-KR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6C5214-7492-967E-D028-F9B6905C7E18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DS_MI_SP_01_01</a:t>
            </a:r>
            <a:endParaRPr lang="en-US" altLang="ko-KR" sz="800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F4DD003-0EE5-612C-7126-972FA1B82D79}"/>
              </a:ext>
            </a:extLst>
          </p:cNvPr>
          <p:cNvSpPr/>
          <p:nvPr/>
        </p:nvSpPr>
        <p:spPr>
          <a:xfrm>
            <a:off x="423510" y="532464"/>
            <a:ext cx="5776973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일시정지 신청 서비스 선택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BF41D81-CE4A-E40D-2462-5A07DA3DC9C4}"/>
              </a:ext>
            </a:extLst>
          </p:cNvPr>
          <p:cNvGrpSpPr/>
          <p:nvPr/>
        </p:nvGrpSpPr>
        <p:grpSpPr>
          <a:xfrm>
            <a:off x="431152" y="941122"/>
            <a:ext cx="796863" cy="316109"/>
            <a:chOff x="4733925" y="2686050"/>
            <a:chExt cx="1362075" cy="409435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0A4B955-3FCB-E0A3-9FE2-5928F55CB315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53CA00CB-521B-4EE0-41AE-E3DE8192FAD0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A642A7B5-A23F-32A8-413F-C7641FFBC1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2B5593BB-2676-F460-6614-AAAEFE5AD5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A747456-B897-15FD-DD54-22BA81E4DC46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9829F40-EBDD-AC55-49D1-982260221620}"/>
              </a:ext>
            </a:extLst>
          </p:cNvPr>
          <p:cNvGrpSpPr/>
          <p:nvPr/>
        </p:nvGrpSpPr>
        <p:grpSpPr>
          <a:xfrm>
            <a:off x="2757983" y="941099"/>
            <a:ext cx="361950" cy="316109"/>
            <a:chOff x="4733925" y="2686050"/>
            <a:chExt cx="1362075" cy="409435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F29F695-4E26-6FAC-7A9F-5CB64A3F80BF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D834057-DCEF-B224-3193-B4D7324E8BE7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06F1DB0D-52BB-51E4-2337-3F0981D267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10AD2DE6-66A7-DC4B-7B93-665F19A9B5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3FA86EF-DD55-106E-E1F2-9B4EADAC4908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6E5561A-D2C1-1CAB-072B-B92ED4C32D55}"/>
              </a:ext>
            </a:extLst>
          </p:cNvPr>
          <p:cNvSpPr txBox="1"/>
          <p:nvPr/>
        </p:nvSpPr>
        <p:spPr>
          <a:xfrm>
            <a:off x="430235" y="1582452"/>
            <a:ext cx="1295547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일시정지 신청</a:t>
            </a:r>
            <a:r>
              <a:rPr lang="en-US" altLang="ko-KR" sz="1000" b="1" dirty="0">
                <a:latin typeface="+mn-ea"/>
              </a:rPr>
              <a:t>(1/4)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054DD03-CCB3-28FB-6E68-0FEBDE03826C}"/>
              </a:ext>
            </a:extLst>
          </p:cNvPr>
          <p:cNvSpPr txBox="1"/>
          <p:nvPr/>
        </p:nvSpPr>
        <p:spPr>
          <a:xfrm>
            <a:off x="431152" y="1916228"/>
            <a:ext cx="2688781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서비스별로 일시정지 신청이 가능해요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94D9506-F55D-CA68-0EFD-C0423832D94E}"/>
              </a:ext>
            </a:extLst>
          </p:cNvPr>
          <p:cNvSpPr txBox="1"/>
          <p:nvPr/>
        </p:nvSpPr>
        <p:spPr>
          <a:xfrm>
            <a:off x="431152" y="2274403"/>
            <a:ext cx="2688781" cy="31354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err="1">
                <a:solidFill>
                  <a:schemeClr val="bg1"/>
                </a:solidFill>
                <a:latin typeface="+mn-ea"/>
              </a:rPr>
              <a:t>일시정지할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 서비스를 선택해 주세요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A756875-0047-AFEF-DF55-DF002EDAA816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FD_MI_SP_01_01_01</a:t>
            </a:r>
            <a:endParaRPr lang="ko-KR" altLang="en-US" sz="900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929704A-C717-08CB-3022-2E73D16947EB}"/>
              </a:ext>
            </a:extLst>
          </p:cNvPr>
          <p:cNvSpPr/>
          <p:nvPr/>
        </p:nvSpPr>
        <p:spPr>
          <a:xfrm>
            <a:off x="12192000" y="1"/>
            <a:ext cx="1181100" cy="3048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9/19 </a:t>
            </a:r>
            <a:r>
              <a:rPr lang="ko-KR" altLang="en-US" sz="1000" dirty="0"/>
              <a:t>수정</a:t>
            </a: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9FF1E2C0-6C93-9402-768A-901FF35CC6A5}"/>
              </a:ext>
            </a:extLst>
          </p:cNvPr>
          <p:cNvGrpSpPr/>
          <p:nvPr/>
        </p:nvGrpSpPr>
        <p:grpSpPr>
          <a:xfrm>
            <a:off x="609990" y="3160190"/>
            <a:ext cx="2267366" cy="274320"/>
            <a:chOff x="6846094" y="3510739"/>
            <a:chExt cx="2169534" cy="274320"/>
          </a:xfrm>
        </p:grpSpPr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32C0E0B4-EA77-D934-88BE-88119D3BBC37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2E3DF5F-0C61-6FCD-5A3C-636C726A1963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다음</a:t>
              </a:r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CFAD94A-A7C5-70AA-C587-B6367DE22608}"/>
              </a:ext>
            </a:extLst>
          </p:cNvPr>
          <p:cNvSpPr/>
          <p:nvPr/>
        </p:nvSpPr>
        <p:spPr>
          <a:xfrm>
            <a:off x="6629351" y="525218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대상 서비스 없음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CBF03-7557-875F-0A99-711E528DC1A2}"/>
              </a:ext>
            </a:extLst>
          </p:cNvPr>
          <p:cNvSpPr txBox="1"/>
          <p:nvPr/>
        </p:nvSpPr>
        <p:spPr>
          <a:xfrm>
            <a:off x="6633351" y="1582452"/>
            <a:ext cx="99899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일시정지 신청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DD5E0A-7972-5ACC-DF79-7C3497EDECB4}"/>
              </a:ext>
            </a:extLst>
          </p:cNvPr>
          <p:cNvSpPr txBox="1"/>
          <p:nvPr/>
        </p:nvSpPr>
        <p:spPr>
          <a:xfrm>
            <a:off x="6629351" y="1916228"/>
            <a:ext cx="2688781" cy="52424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현재 고객님은 일시정지를 할 수 있는 서비스가 없어요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9BFCF-0713-F613-6D48-67B4FF747192}"/>
              </a:ext>
            </a:extLst>
          </p:cNvPr>
          <p:cNvSpPr txBox="1"/>
          <p:nvPr/>
        </p:nvSpPr>
        <p:spPr>
          <a:xfrm>
            <a:off x="6618132" y="2472496"/>
            <a:ext cx="2700000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궁금한 점이 있으시면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상담사 연결을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도와드릴게요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47464D0-BF13-6593-98B0-62441C677533}"/>
              </a:ext>
            </a:extLst>
          </p:cNvPr>
          <p:cNvGrpSpPr/>
          <p:nvPr/>
        </p:nvGrpSpPr>
        <p:grpSpPr>
          <a:xfrm>
            <a:off x="6845668" y="3226482"/>
            <a:ext cx="2267366" cy="274320"/>
            <a:chOff x="6846094" y="3510739"/>
            <a:chExt cx="2169534" cy="274320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296F4996-9D7A-C7E5-C5C5-F9C5085E3951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A437C2C-8CF5-82E9-9633-79C51461F741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상담사 연결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D834314-400F-ADBD-4C52-9BC884E939EB}"/>
              </a:ext>
            </a:extLst>
          </p:cNvPr>
          <p:cNvGrpSpPr/>
          <p:nvPr/>
        </p:nvGrpSpPr>
        <p:grpSpPr>
          <a:xfrm>
            <a:off x="6629351" y="941099"/>
            <a:ext cx="796863" cy="316109"/>
            <a:chOff x="4733925" y="2686050"/>
            <a:chExt cx="1362075" cy="40943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35945CF-9B3B-3FBE-69E9-A4993B168381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7729474C-22E0-C423-5B15-D41E28954FFD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752EFA8C-DBD8-FF3D-AFA4-45C4DEF1A9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A8CC1FED-8AD6-5745-DAF5-94077437DE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DAE23D8-3ACE-306E-ABCE-BA70F81AEF82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903AA50-226B-80BC-8B95-1305A2E0C1EA}"/>
              </a:ext>
            </a:extLst>
          </p:cNvPr>
          <p:cNvGrpSpPr/>
          <p:nvPr/>
        </p:nvGrpSpPr>
        <p:grpSpPr>
          <a:xfrm>
            <a:off x="8956182" y="941076"/>
            <a:ext cx="361950" cy="316109"/>
            <a:chOff x="4733925" y="2686050"/>
            <a:chExt cx="1362075" cy="40943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0B15A01-734F-F4ED-0B3F-5F54249F834A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0BA19A07-9A44-16E0-AFA7-8177957F66DC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0975B2E6-6AE0-2B5D-2480-126188ECE8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6F66F19F-507D-44DA-D181-E419E9E0A1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B709019-9FFD-E50B-2309-0F79DAF4475D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85CFFBA-3C44-4BF2-7AD6-03A2CF7EC5B1}"/>
              </a:ext>
            </a:extLst>
          </p:cNvPr>
          <p:cNvSpPr txBox="1"/>
          <p:nvPr/>
        </p:nvSpPr>
        <p:spPr>
          <a:xfrm>
            <a:off x="6622709" y="6569039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FD_MI_SP_01_01_02</a:t>
            </a:r>
            <a:endParaRPr lang="ko-KR" altLang="en-US" sz="900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E6FB202-20E4-9D8F-2E96-737E6E6E26CC}"/>
              </a:ext>
            </a:extLst>
          </p:cNvPr>
          <p:cNvGrpSpPr/>
          <p:nvPr/>
        </p:nvGrpSpPr>
        <p:grpSpPr>
          <a:xfrm>
            <a:off x="639517" y="2802797"/>
            <a:ext cx="2200275" cy="274320"/>
            <a:chOff x="6846093" y="3510739"/>
            <a:chExt cx="2169535" cy="274320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2BF95D1A-3693-5CEB-7777-DD23F385C7DE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3A057DF-7016-4FA8-164D-E27FA2DDF5DF}"/>
                </a:ext>
              </a:extLst>
            </p:cNvPr>
            <p:cNvSpPr txBox="1"/>
            <p:nvPr/>
          </p:nvSpPr>
          <p:spPr>
            <a:xfrm>
              <a:off x="6846093" y="354652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[</a:t>
              </a:r>
              <a:r>
                <a:rPr lang="ko-KR" altLang="en-US" sz="800" dirty="0"/>
                <a:t>인터넷</a:t>
              </a:r>
              <a:r>
                <a:rPr lang="en-US" altLang="ko-KR" sz="800" dirty="0"/>
                <a:t>] </a:t>
              </a:r>
              <a:r>
                <a:rPr lang="ko-KR" altLang="en-US" sz="800" dirty="0"/>
                <a:t>표준형 </a:t>
              </a:r>
              <a:r>
                <a:rPr lang="ko-KR" altLang="en-US" sz="800" dirty="0" err="1"/>
                <a:t>광랜</a:t>
              </a:r>
              <a:r>
                <a:rPr lang="en-US" altLang="ko-KR" sz="800" dirty="0"/>
                <a:t>(</a:t>
              </a:r>
              <a:r>
                <a:rPr lang="ko-KR" altLang="en-US" sz="800" dirty="0"/>
                <a:t>경북 상주시</a:t>
              </a:r>
              <a:r>
                <a:rPr lang="en-US" altLang="ko-KR" sz="800" dirty="0"/>
                <a:t>)        </a:t>
              </a:r>
              <a:r>
                <a:rPr lang="ko-KR" altLang="en-US" sz="800" dirty="0"/>
                <a:t> ▽</a:t>
              </a:r>
            </a:p>
          </p:txBody>
        </p:sp>
      </p:grpSp>
      <p:sp>
        <p:nvSpPr>
          <p:cNvPr id="61" name="타원 60">
            <a:extLst>
              <a:ext uri="{FF2B5EF4-FFF2-40B4-BE49-F238E27FC236}">
                <a16:creationId xmlns:a16="http://schemas.microsoft.com/office/drawing/2014/main" id="{9154F08B-2D5A-4FFA-8011-A898C138210D}"/>
              </a:ext>
            </a:extLst>
          </p:cNvPr>
          <p:cNvSpPr/>
          <p:nvPr/>
        </p:nvSpPr>
        <p:spPr>
          <a:xfrm>
            <a:off x="490474" y="2906145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528B93CD-4B8C-B51E-4F0F-048CC57F3C86}"/>
              </a:ext>
            </a:extLst>
          </p:cNvPr>
          <p:cNvSpPr/>
          <p:nvPr/>
        </p:nvSpPr>
        <p:spPr>
          <a:xfrm>
            <a:off x="464230" y="3307453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CAE1FD0B-B556-D0EB-377D-43D36D35A477}"/>
              </a:ext>
            </a:extLst>
          </p:cNvPr>
          <p:cNvCxnSpPr>
            <a:cxnSpLocks/>
            <a:stCxn id="33" idx="3"/>
            <a:endCxn id="64" idx="1"/>
          </p:cNvCxnSpPr>
          <p:nvPr/>
        </p:nvCxnSpPr>
        <p:spPr>
          <a:xfrm flipV="1">
            <a:off x="2839791" y="2132080"/>
            <a:ext cx="911227" cy="814227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4" name="표 5">
            <a:extLst>
              <a:ext uri="{FF2B5EF4-FFF2-40B4-BE49-F238E27FC236}">
                <a16:creationId xmlns:a16="http://schemas.microsoft.com/office/drawing/2014/main" id="{E3FC47CB-C358-56FF-3578-55E2ECCD7B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140741"/>
              </p:ext>
            </p:extLst>
          </p:nvPr>
        </p:nvGraphicFramePr>
        <p:xfrm>
          <a:off x="3751018" y="1209850"/>
          <a:ext cx="2267365" cy="1844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365">
                  <a:extLst>
                    <a:ext uri="{9D8B030D-6E8A-4147-A177-3AD203B41FA5}">
                      <a16:colId xmlns:a16="http://schemas.microsoft.com/office/drawing/2014/main" val="819424643"/>
                    </a:ext>
                  </a:extLst>
                </a:gridCol>
              </a:tblGrid>
              <a:tr h="26344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서비스를 선택해 주세요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702629"/>
                  </a:ext>
                </a:extLst>
              </a:tr>
              <a:tr h="26344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R" sz="800" dirty="0"/>
                        <a:t>[</a:t>
                      </a:r>
                      <a:r>
                        <a:rPr lang="ko-KR" altLang="en-US" sz="800" dirty="0"/>
                        <a:t>인터넷</a:t>
                      </a:r>
                      <a:r>
                        <a:rPr lang="en-US" altLang="ko-KR" sz="800" dirty="0"/>
                        <a:t>] </a:t>
                      </a:r>
                      <a:r>
                        <a:rPr lang="ko-KR" altLang="en-US" sz="800" dirty="0"/>
                        <a:t>표준형 </a:t>
                      </a:r>
                      <a:r>
                        <a:rPr lang="ko-KR" altLang="en-US" sz="800" dirty="0" err="1"/>
                        <a:t>광랜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경북 상주시</a:t>
                      </a:r>
                      <a:r>
                        <a:rPr lang="en-US" altLang="ko-KR" sz="800" dirty="0"/>
                        <a:t>) </a:t>
                      </a:r>
                      <a:br>
                        <a:rPr lang="en-US" altLang="ko-KR" sz="800" dirty="0"/>
                      </a:br>
                      <a:r>
                        <a:rPr lang="en-US" altLang="ko-KR" sz="800" dirty="0"/>
                        <a:t>/ </a:t>
                      </a:r>
                      <a:r>
                        <a:rPr lang="ko-KR" altLang="en-US" sz="800" dirty="0" err="1"/>
                        <a:t>사용중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872467"/>
                  </a:ext>
                </a:extLst>
              </a:tr>
              <a:tr h="26344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유선전화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디지털전화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소상공인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경북 </a:t>
                      </a:r>
                      <a:br>
                        <a:rPr lang="en-US" altLang="ko-KR" sz="8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상주시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) /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사용중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5393894"/>
                  </a:ext>
                </a:extLst>
              </a:tr>
              <a:tr h="26344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[TV]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베이직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경북 상주시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) /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사용중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7251022"/>
                  </a:ext>
                </a:extLst>
              </a:tr>
              <a:tr h="26344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유선전화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인터넷전화무료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경북 상주</a:t>
                      </a:r>
                      <a:br>
                        <a:rPr lang="en-US" altLang="ko-KR" sz="8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시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) /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사용중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795166"/>
                  </a:ext>
                </a:extLst>
              </a:tr>
              <a:tr h="19966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[TV] </a:t>
                      </a:r>
                      <a:r>
                        <a:rPr lang="ko-KR" altLang="en-US" sz="8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스텐다드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경북 상주시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 /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일시정지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4790289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980DEB8F-8A8F-C61B-DB0C-5BA99FB5509F}"/>
              </a:ext>
            </a:extLst>
          </p:cNvPr>
          <p:cNvSpPr txBox="1"/>
          <p:nvPr/>
        </p:nvSpPr>
        <p:spPr>
          <a:xfrm>
            <a:off x="456633" y="3652846"/>
            <a:ext cx="26507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 dirty="0">
                <a:effectLst/>
                <a:latin typeface="-apple-system"/>
              </a:rPr>
              <a:t>※ </a:t>
            </a:r>
            <a:r>
              <a:rPr lang="ko-KR" altLang="en-US" sz="1000" b="0" i="0" dirty="0">
                <a:effectLst/>
                <a:latin typeface="-apple-system"/>
              </a:rPr>
              <a:t>인터넷이 정지되면 </a:t>
            </a:r>
            <a:r>
              <a:rPr lang="en-US" altLang="ko-KR" sz="1000" b="0" i="0" dirty="0">
                <a:effectLst/>
                <a:latin typeface="-apple-system"/>
              </a:rPr>
              <a:t>IPTV</a:t>
            </a:r>
            <a:r>
              <a:rPr lang="ko-KR" altLang="en-US" sz="1000" dirty="0">
                <a:latin typeface="-apple-system"/>
              </a:rPr>
              <a:t>도 함께 정지되어 사용할 수 없어요</a:t>
            </a:r>
            <a:r>
              <a:rPr lang="en-US" altLang="ko-KR" sz="1000" dirty="0">
                <a:latin typeface="-apple-system"/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744BA49F-E8CD-26B6-1DA7-1940F5B729B9}"/>
              </a:ext>
            </a:extLst>
          </p:cNvPr>
          <p:cNvGrpSpPr/>
          <p:nvPr/>
        </p:nvGrpSpPr>
        <p:grpSpPr>
          <a:xfrm>
            <a:off x="3751017" y="3170293"/>
            <a:ext cx="2267366" cy="274320"/>
            <a:chOff x="6846094" y="3510739"/>
            <a:chExt cx="2169534" cy="274320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45BDD117-9630-9EC3-CAC7-040698B63475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37D799B-C5D3-1C46-41D3-3645B0CAA9C9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확인</a:t>
              </a: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2C502E77-DA77-3049-879C-E67D9CD6DE6F}"/>
              </a:ext>
            </a:extLst>
          </p:cNvPr>
          <p:cNvGrpSpPr/>
          <p:nvPr/>
        </p:nvGrpSpPr>
        <p:grpSpPr>
          <a:xfrm>
            <a:off x="5781889" y="1611028"/>
            <a:ext cx="158718" cy="158718"/>
            <a:chOff x="5764696" y="1582452"/>
            <a:chExt cx="195585" cy="195585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DC945383-F2A0-F031-F23E-16ED22FD7373}"/>
                </a:ext>
              </a:extLst>
            </p:cNvPr>
            <p:cNvSpPr/>
            <p:nvPr/>
          </p:nvSpPr>
          <p:spPr>
            <a:xfrm>
              <a:off x="5764696" y="1582452"/>
              <a:ext cx="195585" cy="19558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EDFB8F2A-0140-793B-0B83-089F30077F7C}"/>
                </a:ext>
              </a:extLst>
            </p:cNvPr>
            <p:cNvSpPr/>
            <p:nvPr/>
          </p:nvSpPr>
          <p:spPr>
            <a:xfrm>
              <a:off x="5802932" y="1621375"/>
              <a:ext cx="121788" cy="12178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7" name="타원 96">
            <a:extLst>
              <a:ext uri="{FF2B5EF4-FFF2-40B4-BE49-F238E27FC236}">
                <a16:creationId xmlns:a16="http://schemas.microsoft.com/office/drawing/2014/main" id="{DE081C0F-303C-44A4-088A-F2150EF0AD47}"/>
              </a:ext>
            </a:extLst>
          </p:cNvPr>
          <p:cNvSpPr/>
          <p:nvPr/>
        </p:nvSpPr>
        <p:spPr>
          <a:xfrm>
            <a:off x="5781889" y="1995641"/>
            <a:ext cx="158718" cy="15871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75F07608-8685-8D41-0F7F-88F24811CE33}"/>
              </a:ext>
            </a:extLst>
          </p:cNvPr>
          <p:cNvSpPr/>
          <p:nvPr/>
        </p:nvSpPr>
        <p:spPr>
          <a:xfrm>
            <a:off x="5781889" y="2298580"/>
            <a:ext cx="158718" cy="15871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0E9E03FF-0276-4371-4CC1-B1A66EF13E62}"/>
              </a:ext>
            </a:extLst>
          </p:cNvPr>
          <p:cNvSpPr/>
          <p:nvPr/>
        </p:nvSpPr>
        <p:spPr>
          <a:xfrm>
            <a:off x="5781889" y="2597510"/>
            <a:ext cx="158718" cy="15871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64E726D0-F585-0219-7890-83374D9B7C99}"/>
              </a:ext>
            </a:extLst>
          </p:cNvPr>
          <p:cNvSpPr/>
          <p:nvPr/>
        </p:nvSpPr>
        <p:spPr>
          <a:xfrm>
            <a:off x="5781889" y="2868980"/>
            <a:ext cx="158718" cy="158718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66567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C7C50-268F-6F0C-517A-EBE263A46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836421D4-024F-E501-605A-360E8A292C8B}"/>
              </a:ext>
            </a:extLst>
          </p:cNvPr>
          <p:cNvGraphicFramePr>
            <a:graphicFrameLocks noGrp="1"/>
          </p:cNvGraphicFramePr>
          <p:nvPr/>
        </p:nvGraphicFramePr>
        <p:xfrm>
          <a:off x="9768840" y="532464"/>
          <a:ext cx="2361310" cy="1887031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최초 상태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오늘일자로부터 한 달 </a:t>
                      </a:r>
                      <a:r>
                        <a:rPr lang="ko-KR" altLang="en-US" sz="800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일자까지만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신청 가능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형식 유효성 검사만 적용함</a:t>
                      </a:r>
                      <a:b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  :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과거 일자 등</a:t>
                      </a:r>
                      <a:b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  :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인풋박스 공통 정책 참고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83043C18-A032-CCA4-2E26-969042042E11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일시이용정지 신청</a:t>
            </a:r>
            <a:endParaRPr lang="en-US" altLang="ko-KR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421693D-F652-370E-B622-7AEE3949A9EA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DS_MI_SP_01_01</a:t>
            </a:r>
            <a:endParaRPr lang="en-US" altLang="ko-KR" sz="800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91C89E7-9D75-FDB4-329C-E25AE3841F4E}"/>
              </a:ext>
            </a:extLst>
          </p:cNvPr>
          <p:cNvSpPr/>
          <p:nvPr/>
        </p:nvSpPr>
        <p:spPr>
          <a:xfrm>
            <a:off x="12192000" y="1"/>
            <a:ext cx="1181100" cy="3048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9/19 </a:t>
            </a:r>
            <a:r>
              <a:rPr lang="ko-KR" altLang="en-US" sz="1000" dirty="0"/>
              <a:t>수정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4E733C9-A647-83A7-829B-25372DC6BB16}"/>
              </a:ext>
            </a:extLst>
          </p:cNvPr>
          <p:cNvSpPr/>
          <p:nvPr/>
        </p:nvSpPr>
        <p:spPr>
          <a:xfrm>
            <a:off x="427334" y="525218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신청불가 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1BCF6-B880-B3F2-9925-0951E97868CF}"/>
              </a:ext>
            </a:extLst>
          </p:cNvPr>
          <p:cNvSpPr txBox="1"/>
          <p:nvPr/>
        </p:nvSpPr>
        <p:spPr>
          <a:xfrm>
            <a:off x="431334" y="1582452"/>
            <a:ext cx="99899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일시정지 신청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D7656E-90AD-B238-CC11-51579D68043E}"/>
              </a:ext>
            </a:extLst>
          </p:cNvPr>
          <p:cNvSpPr txBox="1"/>
          <p:nvPr/>
        </p:nvSpPr>
        <p:spPr>
          <a:xfrm>
            <a:off x="427334" y="1916228"/>
            <a:ext cx="2688781" cy="52424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선택하신 서비스는 일시정지 신청이 어려워요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E13CC3-6AA1-ACCA-D904-878A671A4F01}"/>
              </a:ext>
            </a:extLst>
          </p:cNvPr>
          <p:cNvSpPr txBox="1"/>
          <p:nvPr/>
        </p:nvSpPr>
        <p:spPr>
          <a:xfrm>
            <a:off x="416115" y="2462367"/>
            <a:ext cx="2700000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다른 서비스를 선택하시려면 서비스 선택 버튼을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눌러주세요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E350AEB-0BCC-D907-112B-F442EFDF40E9}"/>
              </a:ext>
            </a:extLst>
          </p:cNvPr>
          <p:cNvGrpSpPr/>
          <p:nvPr/>
        </p:nvGrpSpPr>
        <p:grpSpPr>
          <a:xfrm>
            <a:off x="643651" y="3168647"/>
            <a:ext cx="2267366" cy="274320"/>
            <a:chOff x="6846094" y="3510739"/>
            <a:chExt cx="2169534" cy="274320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AD73E28A-2CCA-573D-2A2C-F4A618FCC82E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FE4F7E-4B0F-644B-F1AF-2221BD3542FB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서비스 선택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BAA6C35-55F8-9E9C-52CD-96F346AAA235}"/>
              </a:ext>
            </a:extLst>
          </p:cNvPr>
          <p:cNvGrpSpPr/>
          <p:nvPr/>
        </p:nvGrpSpPr>
        <p:grpSpPr>
          <a:xfrm>
            <a:off x="427334" y="941099"/>
            <a:ext cx="796863" cy="316109"/>
            <a:chOff x="4733925" y="2686050"/>
            <a:chExt cx="1362075" cy="40943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FAE5DD1-5B65-48B3-3E65-5C3229AF0502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75E2174-0F3F-010B-D9F3-8E2A3B77CA2D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1770B86B-B97E-B872-F64F-53850E2D85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47709E35-D7C4-0CF7-CE43-44467662EC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6FD7E6C-A16F-89F3-C99D-4666928DE78D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424F4D9-B6C4-570B-70A9-02688089EF12}"/>
              </a:ext>
            </a:extLst>
          </p:cNvPr>
          <p:cNvGrpSpPr/>
          <p:nvPr/>
        </p:nvGrpSpPr>
        <p:grpSpPr>
          <a:xfrm>
            <a:off x="2754165" y="941076"/>
            <a:ext cx="361950" cy="316109"/>
            <a:chOff x="4733925" y="2686050"/>
            <a:chExt cx="1362075" cy="40943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FF9C7EA-4CA3-ACC1-38C4-9CF535733EF9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9BF08AC-AD5A-B167-839C-E1D907F00C08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9AAF453-8BB7-8BF1-90BD-83A353D124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1768ADE3-4914-9D44-8C57-F60F493973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D12A00-C40C-9834-E2DD-C93578217DCF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0DD68EC-DE45-ADF2-FC21-5BDECF719530}"/>
              </a:ext>
            </a:extLst>
          </p:cNvPr>
          <p:cNvSpPr txBox="1"/>
          <p:nvPr/>
        </p:nvSpPr>
        <p:spPr>
          <a:xfrm>
            <a:off x="420692" y="6569039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FD_MI_SP_01_01_03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92720764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52ED3-B873-54D2-C9B6-843A8ECC2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62">
            <a:extLst>
              <a:ext uri="{FF2B5EF4-FFF2-40B4-BE49-F238E27FC236}">
                <a16:creationId xmlns:a16="http://schemas.microsoft.com/office/drawing/2014/main" id="{5CE343A8-5737-620C-93F1-B1A681207782}"/>
              </a:ext>
            </a:extLst>
          </p:cNvPr>
          <p:cNvSpPr/>
          <p:nvPr/>
        </p:nvSpPr>
        <p:spPr>
          <a:xfrm>
            <a:off x="543732" y="3194177"/>
            <a:ext cx="2443912" cy="7391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90610DFD-982C-2AAE-BF21-FCF5E57F6B24}"/>
              </a:ext>
            </a:extLst>
          </p:cNvPr>
          <p:cNvGraphicFramePr>
            <a:graphicFrameLocks noGrp="1"/>
          </p:cNvGraphicFramePr>
          <p:nvPr/>
        </p:nvGraphicFramePr>
        <p:xfrm>
          <a:off x="9768840" y="532464"/>
          <a:ext cx="2361310" cy="1887031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최초 상태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오늘일자로부터 한 달 </a:t>
                      </a:r>
                      <a:r>
                        <a:rPr lang="ko-KR" altLang="en-US" sz="800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일자까지만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신청 가능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형식 유효성 검사만 적용함</a:t>
                      </a:r>
                      <a:b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  :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과거 일자 등</a:t>
                      </a:r>
                      <a:b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  :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인풋박스 공통 정책 참고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2C2A96D6-A568-7E9E-465F-BED027F413BF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일시이용정지 신청</a:t>
            </a:r>
            <a:endParaRPr lang="en-US" altLang="ko-KR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9C56D5-79D5-8E85-3243-CB0D7B6B8C4E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DS_MI_SP_01_02</a:t>
            </a:r>
            <a:endParaRPr lang="en-US" altLang="ko-KR" sz="800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50718CC-A530-BE81-BCE2-CCEA3E3AC9A2}"/>
              </a:ext>
            </a:extLst>
          </p:cNvPr>
          <p:cNvSpPr/>
          <p:nvPr/>
        </p:nvSpPr>
        <p:spPr>
          <a:xfrm>
            <a:off x="423510" y="532464"/>
            <a:ext cx="2696423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일시정지 신청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CD95D822-503E-3225-A842-268CF0783496}"/>
              </a:ext>
            </a:extLst>
          </p:cNvPr>
          <p:cNvGrpSpPr/>
          <p:nvPr/>
        </p:nvGrpSpPr>
        <p:grpSpPr>
          <a:xfrm>
            <a:off x="431152" y="941122"/>
            <a:ext cx="796863" cy="316109"/>
            <a:chOff x="4733925" y="2686050"/>
            <a:chExt cx="1362075" cy="409435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76F95BE-4A52-C699-7267-8716C64D5FCF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AA228196-98F6-5D08-31BE-AA115CF010D8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A7956E54-0590-BD53-D8BA-EC4CEFBE84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4F48C815-D2F2-3B30-DD13-6149B19462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1BF56E0-0DE1-DE14-75E2-C9CCEA85FDEF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C933DAE-B0D3-A454-4AB3-F5E04972236E}"/>
              </a:ext>
            </a:extLst>
          </p:cNvPr>
          <p:cNvGrpSpPr/>
          <p:nvPr/>
        </p:nvGrpSpPr>
        <p:grpSpPr>
          <a:xfrm>
            <a:off x="2757983" y="941099"/>
            <a:ext cx="361950" cy="316109"/>
            <a:chOff x="4733925" y="2686050"/>
            <a:chExt cx="1362075" cy="409435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6B2D529D-CC4B-5CDA-C116-E8D193F569C7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F897F3A9-26CC-95F6-917C-080CD2AFEABF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E8F2000D-7F3E-C862-7820-D11A6C064E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C7064A27-7501-71F4-9A4E-D240F69013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E916A73-0C50-6602-229B-7D5F18AED595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8B87A57-0F92-B0FE-50EC-CAABFCFFCFA3}"/>
              </a:ext>
            </a:extLst>
          </p:cNvPr>
          <p:cNvSpPr txBox="1"/>
          <p:nvPr/>
        </p:nvSpPr>
        <p:spPr>
          <a:xfrm>
            <a:off x="430235" y="1582452"/>
            <a:ext cx="1295547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일시정지 신청</a:t>
            </a:r>
            <a:r>
              <a:rPr lang="en-US" altLang="ko-KR" sz="1000" b="1" dirty="0">
                <a:latin typeface="+mn-ea"/>
              </a:rPr>
              <a:t>(2/4)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8DBE63-00E1-EF35-3984-19CCEC8AD1A8}"/>
              </a:ext>
            </a:extLst>
          </p:cNvPr>
          <p:cNvSpPr txBox="1"/>
          <p:nvPr/>
        </p:nvSpPr>
        <p:spPr>
          <a:xfrm>
            <a:off x="431152" y="1916228"/>
            <a:ext cx="2688781" cy="52424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시작일은 금일부터 최대 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30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일 이내로 신청이 가능해요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ABB2D1-1D08-EF54-9414-F8538112B868}"/>
              </a:ext>
            </a:extLst>
          </p:cNvPr>
          <p:cNvSpPr txBox="1"/>
          <p:nvPr/>
        </p:nvSpPr>
        <p:spPr>
          <a:xfrm>
            <a:off x="431152" y="2534886"/>
            <a:ext cx="2688781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시작일을 </a:t>
            </a:r>
            <a:r>
              <a:rPr lang="ko-KR" altLang="en-US" sz="1100" dirty="0" err="1">
                <a:solidFill>
                  <a:schemeClr val="bg1"/>
                </a:solidFill>
                <a:latin typeface="+mn-ea"/>
              </a:rPr>
              <a:t>년도월일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6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자리로 입력해 주세요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8B87B6B-7134-023A-77AA-753BD2F68343}"/>
              </a:ext>
            </a:extLst>
          </p:cNvPr>
          <p:cNvGrpSpPr/>
          <p:nvPr/>
        </p:nvGrpSpPr>
        <p:grpSpPr>
          <a:xfrm>
            <a:off x="648308" y="4449037"/>
            <a:ext cx="2267366" cy="274320"/>
            <a:chOff x="6846094" y="3510739"/>
            <a:chExt cx="2169534" cy="274320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2D39E666-A4A2-B1D0-B7D6-7A30F0381641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C73C0E7-4B41-1072-A798-4FCC5B467771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다음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4E30CB36-C702-9322-0881-6ACBE2D171F5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FD_MI_SP_01_02_01</a:t>
            </a:r>
            <a:endParaRPr lang="ko-KR" altLang="en-US" sz="900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D281863-C17B-826F-4C4D-B6FEF8D0BC69}"/>
              </a:ext>
            </a:extLst>
          </p:cNvPr>
          <p:cNvSpPr/>
          <p:nvPr/>
        </p:nvSpPr>
        <p:spPr>
          <a:xfrm>
            <a:off x="12192000" y="1"/>
            <a:ext cx="1181100" cy="3048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9/19 </a:t>
            </a:r>
            <a:r>
              <a:rPr lang="ko-KR" altLang="en-US" sz="1000" dirty="0"/>
              <a:t>수정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1B22908-B562-1702-D1C5-590A3DFC7127}"/>
              </a:ext>
            </a:extLst>
          </p:cNvPr>
          <p:cNvSpPr/>
          <p:nvPr/>
        </p:nvSpPr>
        <p:spPr>
          <a:xfrm>
            <a:off x="543732" y="4046244"/>
            <a:ext cx="2443912" cy="27432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년도월일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자리</a:t>
            </a: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02671DB7-78F5-11C5-6D65-60C50FAF59A3}"/>
              </a:ext>
            </a:extLst>
          </p:cNvPr>
          <p:cNvSpPr/>
          <p:nvPr/>
        </p:nvSpPr>
        <p:spPr>
          <a:xfrm>
            <a:off x="104610" y="6267370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BDAB29A-1109-97A1-32BD-75BFB857D812}"/>
              </a:ext>
            </a:extLst>
          </p:cNvPr>
          <p:cNvSpPr txBox="1"/>
          <p:nvPr/>
        </p:nvSpPr>
        <p:spPr>
          <a:xfrm>
            <a:off x="3538591" y="4833412"/>
            <a:ext cx="2688780" cy="52424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0000"/>
                </a:solidFill>
                <a:latin typeface="+mn-ea"/>
              </a:rPr>
              <a:t>     일시정지 시작일은  금일 이후 최대 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1</a:t>
            </a:r>
            <a:r>
              <a:rPr lang="ko-KR" altLang="en-US" sz="1000" dirty="0">
                <a:solidFill>
                  <a:srgbClr val="FF0000"/>
                </a:solidFill>
                <a:latin typeface="+mn-ea"/>
              </a:rPr>
              <a:t>개월까지 입력 가능합니다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.</a:t>
            </a:r>
          </a:p>
        </p:txBody>
      </p:sp>
      <p:pic>
        <p:nvPicPr>
          <p:cNvPr id="104" name="그래픽 103" descr="경고">
            <a:extLst>
              <a:ext uri="{FF2B5EF4-FFF2-40B4-BE49-F238E27FC236}">
                <a16:creationId xmlns:a16="http://schemas.microsoft.com/office/drawing/2014/main" id="{BD8AE549-CC66-7C7A-B81D-6EEA086F9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3288" y="4889624"/>
            <a:ext cx="180947" cy="180947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D1ED39BF-EE64-853C-C1DD-5FF1CB6E64B2}"/>
              </a:ext>
            </a:extLst>
          </p:cNvPr>
          <p:cNvSpPr txBox="1"/>
          <p:nvPr/>
        </p:nvSpPr>
        <p:spPr>
          <a:xfrm>
            <a:off x="464231" y="4765739"/>
            <a:ext cx="2546544" cy="481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-apple-system"/>
              </a:rPr>
              <a:t>※ </a:t>
            </a:r>
            <a:r>
              <a:rPr lang="ko-KR" altLang="en-US" sz="900" dirty="0">
                <a:solidFill>
                  <a:srgbClr val="FF0000"/>
                </a:solidFill>
              </a:rPr>
              <a:t> </a:t>
            </a:r>
            <a:r>
              <a:rPr lang="ko-KR" altLang="en-US" sz="900" dirty="0">
                <a:latin typeface="+mn-ea"/>
              </a:rPr>
              <a:t>금일부터 최대 </a:t>
            </a:r>
            <a:r>
              <a:rPr lang="en-US" altLang="ko-KR" sz="900" dirty="0">
                <a:latin typeface="+mn-ea"/>
              </a:rPr>
              <a:t>30</a:t>
            </a:r>
            <a:r>
              <a:rPr lang="ko-KR" altLang="en-US" sz="900" dirty="0">
                <a:latin typeface="+mn-ea"/>
              </a:rPr>
              <a:t>일 이내 시작일 지정</a:t>
            </a:r>
            <a:endParaRPr lang="en-US" altLang="ko-KR" sz="9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+mn-ea"/>
              </a:rPr>
              <a:t>    최대 신청 가능 일수 </a:t>
            </a:r>
            <a:r>
              <a:rPr lang="en-US" altLang="ko-KR" sz="900" dirty="0">
                <a:latin typeface="+mn-ea"/>
              </a:rPr>
              <a:t>93</a:t>
            </a:r>
            <a:r>
              <a:rPr lang="ko-KR" altLang="en-US" sz="900" dirty="0">
                <a:latin typeface="+mn-ea"/>
              </a:rPr>
              <a:t>일</a:t>
            </a:r>
            <a:endParaRPr lang="en-US" altLang="ko-KR" sz="900" dirty="0"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E8129C-E2F5-D0D3-5DC4-F7293A55EC0E}"/>
              </a:ext>
            </a:extLst>
          </p:cNvPr>
          <p:cNvSpPr txBox="1"/>
          <p:nvPr/>
        </p:nvSpPr>
        <p:spPr>
          <a:xfrm>
            <a:off x="546035" y="3686815"/>
            <a:ext cx="2440106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신청 가능 잔여일 수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93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일</a:t>
            </a:r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88DFF9A-A86B-4C91-9E69-968B27B42FC2}"/>
              </a:ext>
            </a:extLst>
          </p:cNvPr>
          <p:cNvSpPr txBox="1"/>
          <p:nvPr/>
        </p:nvSpPr>
        <p:spPr>
          <a:xfrm>
            <a:off x="561937" y="3246949"/>
            <a:ext cx="2440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/>
              <a:t>인터넷</a:t>
            </a:r>
            <a:r>
              <a:rPr lang="en-US" altLang="ko-KR" sz="1000" b="1" dirty="0"/>
              <a:t>] </a:t>
            </a:r>
            <a:r>
              <a:rPr lang="ko-KR" altLang="en-US" sz="1000" b="1" dirty="0"/>
              <a:t>표준형 </a:t>
            </a:r>
            <a:r>
              <a:rPr lang="ko-KR" altLang="en-US" sz="1000" b="1" dirty="0" err="1"/>
              <a:t>광랜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경북 상주시</a:t>
            </a:r>
            <a:r>
              <a:rPr lang="en-US" altLang="ko-KR" sz="1000" b="1" dirty="0"/>
              <a:t>) </a:t>
            </a:r>
            <a:br>
              <a:rPr lang="en-US" altLang="ko-KR" sz="1000" b="1" dirty="0"/>
            </a:br>
            <a:r>
              <a:rPr lang="en-US" altLang="ko-KR" sz="1000" b="1" dirty="0"/>
              <a:t>/ </a:t>
            </a:r>
            <a:r>
              <a:rPr lang="ko-KR" altLang="en-US" sz="1000" b="1" dirty="0" err="1"/>
              <a:t>사용중</a:t>
            </a:r>
            <a:endParaRPr lang="ko-KR" altLang="en-US" sz="1000" b="1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90D2132-78F1-7BE3-FFE4-B921D1593ED7}"/>
              </a:ext>
            </a:extLst>
          </p:cNvPr>
          <p:cNvSpPr/>
          <p:nvPr/>
        </p:nvSpPr>
        <p:spPr>
          <a:xfrm>
            <a:off x="3652088" y="3193789"/>
            <a:ext cx="2443912" cy="7391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E7C9D5C-6D0B-43EB-B9CD-D9AC84B92CF2}"/>
              </a:ext>
            </a:extLst>
          </p:cNvPr>
          <p:cNvGrpSpPr/>
          <p:nvPr/>
        </p:nvGrpSpPr>
        <p:grpSpPr>
          <a:xfrm>
            <a:off x="3539508" y="941122"/>
            <a:ext cx="796863" cy="316109"/>
            <a:chOff x="4733925" y="2686050"/>
            <a:chExt cx="1362075" cy="409435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20955039-E79D-8C8A-24ED-2458F037D435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13EA82A-7700-67F8-787A-5983FC9559E4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FC49B19E-E061-2455-C502-626C87A83D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67D4524A-049B-F945-97BF-C0CE725598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047EB7D-8E59-E7FA-8835-B9B9329218EB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86E74BB8-796D-98A5-9E80-1D02B941A304}"/>
              </a:ext>
            </a:extLst>
          </p:cNvPr>
          <p:cNvGrpSpPr/>
          <p:nvPr/>
        </p:nvGrpSpPr>
        <p:grpSpPr>
          <a:xfrm>
            <a:off x="5866339" y="941099"/>
            <a:ext cx="361950" cy="316109"/>
            <a:chOff x="4733925" y="2686050"/>
            <a:chExt cx="1362075" cy="409435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CB4CDCDB-C059-9172-20A1-8971912F7DD2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274775DF-D207-092E-92A7-6877DDA0E512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0F35900C-B401-5910-3687-39242004E0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5DFC1E55-9B10-7339-8BE7-7AE753627B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83EF79D-DD8A-84B3-B82D-E76364DCFA7F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5ABE1986-034A-E114-F4EB-60974B14DDA2}"/>
              </a:ext>
            </a:extLst>
          </p:cNvPr>
          <p:cNvSpPr txBox="1"/>
          <p:nvPr/>
        </p:nvSpPr>
        <p:spPr>
          <a:xfrm>
            <a:off x="3538591" y="1582452"/>
            <a:ext cx="1295547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일시정지 신청</a:t>
            </a:r>
            <a:r>
              <a:rPr lang="en-US" altLang="ko-KR" sz="1000" b="1" dirty="0">
                <a:latin typeface="+mn-ea"/>
              </a:rPr>
              <a:t>(2/4)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BC8BC75-51F7-6799-2277-2515B82C8C99}"/>
              </a:ext>
            </a:extLst>
          </p:cNvPr>
          <p:cNvSpPr txBox="1"/>
          <p:nvPr/>
        </p:nvSpPr>
        <p:spPr>
          <a:xfrm>
            <a:off x="3539508" y="1916228"/>
            <a:ext cx="2688781" cy="52424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시작일은 금일부터 최대 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30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일 이내로 신청이 가능해요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D57CBFF-6CC0-C704-96AE-822F39418F26}"/>
              </a:ext>
            </a:extLst>
          </p:cNvPr>
          <p:cNvSpPr txBox="1"/>
          <p:nvPr/>
        </p:nvSpPr>
        <p:spPr>
          <a:xfrm>
            <a:off x="3539508" y="2534498"/>
            <a:ext cx="2688781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시작일을 </a:t>
            </a:r>
            <a:r>
              <a:rPr lang="ko-KR" altLang="en-US" sz="1100" dirty="0" err="1">
                <a:solidFill>
                  <a:schemeClr val="bg1"/>
                </a:solidFill>
                <a:latin typeface="+mn-ea"/>
              </a:rPr>
              <a:t>년도월일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6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자리로 입력해 주세요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49466261-06A8-8379-6673-7F24B93FA068}"/>
              </a:ext>
            </a:extLst>
          </p:cNvPr>
          <p:cNvGrpSpPr/>
          <p:nvPr/>
        </p:nvGrpSpPr>
        <p:grpSpPr>
          <a:xfrm>
            <a:off x="3756664" y="4448649"/>
            <a:ext cx="2267366" cy="274320"/>
            <a:chOff x="6846094" y="3510739"/>
            <a:chExt cx="2169534" cy="274320"/>
          </a:xfrm>
        </p:grpSpPr>
        <p:sp>
          <p:nvSpPr>
            <p:cNvPr id="111" name="사각형: 둥근 모서리 110">
              <a:extLst>
                <a:ext uri="{FF2B5EF4-FFF2-40B4-BE49-F238E27FC236}">
                  <a16:creationId xmlns:a16="http://schemas.microsoft.com/office/drawing/2014/main" id="{1D40BC5A-98C2-2F5C-E152-1C8914DDAE00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6C56D6E7-C532-5DAB-22E9-759184C18EA3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다음</a:t>
              </a:r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17A80785-B0BB-B190-BE10-E62787934449}"/>
              </a:ext>
            </a:extLst>
          </p:cNvPr>
          <p:cNvSpPr txBox="1"/>
          <p:nvPr/>
        </p:nvSpPr>
        <p:spPr>
          <a:xfrm>
            <a:off x="3539651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FD_MI_SP_01_0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_02</a:t>
            </a:r>
            <a:endParaRPr lang="ko-KR" altLang="en-US" sz="900" dirty="0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0A1F247-DAC0-F8C1-6742-51B887C994A5}"/>
              </a:ext>
            </a:extLst>
          </p:cNvPr>
          <p:cNvSpPr/>
          <p:nvPr/>
        </p:nvSpPr>
        <p:spPr>
          <a:xfrm>
            <a:off x="3652088" y="4045856"/>
            <a:ext cx="2443912" cy="27432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년도월일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자리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9BD8459-F0BE-715A-6EB9-5708F9D42CE6}"/>
              </a:ext>
            </a:extLst>
          </p:cNvPr>
          <p:cNvSpPr txBox="1"/>
          <p:nvPr/>
        </p:nvSpPr>
        <p:spPr>
          <a:xfrm>
            <a:off x="3572587" y="5414020"/>
            <a:ext cx="2546544" cy="481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-apple-system"/>
              </a:rPr>
              <a:t>※ </a:t>
            </a:r>
            <a:r>
              <a:rPr lang="ko-KR" altLang="en-US" sz="900" dirty="0">
                <a:solidFill>
                  <a:srgbClr val="FF0000"/>
                </a:solidFill>
              </a:rPr>
              <a:t> </a:t>
            </a:r>
            <a:r>
              <a:rPr lang="ko-KR" altLang="en-US" sz="900" dirty="0">
                <a:latin typeface="+mn-ea"/>
              </a:rPr>
              <a:t>금일부터 최대 </a:t>
            </a:r>
            <a:r>
              <a:rPr lang="en-US" altLang="ko-KR" sz="900" dirty="0">
                <a:latin typeface="+mn-ea"/>
              </a:rPr>
              <a:t>30</a:t>
            </a:r>
            <a:r>
              <a:rPr lang="ko-KR" altLang="en-US" sz="900" dirty="0">
                <a:latin typeface="+mn-ea"/>
              </a:rPr>
              <a:t>일 이내 시작일 지정</a:t>
            </a:r>
            <a:endParaRPr lang="en-US" altLang="ko-KR" sz="9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+mn-ea"/>
              </a:rPr>
              <a:t>    최대 신청 가능 일수 </a:t>
            </a:r>
            <a:r>
              <a:rPr lang="en-US" altLang="ko-KR" sz="900" dirty="0">
                <a:latin typeface="+mn-ea"/>
              </a:rPr>
              <a:t>93</a:t>
            </a:r>
            <a:r>
              <a:rPr lang="ko-KR" altLang="en-US" sz="900" dirty="0">
                <a:latin typeface="+mn-ea"/>
              </a:rPr>
              <a:t>일</a:t>
            </a:r>
            <a:endParaRPr lang="en-US" altLang="ko-KR" sz="900" dirty="0">
              <a:latin typeface="+mn-ea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326DD81-D447-6655-7CBB-141ECA2F7AC2}"/>
              </a:ext>
            </a:extLst>
          </p:cNvPr>
          <p:cNvSpPr txBox="1"/>
          <p:nvPr/>
        </p:nvSpPr>
        <p:spPr>
          <a:xfrm>
            <a:off x="3654391" y="3686427"/>
            <a:ext cx="2440106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신청 가능 잔여일 수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93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일</a:t>
            </a:r>
            <a:endParaRPr lang="ko-KR" alt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17689FA-5D8F-A081-C279-BDAC6FA51E97}"/>
              </a:ext>
            </a:extLst>
          </p:cNvPr>
          <p:cNvSpPr txBox="1"/>
          <p:nvPr/>
        </p:nvSpPr>
        <p:spPr>
          <a:xfrm>
            <a:off x="3670293" y="3246561"/>
            <a:ext cx="2440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/>
              <a:t>인터넷</a:t>
            </a:r>
            <a:r>
              <a:rPr lang="en-US" altLang="ko-KR" sz="1000" b="1" dirty="0"/>
              <a:t>] </a:t>
            </a:r>
            <a:r>
              <a:rPr lang="ko-KR" altLang="en-US" sz="1000" b="1" dirty="0"/>
              <a:t>표준형 </a:t>
            </a:r>
            <a:r>
              <a:rPr lang="ko-KR" altLang="en-US" sz="1000" b="1" dirty="0" err="1"/>
              <a:t>광랜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경북 상주시</a:t>
            </a:r>
            <a:r>
              <a:rPr lang="en-US" altLang="ko-KR" sz="1000" b="1" dirty="0"/>
              <a:t>) </a:t>
            </a:r>
            <a:br>
              <a:rPr lang="en-US" altLang="ko-KR" sz="1000" b="1" dirty="0"/>
            </a:br>
            <a:r>
              <a:rPr lang="en-US" altLang="ko-KR" sz="1000" b="1" dirty="0"/>
              <a:t>/ </a:t>
            </a:r>
            <a:r>
              <a:rPr lang="ko-KR" altLang="en-US" sz="1000" b="1" dirty="0" err="1"/>
              <a:t>사용중</a:t>
            </a:r>
            <a:endParaRPr lang="ko-KR" altLang="en-US" sz="1000" b="1" dirty="0"/>
          </a:p>
        </p:txBody>
      </p: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D2F151A2-E5ED-9834-AAEF-B682D577C057}"/>
              </a:ext>
            </a:extLst>
          </p:cNvPr>
          <p:cNvSpPr/>
          <p:nvPr/>
        </p:nvSpPr>
        <p:spPr>
          <a:xfrm>
            <a:off x="3498024" y="532464"/>
            <a:ext cx="2696423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일시정지 일자 선택 실패</a:t>
            </a:r>
          </a:p>
        </p:txBody>
      </p:sp>
    </p:spTree>
    <p:extLst>
      <p:ext uri="{BB962C8B-B14F-4D97-AF65-F5344CB8AC3E}">
        <p14:creationId xmlns:p14="http://schemas.microsoft.com/office/powerpoint/2010/main" val="170763541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7D594-2262-29E5-4345-00DCD54C0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160126E2-79C0-A5F0-806D-C8A751EC1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353557"/>
              </p:ext>
            </p:extLst>
          </p:nvPr>
        </p:nvGraphicFramePr>
        <p:xfrm>
          <a:off x="9768840" y="532464"/>
          <a:ext cx="2361310" cy="2162921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종료일 입력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시작 일자로부터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3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개월까지 신청 가능 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형식 유효성 검사 적용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유효성 검사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시작 종료 일자 신청 가능 여부 조회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“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종료일은 시작일 이후로 입력해주세요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.”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메시지 표시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666535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6799FCD5-E9A8-C58E-8138-2E352D9DCE4B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일시이용정지 신청</a:t>
            </a:r>
            <a:endParaRPr lang="en-US" altLang="ko-KR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DBAE02-87D1-DC0B-C889-B7A48466AE86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DS_MI_SP_01_03</a:t>
            </a:r>
            <a:endParaRPr lang="en-US" altLang="ko-KR" sz="800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62272A1E-F374-924C-504C-30DE54A79786}"/>
              </a:ext>
            </a:extLst>
          </p:cNvPr>
          <p:cNvSpPr/>
          <p:nvPr/>
        </p:nvSpPr>
        <p:spPr>
          <a:xfrm>
            <a:off x="4235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종료일자 입력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E273C45-8295-8B62-F26B-C728B58D73C6}"/>
              </a:ext>
            </a:extLst>
          </p:cNvPr>
          <p:cNvGrpSpPr/>
          <p:nvPr/>
        </p:nvGrpSpPr>
        <p:grpSpPr>
          <a:xfrm>
            <a:off x="431152" y="941122"/>
            <a:ext cx="796863" cy="316109"/>
            <a:chOff x="4733925" y="2686050"/>
            <a:chExt cx="1362075" cy="409435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BD6A58D-B2FE-C652-91A2-F34F355AA3FE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C0C618E3-F2E8-1805-C1E4-3565F9EB919C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CC5FD2B2-2EDD-9B87-591B-773E7A4A6F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94317327-8E2D-CE31-2792-3941A5C3E3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D712360-BE99-1F49-3CE3-1BF1AB6318C7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26E51AC4-55F9-474E-741B-AFCED9022E6E}"/>
              </a:ext>
            </a:extLst>
          </p:cNvPr>
          <p:cNvGrpSpPr/>
          <p:nvPr/>
        </p:nvGrpSpPr>
        <p:grpSpPr>
          <a:xfrm>
            <a:off x="2757983" y="941099"/>
            <a:ext cx="361950" cy="316109"/>
            <a:chOff x="4733925" y="2686050"/>
            <a:chExt cx="1362075" cy="409435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244F2463-1724-4893-9DB6-B520386A4980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CC528512-E474-D17F-9CBC-057D6007E133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BF0F023A-6AE3-FD87-6BF8-DFD43C7C42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BB27ADFA-C73E-31E3-2954-5F456A47C3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598D121-9F9A-75D6-D3D6-401A634F94B8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6AFC1D9-B441-409A-B7AB-34389916F9D1}"/>
              </a:ext>
            </a:extLst>
          </p:cNvPr>
          <p:cNvSpPr txBox="1"/>
          <p:nvPr/>
        </p:nvSpPr>
        <p:spPr>
          <a:xfrm>
            <a:off x="430235" y="1582452"/>
            <a:ext cx="1295547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일시정지 신청</a:t>
            </a:r>
            <a:r>
              <a:rPr lang="en-US" altLang="ko-KR" sz="1000" b="1" dirty="0">
                <a:latin typeface="+mn-ea"/>
              </a:rPr>
              <a:t>(3/4)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F6B11CB-B2BA-4BF1-9FB6-FBBCE4423F05}"/>
              </a:ext>
            </a:extLst>
          </p:cNvPr>
          <p:cNvSpPr txBox="1"/>
          <p:nvPr/>
        </p:nvSpPr>
        <p:spPr>
          <a:xfrm>
            <a:off x="430236" y="1916228"/>
            <a:ext cx="2689698" cy="52424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종료일은 시작일로부터 최대 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3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개월까지 신청이 가능해요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9E0D0F-E307-4275-A8F4-FB88A7EE1B6F}"/>
              </a:ext>
            </a:extLst>
          </p:cNvPr>
          <p:cNvSpPr txBox="1"/>
          <p:nvPr/>
        </p:nvSpPr>
        <p:spPr>
          <a:xfrm>
            <a:off x="430234" y="2513297"/>
            <a:ext cx="2699999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종료일을 </a:t>
            </a:r>
            <a:r>
              <a:rPr lang="ko-KR" altLang="en-US" sz="1100" dirty="0" err="1">
                <a:solidFill>
                  <a:schemeClr val="bg1"/>
                </a:solidFill>
                <a:latin typeface="+mn-ea"/>
              </a:rPr>
              <a:t>년도월일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6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자리로 입력해 주세요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0F4B4D5-BA60-41A3-9944-1AAC7DFC64BB}"/>
              </a:ext>
            </a:extLst>
          </p:cNvPr>
          <p:cNvGrpSpPr/>
          <p:nvPr/>
        </p:nvGrpSpPr>
        <p:grpSpPr>
          <a:xfrm>
            <a:off x="648308" y="4707189"/>
            <a:ext cx="2267366" cy="274320"/>
            <a:chOff x="6846094" y="3510739"/>
            <a:chExt cx="2169534" cy="274320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4E905C90-A616-466D-9DFB-E9E525BB6294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D6C7CBB-7876-4EB2-9C56-EBA7B74A0621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신청</a:t>
              </a:r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80C02CC-927A-42E5-8573-25C96F541B96}"/>
              </a:ext>
            </a:extLst>
          </p:cNvPr>
          <p:cNvSpPr/>
          <p:nvPr/>
        </p:nvSpPr>
        <p:spPr>
          <a:xfrm>
            <a:off x="12192000" y="1"/>
            <a:ext cx="1181100" cy="3048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9/19 </a:t>
            </a:r>
            <a:r>
              <a:rPr lang="ko-KR" altLang="en-US" sz="1000" dirty="0"/>
              <a:t>수정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9AC80EB-E3D9-4CCD-988D-6CED55E00AAC}"/>
              </a:ext>
            </a:extLst>
          </p:cNvPr>
          <p:cNvSpPr/>
          <p:nvPr/>
        </p:nvSpPr>
        <p:spPr>
          <a:xfrm>
            <a:off x="543732" y="4299713"/>
            <a:ext cx="2443912" cy="27432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년도월일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자리</a:t>
            </a: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CE05518B-12DF-427B-9082-A9F07C09BE65}"/>
              </a:ext>
            </a:extLst>
          </p:cNvPr>
          <p:cNvSpPr/>
          <p:nvPr/>
        </p:nvSpPr>
        <p:spPr>
          <a:xfrm>
            <a:off x="453258" y="4346399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BC205804-FCDA-4586-BF56-93FA91037C8F}"/>
              </a:ext>
            </a:extLst>
          </p:cNvPr>
          <p:cNvSpPr/>
          <p:nvPr/>
        </p:nvSpPr>
        <p:spPr>
          <a:xfrm>
            <a:off x="557834" y="4753875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F8551F-26C3-F032-849E-030A44BAF578}"/>
              </a:ext>
            </a:extLst>
          </p:cNvPr>
          <p:cNvSpPr txBox="1"/>
          <p:nvPr/>
        </p:nvSpPr>
        <p:spPr>
          <a:xfrm>
            <a:off x="431928" y="5119352"/>
            <a:ext cx="2688780" cy="52424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0000"/>
                </a:solidFill>
                <a:latin typeface="+mn-ea"/>
              </a:rPr>
              <a:t>     일시정지 종료일은 최대 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3</a:t>
            </a:r>
            <a:r>
              <a:rPr lang="ko-KR" altLang="en-US" sz="1000" dirty="0">
                <a:solidFill>
                  <a:srgbClr val="FF0000"/>
                </a:solidFill>
                <a:latin typeface="+mn-ea"/>
              </a:rPr>
              <a:t>개월까지 가능합니다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.</a:t>
            </a:r>
          </a:p>
        </p:txBody>
      </p:sp>
      <p:pic>
        <p:nvPicPr>
          <p:cNvPr id="5" name="그래픽 4" descr="경고">
            <a:extLst>
              <a:ext uri="{FF2B5EF4-FFF2-40B4-BE49-F238E27FC236}">
                <a16:creationId xmlns:a16="http://schemas.microsoft.com/office/drawing/2014/main" id="{F396DBD8-B2A5-ECAB-1C28-4D6DF8E9A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625" y="5175564"/>
            <a:ext cx="180947" cy="1809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4191B6-8C94-44BA-7BC7-CE45F928923C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FD_MI_SP_01_03_01</a:t>
            </a:r>
            <a:endParaRPr lang="ko-KR" altLang="en-US" sz="9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7ACD7C6-49D7-3F8F-2AE7-C1B181036A87}"/>
              </a:ext>
            </a:extLst>
          </p:cNvPr>
          <p:cNvSpPr/>
          <p:nvPr/>
        </p:nvSpPr>
        <p:spPr>
          <a:xfrm>
            <a:off x="543732" y="3195989"/>
            <a:ext cx="2443912" cy="7391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D1CEB8-86A4-7FF5-1EB5-B6F0A5274AD5}"/>
              </a:ext>
            </a:extLst>
          </p:cNvPr>
          <p:cNvSpPr txBox="1"/>
          <p:nvPr/>
        </p:nvSpPr>
        <p:spPr>
          <a:xfrm>
            <a:off x="546035" y="3688627"/>
            <a:ext cx="2440106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신청 가능 잔여일 수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93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일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C3DDA3-C76E-13B6-54AF-8CBBD48EB393}"/>
              </a:ext>
            </a:extLst>
          </p:cNvPr>
          <p:cNvSpPr txBox="1"/>
          <p:nvPr/>
        </p:nvSpPr>
        <p:spPr>
          <a:xfrm>
            <a:off x="561937" y="3248761"/>
            <a:ext cx="2440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/>
              <a:t>인터넷</a:t>
            </a:r>
            <a:r>
              <a:rPr lang="en-US" altLang="ko-KR" sz="1000" b="1" dirty="0"/>
              <a:t>] </a:t>
            </a:r>
            <a:r>
              <a:rPr lang="ko-KR" altLang="en-US" sz="1000" b="1" dirty="0"/>
              <a:t>표준형 </a:t>
            </a:r>
            <a:r>
              <a:rPr lang="ko-KR" altLang="en-US" sz="1000" b="1" dirty="0" err="1"/>
              <a:t>광랜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경북 상주시</a:t>
            </a:r>
            <a:r>
              <a:rPr lang="en-US" altLang="ko-KR" sz="1000" b="1" dirty="0"/>
              <a:t>) </a:t>
            </a:r>
            <a:br>
              <a:rPr lang="en-US" altLang="ko-KR" sz="1000" b="1" dirty="0"/>
            </a:br>
            <a:r>
              <a:rPr lang="en-US" altLang="ko-KR" sz="1000" b="1" dirty="0"/>
              <a:t>/ </a:t>
            </a:r>
            <a:r>
              <a:rPr lang="ko-KR" altLang="en-US" sz="1000" b="1" dirty="0" err="1"/>
              <a:t>사용중</a:t>
            </a:r>
            <a:endParaRPr lang="ko-KR" altLang="en-US" sz="1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B447F5-0479-21E4-9842-4C07AF612E2C}"/>
              </a:ext>
            </a:extLst>
          </p:cNvPr>
          <p:cNvSpPr txBox="1"/>
          <p:nvPr/>
        </p:nvSpPr>
        <p:spPr>
          <a:xfrm>
            <a:off x="450621" y="4025891"/>
            <a:ext cx="24401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정지 시작일 </a:t>
            </a:r>
            <a:r>
              <a:rPr lang="en-US" altLang="ko-KR" sz="1000" b="1" dirty="0"/>
              <a:t>: 2025-12-04</a:t>
            </a:r>
            <a:endParaRPr lang="ko-KR" altLang="en-US" sz="1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9BF8F6-33D8-16ED-7140-178E73478D79}"/>
              </a:ext>
            </a:extLst>
          </p:cNvPr>
          <p:cNvSpPr txBox="1"/>
          <p:nvPr/>
        </p:nvSpPr>
        <p:spPr>
          <a:xfrm>
            <a:off x="3294398" y="5119352"/>
            <a:ext cx="2688780" cy="52424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0000"/>
                </a:solidFill>
                <a:latin typeface="+mn-ea"/>
              </a:rPr>
              <a:t>     신청 가능 잔여일수를 초과하였습니다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     [2026-03-07</a:t>
            </a:r>
            <a:r>
              <a:rPr lang="ko-KR" altLang="en-US" sz="1000" dirty="0">
                <a:solidFill>
                  <a:srgbClr val="FF0000"/>
                </a:solidFill>
                <a:latin typeface="+mn-ea"/>
              </a:rPr>
              <a:t>일까지 신청 가능합니다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.]</a:t>
            </a:r>
          </a:p>
        </p:txBody>
      </p:sp>
      <p:pic>
        <p:nvPicPr>
          <p:cNvPr id="11" name="그래픽 10" descr="경고">
            <a:extLst>
              <a:ext uri="{FF2B5EF4-FFF2-40B4-BE49-F238E27FC236}">
                <a16:creationId xmlns:a16="http://schemas.microsoft.com/office/drawing/2014/main" id="{466B97FD-19C9-A406-EF6E-5F2209FB6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79095" y="5175564"/>
            <a:ext cx="180947" cy="1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9490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86F3D-F665-7C56-550C-A6BC918A7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E69273DE-085E-A804-2A29-876AD4183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51903"/>
              </p:ext>
            </p:extLst>
          </p:nvPr>
        </p:nvGraphicFramePr>
        <p:xfrm>
          <a:off x="9768840" y="532464"/>
          <a:ext cx="2361310" cy="159442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일시정지 신청 완료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홈으로 돌아가기</a:t>
                      </a:r>
                      <a:endParaRPr lang="en-US" altLang="ko-KR" sz="800" b="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페이지 이동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종료일자 입력 화면 이동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en-US" altLang="ko-KR" sz="800" b="0" i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DS_MI_SP_02_01</a:t>
                      </a:r>
                      <a:r>
                        <a:rPr lang="en-US" altLang="ko-KR" sz="800" b="0" i="0" baseline="0" dirty="0"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en-US" altLang="ko-KR" sz="800" dirty="0"/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E6674EBB-4F0B-4DCC-CC4F-7C2F61AF0615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일시이용정지 신청</a:t>
            </a:r>
            <a:endParaRPr lang="en-US" altLang="ko-KR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82EAFD-2F27-72AE-78D6-216C8BD44BEC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DS_MI_SP_01_04</a:t>
            </a:r>
            <a:endParaRPr lang="en-US" altLang="ko-KR" sz="800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646141F-6942-F5FC-93AB-85D58E60EA56}"/>
              </a:ext>
            </a:extLst>
          </p:cNvPr>
          <p:cNvSpPr/>
          <p:nvPr/>
        </p:nvSpPr>
        <p:spPr>
          <a:xfrm>
            <a:off x="4235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일시정지 신청 완료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DA14993-0D35-0CAD-E370-2C577D529EA6}"/>
              </a:ext>
            </a:extLst>
          </p:cNvPr>
          <p:cNvGrpSpPr/>
          <p:nvPr/>
        </p:nvGrpSpPr>
        <p:grpSpPr>
          <a:xfrm>
            <a:off x="431152" y="941122"/>
            <a:ext cx="796863" cy="316109"/>
            <a:chOff x="4733925" y="2686050"/>
            <a:chExt cx="1362075" cy="409435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BDC5A899-0E93-CDFE-A18D-A5DC096EA508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00CD32B0-48DD-1402-4A9A-55F7ACD38297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147828AB-8882-CB8C-9BC0-59290BC180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44E60343-8966-73A6-892D-EDB9BC9354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2E33B30-7F5D-6B9A-82C2-075C49A53D1B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E89A9A4-A17D-3166-8A47-4EDFA2668B06}"/>
              </a:ext>
            </a:extLst>
          </p:cNvPr>
          <p:cNvGrpSpPr/>
          <p:nvPr/>
        </p:nvGrpSpPr>
        <p:grpSpPr>
          <a:xfrm>
            <a:off x="2757983" y="941099"/>
            <a:ext cx="361950" cy="316109"/>
            <a:chOff x="4733925" y="2686050"/>
            <a:chExt cx="1362075" cy="409435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28BEF095-4BC8-AC04-77BE-CD499F5878DB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BBC9D004-C11A-011D-B38D-A4E96BF69D80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98D3E85C-781D-FBD7-7506-A873A3878F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C19F4E8A-34D0-7D4C-D84D-D8DA80DAD5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778B6E3-28FB-4030-9DBA-E0FB632E89DF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62CFB2A-20FC-4DF6-85F8-5243CCD900F6}"/>
              </a:ext>
            </a:extLst>
          </p:cNvPr>
          <p:cNvGrpSpPr/>
          <p:nvPr/>
        </p:nvGrpSpPr>
        <p:grpSpPr>
          <a:xfrm>
            <a:off x="483169" y="3047653"/>
            <a:ext cx="2553562" cy="274320"/>
            <a:chOff x="6846094" y="3510739"/>
            <a:chExt cx="2169534" cy="27432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2B0E2C2B-CE98-43AC-85F6-9D126273DB0A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4F6F846-92C9-4071-9DB4-25A6CE0E7D7B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처음으로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EF428CD-BBCF-49B4-AA7F-A8AFFF829068}"/>
              </a:ext>
            </a:extLst>
          </p:cNvPr>
          <p:cNvSpPr txBox="1"/>
          <p:nvPr/>
        </p:nvSpPr>
        <p:spPr>
          <a:xfrm>
            <a:off x="427356" y="1582452"/>
            <a:ext cx="1295547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일시정지 신청</a:t>
            </a:r>
            <a:r>
              <a:rPr lang="en-US" altLang="ko-KR" sz="1000" b="1" dirty="0">
                <a:latin typeface="+mn-ea"/>
              </a:rPr>
              <a:t>(4/4)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3E180BE-9E62-48B8-B2F1-1FF0A0959813}"/>
              </a:ext>
            </a:extLst>
          </p:cNvPr>
          <p:cNvSpPr txBox="1"/>
          <p:nvPr/>
        </p:nvSpPr>
        <p:spPr>
          <a:xfrm>
            <a:off x="419933" y="1916228"/>
            <a:ext cx="2700000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일시정지 신청이 완료됐어요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4F9D8A-6AF3-4425-8195-946AA958615A}"/>
              </a:ext>
            </a:extLst>
          </p:cNvPr>
          <p:cNvSpPr txBox="1"/>
          <p:nvPr/>
        </p:nvSpPr>
        <p:spPr>
          <a:xfrm>
            <a:off x="424873" y="2275992"/>
            <a:ext cx="2700000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서비스 사용을 원하시면 언제든 일시정지 해제를 하실 수 있어요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0B4CCFD-7BA2-4263-9FDC-563E5F0C8AF4}"/>
              </a:ext>
            </a:extLst>
          </p:cNvPr>
          <p:cNvSpPr/>
          <p:nvPr/>
        </p:nvSpPr>
        <p:spPr>
          <a:xfrm>
            <a:off x="364529" y="2957179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FEDD655-3832-4202-8058-A2B4E38AAA67}"/>
              </a:ext>
            </a:extLst>
          </p:cNvPr>
          <p:cNvSpPr txBox="1"/>
          <p:nvPr/>
        </p:nvSpPr>
        <p:spPr>
          <a:xfrm>
            <a:off x="419933" y="6569039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FD_MI_SP_01_04_01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27662198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4E850-302D-61AE-5B65-6A1311297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8DE1453-F526-E806-EE90-FCE5D9A0BD69}"/>
              </a:ext>
            </a:extLst>
          </p:cNvPr>
          <p:cNvSpPr/>
          <p:nvPr/>
        </p:nvSpPr>
        <p:spPr>
          <a:xfrm>
            <a:off x="0" y="2417275"/>
            <a:ext cx="12192000" cy="21004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51.52.53. </a:t>
            </a:r>
            <a:r>
              <a:rPr lang="ko-KR" altLang="en-US" sz="2800" dirty="0"/>
              <a:t>부가서비스 해지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AFBFD8C-60B2-E1EE-4C23-8B315E19627B}"/>
              </a:ext>
            </a:extLst>
          </p:cNvPr>
          <p:cNvSpPr/>
          <p:nvPr/>
        </p:nvSpPr>
        <p:spPr>
          <a:xfrm>
            <a:off x="9723422" y="-9049"/>
            <a:ext cx="2468578" cy="624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멀티모달</a:t>
            </a:r>
            <a:r>
              <a:rPr lang="en-US" altLang="ko-KR" dirty="0"/>
              <a:t>+</a:t>
            </a:r>
            <a:r>
              <a:rPr lang="ko-KR" altLang="en-US" dirty="0"/>
              <a:t>음성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5C832C-24F7-0419-29B1-A4EDADD642FA}"/>
              </a:ext>
            </a:extLst>
          </p:cNvPr>
          <p:cNvSpPr/>
          <p:nvPr/>
        </p:nvSpPr>
        <p:spPr>
          <a:xfrm>
            <a:off x="0" y="238135"/>
            <a:ext cx="2468578" cy="129538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부가서비스 해지 하고 싶어</a:t>
            </a:r>
          </a:p>
          <a:p>
            <a:pPr algn="ctr"/>
            <a:r>
              <a:rPr lang="ko-KR" altLang="en-US" sz="1200" dirty="0"/>
              <a:t>가디언 서비스 해지 하고 싶어</a:t>
            </a:r>
          </a:p>
          <a:p>
            <a:pPr algn="ctr"/>
            <a:r>
              <a:rPr lang="ko-KR" altLang="en-US" sz="1200" dirty="0" err="1"/>
              <a:t>세이퍼</a:t>
            </a:r>
            <a:r>
              <a:rPr lang="ko-KR" altLang="en-US" sz="1200" dirty="0"/>
              <a:t> 서비스 해지 하고 싶어</a:t>
            </a:r>
          </a:p>
          <a:p>
            <a:pPr algn="ctr"/>
            <a:r>
              <a:rPr lang="ko-KR" altLang="en-US" sz="1200" dirty="0"/>
              <a:t>원스톱 서비스 해지 하고 싶어</a:t>
            </a:r>
            <a:endParaRPr lang="en-US" altLang="ko-KR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079AE84-B083-E72A-65D9-002179CDFB64}"/>
              </a:ext>
            </a:extLst>
          </p:cNvPr>
          <p:cNvSpPr/>
          <p:nvPr/>
        </p:nvSpPr>
        <p:spPr>
          <a:xfrm>
            <a:off x="0" y="0"/>
            <a:ext cx="2468578" cy="23489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대표발화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63230377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25EC7-9CA0-A73D-C788-AB8677ED2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EC3269A-A0D4-38D2-30B0-5D0BE7DEF8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364148"/>
              </p:ext>
            </p:extLst>
          </p:nvPr>
        </p:nvGraphicFramePr>
        <p:xfrm>
          <a:off x="276225" y="1068316"/>
          <a:ext cx="11621208" cy="352273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36868">
                  <a:extLst>
                    <a:ext uri="{9D8B030D-6E8A-4147-A177-3AD203B41FA5}">
                      <a16:colId xmlns:a16="http://schemas.microsoft.com/office/drawing/2014/main" val="2644237742"/>
                    </a:ext>
                  </a:extLst>
                </a:gridCol>
                <a:gridCol w="1936868">
                  <a:extLst>
                    <a:ext uri="{9D8B030D-6E8A-4147-A177-3AD203B41FA5}">
                      <a16:colId xmlns:a16="http://schemas.microsoft.com/office/drawing/2014/main" val="864356931"/>
                    </a:ext>
                  </a:extLst>
                </a:gridCol>
                <a:gridCol w="1936868">
                  <a:extLst>
                    <a:ext uri="{9D8B030D-6E8A-4147-A177-3AD203B41FA5}">
                      <a16:colId xmlns:a16="http://schemas.microsoft.com/office/drawing/2014/main" val="1165514800"/>
                    </a:ext>
                  </a:extLst>
                </a:gridCol>
                <a:gridCol w="1936868">
                  <a:extLst>
                    <a:ext uri="{9D8B030D-6E8A-4147-A177-3AD203B41FA5}">
                      <a16:colId xmlns:a16="http://schemas.microsoft.com/office/drawing/2014/main" val="1522634497"/>
                    </a:ext>
                  </a:extLst>
                </a:gridCol>
                <a:gridCol w="1936868">
                  <a:extLst>
                    <a:ext uri="{9D8B030D-6E8A-4147-A177-3AD203B41FA5}">
                      <a16:colId xmlns:a16="http://schemas.microsoft.com/office/drawing/2014/main" val="1605381915"/>
                    </a:ext>
                  </a:extLst>
                </a:gridCol>
                <a:gridCol w="1936868">
                  <a:extLst>
                    <a:ext uri="{9D8B030D-6E8A-4147-A177-3AD203B41FA5}">
                      <a16:colId xmlns:a16="http://schemas.microsoft.com/office/drawing/2014/main" val="684349923"/>
                    </a:ext>
                  </a:extLst>
                </a:gridCol>
              </a:tblGrid>
              <a:tr h="29263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화면열린고객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API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화면 </a:t>
                      </a: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안열린고객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웹훅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추가 요구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7570567"/>
                  </a:ext>
                </a:extLst>
              </a:tr>
              <a:tr h="1210799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비월드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로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링크주고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통화 종료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비월드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로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링크주고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통화 종료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51, 52, 53, 55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요건 페이지 통합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3045038"/>
                  </a:ext>
                </a:extLst>
              </a:tr>
              <a:tr h="1210799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 체크해서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가능하면 상담사 호전환버튼 제공해서 누르게끔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누르면 전화 끊어지면서 화면 이동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불가능하면 불가능 하다고 안내하고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상담사연결버튼 제공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누르면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호전환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동작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 체크를 하고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가능하다면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SMS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링크 전달하고 통화 종료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불가능하면 상담사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호전환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체크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유무선 결합대상 가능여부 체크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 여부 체크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링크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SMS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전송 요청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2777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457733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C4BFF-1E2E-4FB7-6CDF-15E1A304C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B62584-42A7-34EA-6326-26E0390AF799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부가서비스 셀프 해지 </a:t>
            </a:r>
            <a:r>
              <a:rPr lang="en-US" altLang="ko-KR" sz="800" dirty="0"/>
              <a:t>(</a:t>
            </a:r>
            <a:r>
              <a:rPr lang="ko-KR" altLang="en-US" sz="800" dirty="0"/>
              <a:t>가디언</a:t>
            </a:r>
            <a:r>
              <a:rPr lang="en-US" altLang="ko-KR" sz="800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5C91C-24B1-7152-ABDB-739EFD5D3A14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DS_MI_CL_01_01</a:t>
            </a:r>
            <a:endParaRPr lang="en-US" altLang="ko-KR" sz="800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29B4E5D5-29BE-F49D-4E3D-7F09A4C58AC0}"/>
              </a:ext>
            </a:extLst>
          </p:cNvPr>
          <p:cNvSpPr/>
          <p:nvPr/>
        </p:nvSpPr>
        <p:spPr>
          <a:xfrm>
            <a:off x="4235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서비스 해지 분기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BD466C0-9125-C75F-67E6-43CA6EF52F91}"/>
              </a:ext>
            </a:extLst>
          </p:cNvPr>
          <p:cNvGrpSpPr/>
          <p:nvPr/>
        </p:nvGrpSpPr>
        <p:grpSpPr>
          <a:xfrm>
            <a:off x="431152" y="941122"/>
            <a:ext cx="796863" cy="316109"/>
            <a:chOff x="4733925" y="2686050"/>
            <a:chExt cx="1362075" cy="409435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79DD3BF2-1876-C50A-C990-602644841193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C1434779-3F4B-3FDF-6DC2-92F908547A47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57D6E1A4-6EFC-BC0C-DAF7-F61D09C172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D755691-5374-92D2-AC59-74AAB08946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6629499-DDF3-F080-BBCB-B8E4E812812F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8CE0754-9856-9292-FA74-285775E6031E}"/>
              </a:ext>
            </a:extLst>
          </p:cNvPr>
          <p:cNvGrpSpPr/>
          <p:nvPr/>
        </p:nvGrpSpPr>
        <p:grpSpPr>
          <a:xfrm>
            <a:off x="2757983" y="941099"/>
            <a:ext cx="361950" cy="316109"/>
            <a:chOff x="4733925" y="2686050"/>
            <a:chExt cx="1362075" cy="40943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07FF619A-6D12-A6C7-24B8-DF9A0DF3B5C1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48EC19EA-8641-C023-EB35-9ADB14511D39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74EF1040-4174-DE0C-7C13-60D55D6FD8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C1383B62-25CD-5E3F-7055-8E1C8CA9FF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D0C23F2-C26D-C11F-F5CB-6DEBA5B7B58E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graphicFrame>
        <p:nvGraphicFramePr>
          <p:cNvPr id="58" name="Group 57">
            <a:extLst>
              <a:ext uri="{FF2B5EF4-FFF2-40B4-BE49-F238E27FC236}">
                <a16:creationId xmlns:a16="http://schemas.microsoft.com/office/drawing/2014/main" id="{D6F00354-B3E8-4611-D226-40FFC4229F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717041"/>
              </p:ext>
            </p:extLst>
          </p:nvPr>
        </p:nvGraphicFramePr>
        <p:xfrm>
          <a:off x="9768840" y="532464"/>
          <a:ext cx="2361310" cy="2292507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페이지 이동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en-US" altLang="ko-KR" sz="800" b="0" i="0" dirty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DS_MI_CL_01_02</a:t>
                      </a:r>
                      <a:r>
                        <a:rPr lang="en-US" altLang="ko-KR" sz="800" b="0" i="0" baseline="0" dirty="0"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800" b="0" i="0" baseline="0" dirty="0"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이동</a:t>
                      </a:r>
                      <a:endParaRPr lang="en-US" altLang="ko-KR" sz="800" dirty="0"/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페이지 이동</a:t>
                      </a:r>
                      <a:b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en-US" altLang="ko-KR" sz="800" dirty="0"/>
                        <a:t>DS_MI_CL_01_03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이동</a:t>
                      </a:r>
                      <a:endParaRPr lang="en-US" altLang="ko-KR" sz="800" dirty="0"/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페이지 이동</a:t>
                      </a:r>
                      <a:b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en-US" altLang="ko-KR" sz="800" dirty="0"/>
                        <a:t>DS_MI_CL_01_04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이동</a:t>
                      </a:r>
                      <a:endParaRPr lang="en-US" altLang="ko-KR" sz="800" dirty="0"/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680206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페이지 이동</a:t>
                      </a:r>
                      <a:b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en-US" altLang="ko-KR" sz="800" b="0" i="0" dirty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DS_MI_CL_01_05</a:t>
                      </a:r>
                      <a:r>
                        <a:rPr lang="en-US" altLang="ko-KR" sz="800" b="0" i="0" baseline="0" dirty="0"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800" b="0" i="0" baseline="0" dirty="0"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이동 </a:t>
                      </a:r>
                      <a:endParaRPr lang="en-US" altLang="ko-KR" sz="800" dirty="0"/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664743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96BAC9CB-08BF-431F-89A7-DA5F8A40979F}"/>
              </a:ext>
            </a:extLst>
          </p:cNvPr>
          <p:cNvSpPr txBox="1"/>
          <p:nvPr/>
        </p:nvSpPr>
        <p:spPr>
          <a:xfrm>
            <a:off x="428648" y="1591977"/>
            <a:ext cx="1127232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부가서비스 해지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E351B9-B2C8-43F3-B8EE-085529C737DF}"/>
              </a:ext>
            </a:extLst>
          </p:cNvPr>
          <p:cNvSpPr txBox="1"/>
          <p:nvPr/>
        </p:nvSpPr>
        <p:spPr>
          <a:xfrm>
            <a:off x="431151" y="2409130"/>
            <a:ext cx="2688782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해지하시려는 부가서비스를 선택해 주세요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  <a:endParaRPr lang="ko-KR" altLang="en-US" sz="11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03D0953-A54F-4ACC-882C-4EF0FFD50AE4}"/>
              </a:ext>
            </a:extLst>
          </p:cNvPr>
          <p:cNvGrpSpPr/>
          <p:nvPr/>
        </p:nvGrpSpPr>
        <p:grpSpPr>
          <a:xfrm>
            <a:off x="516627" y="3897868"/>
            <a:ext cx="2553562" cy="282649"/>
            <a:chOff x="6846094" y="3510739"/>
            <a:chExt cx="2169534" cy="282649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9CEAA656-0989-49BB-A5BA-FC25BE62F05C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F890AC5-0D3B-4347-A9A9-041D25168C31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53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latin typeface="+mn-ea"/>
                </a:rPr>
                <a:t>원스톱 부가서비스</a:t>
              </a:r>
              <a:endParaRPr lang="en-US" altLang="ko-KR" sz="800" dirty="0">
                <a:latin typeface="+mn-ea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EC7731E5-563F-46DA-8E1F-0839B96E1383}"/>
              </a:ext>
            </a:extLst>
          </p:cNvPr>
          <p:cNvGrpSpPr/>
          <p:nvPr/>
        </p:nvGrpSpPr>
        <p:grpSpPr>
          <a:xfrm>
            <a:off x="511369" y="3525190"/>
            <a:ext cx="2553562" cy="282649"/>
            <a:chOff x="6846094" y="3510739"/>
            <a:chExt cx="2169534" cy="282649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DB4E34A4-5506-44C3-A3A7-ED37F4AC9542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2CEAD7F-AE61-4C29-A489-053CEF31ACC6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53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800" dirty="0" err="1">
                  <a:latin typeface="+mn-ea"/>
                </a:rPr>
                <a:t>세이퍼</a:t>
              </a:r>
              <a:r>
                <a:rPr lang="ko-KR" altLang="en-US" sz="800" dirty="0">
                  <a:latin typeface="+mn-ea"/>
                </a:rPr>
                <a:t> 부가서비스</a:t>
              </a:r>
              <a:endParaRPr lang="en-US" altLang="ko-KR" sz="800" dirty="0">
                <a:latin typeface="+mn-ea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FB2F4343-6E2E-46C2-95D9-FBE19DEC7527}"/>
              </a:ext>
            </a:extLst>
          </p:cNvPr>
          <p:cNvGrpSpPr/>
          <p:nvPr/>
        </p:nvGrpSpPr>
        <p:grpSpPr>
          <a:xfrm>
            <a:off x="511369" y="3149292"/>
            <a:ext cx="2553562" cy="282649"/>
            <a:chOff x="6846094" y="3510739"/>
            <a:chExt cx="2169534" cy="282649"/>
          </a:xfrm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1C80CA45-16FB-4F24-B61E-08D277DA9BD5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6AD743F-FB80-442F-AC8D-6E4B404FEB1F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53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latin typeface="+mn-ea"/>
                </a:rPr>
                <a:t>가디언 부가서비스</a:t>
              </a:r>
              <a:endParaRPr lang="en-US" altLang="ko-KR" sz="800" dirty="0">
                <a:latin typeface="+mn-ea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7A252F82-A6C3-4D00-95C0-D021F44F0E55}"/>
              </a:ext>
            </a:extLst>
          </p:cNvPr>
          <p:cNvSpPr/>
          <p:nvPr/>
        </p:nvSpPr>
        <p:spPr>
          <a:xfrm>
            <a:off x="431152" y="3197206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B5E90C0-2C85-4E8B-A92B-AAE25F7934BE}"/>
              </a:ext>
            </a:extLst>
          </p:cNvPr>
          <p:cNvSpPr/>
          <p:nvPr/>
        </p:nvSpPr>
        <p:spPr>
          <a:xfrm>
            <a:off x="431151" y="3601325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BC1DD43-B377-48DD-BC84-8FF7040E6B81}"/>
              </a:ext>
            </a:extLst>
          </p:cNvPr>
          <p:cNvSpPr/>
          <p:nvPr/>
        </p:nvSpPr>
        <p:spPr>
          <a:xfrm>
            <a:off x="431150" y="3983427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7A13CB-4224-7F80-DABD-7ECA3791DE4B}"/>
              </a:ext>
            </a:extLst>
          </p:cNvPr>
          <p:cNvSpPr txBox="1"/>
          <p:nvPr/>
        </p:nvSpPr>
        <p:spPr>
          <a:xfrm>
            <a:off x="431151" y="2011142"/>
            <a:ext cx="2688782" cy="30348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부가서비스 해지를 도와드릴게요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DD3E5F-329B-82A8-A22E-A5382CC6BB8C}"/>
              </a:ext>
            </a:extLst>
          </p:cNvPr>
          <p:cNvSpPr txBox="1"/>
          <p:nvPr/>
        </p:nvSpPr>
        <p:spPr>
          <a:xfrm>
            <a:off x="425866" y="6567685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FD_MI_CL_01_01_01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811515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0AC83-2972-CAA5-234D-89C5A5FEC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D9F4AFA1-AB5B-61C7-861D-9EB944256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145749"/>
              </p:ext>
            </p:extLst>
          </p:nvPr>
        </p:nvGraphicFramePr>
        <p:xfrm>
          <a:off x="9768840" y="532464"/>
          <a:ext cx="2361310" cy="3170331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시나리오 시작 시 공통적으로 노출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사업자번호 확인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사업자번호 인풋박스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최초상태 </a:t>
                      </a:r>
                      <a:r>
                        <a:rPr lang="ko-KR" altLang="en-US" sz="800" b="0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플레이스홀더</a:t>
                      </a:r>
                      <a:endParaRPr lang="en-US" altLang="ko-KR" sz="800" b="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숫자만 입력가능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숫자 첫 글자 입력 시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하단 형식오류 안내 멘트 노출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숫자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10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자리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형식 유효성 검사 적용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800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자리수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07878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형식 유효성에 따른 화면 변동</a:t>
                      </a:r>
                      <a:b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유효성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Y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오류 </a:t>
                      </a:r>
                      <a:r>
                        <a:rPr lang="ko-KR" altLang="en-US" sz="800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안내멘트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사라짐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버튼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Active</a:t>
                      </a:r>
                      <a:b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유효성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N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오류 </a:t>
                      </a:r>
                      <a:r>
                        <a:rPr lang="ko-KR" altLang="en-US" sz="800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안내멘트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유지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버튼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Disabled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88636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267854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94D0D3E-93E4-624D-9C84-70E5E69664F5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공통 </a:t>
            </a:r>
            <a:r>
              <a:rPr lang="en-US" altLang="ko-KR" sz="800" dirty="0"/>
              <a:t>UI : </a:t>
            </a:r>
            <a:r>
              <a:rPr lang="ko-KR" altLang="en-US" sz="800" dirty="0"/>
              <a:t>사용자 인증</a:t>
            </a:r>
            <a:endParaRPr lang="en-US" altLang="ko-KR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C56D8E8-41A2-471D-080C-B074816C8645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DS_MI_CM_02_02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A0015F3B-B4BD-E563-7188-B67A6E5A0194}"/>
              </a:ext>
            </a:extLst>
          </p:cNvPr>
          <p:cNvSpPr/>
          <p:nvPr/>
        </p:nvSpPr>
        <p:spPr>
          <a:xfrm>
            <a:off x="415199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개인 사업자 인증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3B4F429-19F1-3982-1E1C-CA8FFC9A9126}"/>
              </a:ext>
            </a:extLst>
          </p:cNvPr>
          <p:cNvSpPr txBox="1"/>
          <p:nvPr/>
        </p:nvSpPr>
        <p:spPr>
          <a:xfrm>
            <a:off x="433318" y="2473881"/>
            <a:ext cx="2691689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8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ko-KR" altLang="en-US" sz="1000" dirty="0"/>
              <a:t>사업자번호를 입력해 주세요</a:t>
            </a:r>
            <a:r>
              <a:rPr lang="en-US" altLang="ko-KR" sz="1000" dirty="0"/>
              <a:t>.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E951DBDE-00E9-CAE9-8D08-08300CEF74D3}"/>
              </a:ext>
            </a:extLst>
          </p:cNvPr>
          <p:cNvSpPr/>
          <p:nvPr/>
        </p:nvSpPr>
        <p:spPr>
          <a:xfrm>
            <a:off x="596235" y="2860415"/>
            <a:ext cx="2337928" cy="308863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사업자번호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자리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89F7CD5-A85C-697C-C741-D888950A7B09}"/>
              </a:ext>
            </a:extLst>
          </p:cNvPr>
          <p:cNvSpPr txBox="1"/>
          <p:nvPr/>
        </p:nvSpPr>
        <p:spPr>
          <a:xfrm>
            <a:off x="513478" y="1587081"/>
            <a:ext cx="87075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사용자 인증</a:t>
            </a:r>
            <a:endParaRPr lang="en-US" altLang="ko-KR" sz="1000" b="1" dirty="0">
              <a:latin typeface="+mn-ea"/>
            </a:endParaRP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8BF861B3-7BCF-4F2C-2A71-D43EEE3F8545}"/>
              </a:ext>
            </a:extLst>
          </p:cNvPr>
          <p:cNvGrpSpPr/>
          <p:nvPr/>
        </p:nvGrpSpPr>
        <p:grpSpPr>
          <a:xfrm>
            <a:off x="751197" y="3567925"/>
            <a:ext cx="1895708" cy="274320"/>
            <a:chOff x="6846094" y="3510739"/>
            <a:chExt cx="2169534" cy="274320"/>
          </a:xfrm>
        </p:grpSpPr>
        <p:sp>
          <p:nvSpPr>
            <p:cNvPr id="121" name="사각형: 둥근 모서리 120">
              <a:extLst>
                <a:ext uri="{FF2B5EF4-FFF2-40B4-BE49-F238E27FC236}">
                  <a16:creationId xmlns:a16="http://schemas.microsoft.com/office/drawing/2014/main" id="{DFC8F5CA-D16A-6091-506C-08FEB464CC28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A005F1C0-B263-C97C-F73A-60013AF582A0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입력완료</a:t>
              </a:r>
            </a:p>
          </p:txBody>
        </p:sp>
      </p:grpSp>
      <p:sp>
        <p:nvSpPr>
          <p:cNvPr id="67" name="타원 66">
            <a:extLst>
              <a:ext uri="{FF2B5EF4-FFF2-40B4-BE49-F238E27FC236}">
                <a16:creationId xmlns:a16="http://schemas.microsoft.com/office/drawing/2014/main" id="{63D737A4-2C1A-23B7-4E47-51856D867566}"/>
              </a:ext>
            </a:extLst>
          </p:cNvPr>
          <p:cNvSpPr/>
          <p:nvPr/>
        </p:nvSpPr>
        <p:spPr>
          <a:xfrm>
            <a:off x="415199" y="1668257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ABBC2F8C-4013-5AA3-37C6-B5A66EA6892E}"/>
              </a:ext>
            </a:extLst>
          </p:cNvPr>
          <p:cNvSpPr/>
          <p:nvPr/>
        </p:nvSpPr>
        <p:spPr>
          <a:xfrm>
            <a:off x="415198" y="2887920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AB51A364-ED14-5F1E-2317-21BA37B11EB0}"/>
              </a:ext>
            </a:extLst>
          </p:cNvPr>
          <p:cNvSpPr/>
          <p:nvPr/>
        </p:nvSpPr>
        <p:spPr>
          <a:xfrm>
            <a:off x="730962" y="3622267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28CB205-AD54-C2B4-C49B-62C13E462A38}"/>
              </a:ext>
            </a:extLst>
          </p:cNvPr>
          <p:cNvGrpSpPr/>
          <p:nvPr/>
        </p:nvGrpSpPr>
        <p:grpSpPr>
          <a:xfrm>
            <a:off x="423510" y="943540"/>
            <a:ext cx="796863" cy="316109"/>
            <a:chOff x="4733925" y="2686050"/>
            <a:chExt cx="1362075" cy="409435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D5F01ED-1CF0-1EF9-E1D2-E1DE6C3F4E94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46DB5C14-3D84-580E-347F-3E824C6D7BF7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12E31509-0479-0A42-7E34-E553CF10F7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047A5FF2-B668-EC14-E307-8A0E313431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07FDE20-0229-D38C-A12C-C4709E0C5DAF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7E392E0-F2AE-0345-CAEF-ABC86256F003}"/>
              </a:ext>
            </a:extLst>
          </p:cNvPr>
          <p:cNvGrpSpPr/>
          <p:nvPr/>
        </p:nvGrpSpPr>
        <p:grpSpPr>
          <a:xfrm>
            <a:off x="2754606" y="939916"/>
            <a:ext cx="361950" cy="316109"/>
            <a:chOff x="4733925" y="2686050"/>
            <a:chExt cx="1362075" cy="409435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4D6EE75C-0C70-545D-21F0-195F61B1F605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23F9AD79-9DD5-3111-3C63-DEB519354C13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A78AF16D-B660-3B09-BB84-6E3639566B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4EF3BE0B-0F2C-A2C7-DB29-E7EA2CAF80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5521E1B-3C6C-1684-E4BA-E77AC51A83F6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F48F4FE-83A4-A3FC-CD1C-C5C89EE4C775}"/>
              </a:ext>
            </a:extLst>
          </p:cNvPr>
          <p:cNvSpPr txBox="1"/>
          <p:nvPr/>
        </p:nvSpPr>
        <p:spPr>
          <a:xfrm>
            <a:off x="423510" y="1937802"/>
            <a:ext cx="2700000" cy="4810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</a:rPr>
              <a:t>{</a:t>
            </a:r>
            <a:r>
              <a:rPr lang="ko-KR" altLang="en-US" sz="900" dirty="0" err="1">
                <a:solidFill>
                  <a:schemeClr val="bg1"/>
                </a:solidFill>
              </a:rPr>
              <a:t>메뉴명</a:t>
            </a:r>
            <a:r>
              <a:rPr lang="en-US" altLang="ko-KR" sz="900" dirty="0">
                <a:solidFill>
                  <a:schemeClr val="bg1"/>
                </a:solidFill>
              </a:rPr>
              <a:t>} </a:t>
            </a:r>
            <a:r>
              <a:rPr lang="ko-KR" altLang="en-US" sz="900" dirty="0">
                <a:solidFill>
                  <a:schemeClr val="bg1"/>
                </a:solidFill>
              </a:rPr>
              <a:t>서비스 이용을 위해 가입된 고객 정보 확인이 필요해요</a:t>
            </a:r>
            <a:r>
              <a:rPr lang="en-US" altLang="ko-KR" sz="900" dirty="0">
                <a:solidFill>
                  <a:schemeClr val="bg1"/>
                </a:solidFill>
              </a:rPr>
              <a:t>. </a:t>
            </a:r>
            <a:endParaRPr lang="en-US" altLang="ko-KR" sz="9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8535B89-928F-5DC4-23D3-CB93A5E3B76E}"/>
              </a:ext>
            </a:extLst>
          </p:cNvPr>
          <p:cNvSpPr txBox="1"/>
          <p:nvPr/>
        </p:nvSpPr>
        <p:spPr>
          <a:xfrm>
            <a:off x="513478" y="3212032"/>
            <a:ext cx="1754006" cy="253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rgbClr val="FF0000"/>
                </a:solidFill>
                <a:latin typeface="+mn-ea"/>
              </a:rPr>
              <a:t>올바르지 않은 사업자번호 입니다</a:t>
            </a:r>
            <a:r>
              <a:rPr lang="en-US" altLang="ko-KR" sz="800" dirty="0">
                <a:solidFill>
                  <a:srgbClr val="FF0000"/>
                </a:solidFill>
                <a:latin typeface="+mn-ea"/>
              </a:rPr>
              <a:t>.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3F5651C-250A-6C7B-56D4-7ADBB8FDDE42}"/>
              </a:ext>
            </a:extLst>
          </p:cNvPr>
          <p:cNvSpPr/>
          <p:nvPr/>
        </p:nvSpPr>
        <p:spPr>
          <a:xfrm>
            <a:off x="3514005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개인 사업자 인증 실패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07F211-9FB9-16DD-BD63-A466A9F337B1}"/>
              </a:ext>
            </a:extLst>
          </p:cNvPr>
          <p:cNvSpPr txBox="1"/>
          <p:nvPr/>
        </p:nvSpPr>
        <p:spPr>
          <a:xfrm>
            <a:off x="3532124" y="2244813"/>
            <a:ext cx="2691689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8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ko-KR" altLang="en-US" sz="1000" dirty="0"/>
              <a:t>사업자번호를 입력해 주세요</a:t>
            </a:r>
            <a:r>
              <a:rPr lang="en-US" altLang="ko-KR" sz="1000" dirty="0"/>
              <a:t>.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7E4FCCB-CE54-8362-8394-29B54303E317}"/>
              </a:ext>
            </a:extLst>
          </p:cNvPr>
          <p:cNvSpPr/>
          <p:nvPr/>
        </p:nvSpPr>
        <p:spPr>
          <a:xfrm>
            <a:off x="3695041" y="2631347"/>
            <a:ext cx="2337928" cy="308863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사업자번호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자리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D64E87-611C-1AF2-F790-8A8B494D26F5}"/>
              </a:ext>
            </a:extLst>
          </p:cNvPr>
          <p:cNvSpPr txBox="1"/>
          <p:nvPr/>
        </p:nvSpPr>
        <p:spPr>
          <a:xfrm>
            <a:off x="3612284" y="1587081"/>
            <a:ext cx="87075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사용자 인증</a:t>
            </a:r>
            <a:endParaRPr lang="en-US" altLang="ko-KR" sz="1000" b="1" dirty="0">
              <a:latin typeface="+mn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B51FEF8-E278-B6CF-D92D-07C8C00F2780}"/>
              </a:ext>
            </a:extLst>
          </p:cNvPr>
          <p:cNvGrpSpPr/>
          <p:nvPr/>
        </p:nvGrpSpPr>
        <p:grpSpPr>
          <a:xfrm>
            <a:off x="3850003" y="3101788"/>
            <a:ext cx="1895708" cy="274320"/>
            <a:chOff x="6846094" y="3510739"/>
            <a:chExt cx="2169534" cy="274320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53176074-CEC9-D028-1FD7-58DFAEBCFD31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2FCEA37-E40A-B437-6078-F703F115427A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입력완료</a:t>
              </a:r>
            </a:p>
          </p:txBody>
        </p:sp>
      </p:grpSp>
      <p:sp>
        <p:nvSpPr>
          <p:cNvPr id="14" name="타원 13">
            <a:extLst>
              <a:ext uri="{FF2B5EF4-FFF2-40B4-BE49-F238E27FC236}">
                <a16:creationId xmlns:a16="http://schemas.microsoft.com/office/drawing/2014/main" id="{0A8E4BC8-71E7-C93B-AD12-C49F6AC86F20}"/>
              </a:ext>
            </a:extLst>
          </p:cNvPr>
          <p:cNvSpPr/>
          <p:nvPr/>
        </p:nvSpPr>
        <p:spPr>
          <a:xfrm>
            <a:off x="3514005" y="1668257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7C33EB-22BD-0BA5-2FD2-AACB375AE7D2}"/>
              </a:ext>
            </a:extLst>
          </p:cNvPr>
          <p:cNvSpPr/>
          <p:nvPr/>
        </p:nvSpPr>
        <p:spPr>
          <a:xfrm>
            <a:off x="3514004" y="2658852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0623879-524E-D4F9-F051-06E928215F55}"/>
              </a:ext>
            </a:extLst>
          </p:cNvPr>
          <p:cNvSpPr/>
          <p:nvPr/>
        </p:nvSpPr>
        <p:spPr>
          <a:xfrm>
            <a:off x="3829768" y="3156130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900E3A7-5D3D-DEFB-F4E9-C7167B6EF006}"/>
              </a:ext>
            </a:extLst>
          </p:cNvPr>
          <p:cNvGrpSpPr/>
          <p:nvPr/>
        </p:nvGrpSpPr>
        <p:grpSpPr>
          <a:xfrm>
            <a:off x="3522316" y="943540"/>
            <a:ext cx="796863" cy="316109"/>
            <a:chOff x="4733925" y="2686050"/>
            <a:chExt cx="1362075" cy="40943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D5342D4-29DD-8644-846E-0BA2A48FCDFB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8D3D4C1-3AC7-76B8-353D-7913E988468D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F99DA0AD-83AA-48CF-2AAA-1628D842FC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10E22C75-C8D6-9D9E-6DED-D7374E8A18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DD08D7D-B224-EE9D-3577-B9A74CADB351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CBD683F-FAE2-70A0-549D-03420CFDDA16}"/>
              </a:ext>
            </a:extLst>
          </p:cNvPr>
          <p:cNvGrpSpPr/>
          <p:nvPr/>
        </p:nvGrpSpPr>
        <p:grpSpPr>
          <a:xfrm>
            <a:off x="5853412" y="939916"/>
            <a:ext cx="361950" cy="316109"/>
            <a:chOff x="4733925" y="2686050"/>
            <a:chExt cx="1362075" cy="40943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2995ED4-F00E-D8E6-A02B-EAC118665965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11BD7691-1184-B3AE-4A46-4C92E18E97F7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61062C36-197F-F809-4F2D-55E0336436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37239021-C8A4-2077-52A3-11F3A37080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2787B92-FA7B-5890-5ED9-D14DA1BC7627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F205D98-F654-AE5B-4B2F-80766038FF11}"/>
              </a:ext>
            </a:extLst>
          </p:cNvPr>
          <p:cNvSpPr txBox="1"/>
          <p:nvPr/>
        </p:nvSpPr>
        <p:spPr>
          <a:xfrm>
            <a:off x="3522316" y="1937802"/>
            <a:ext cx="2700000" cy="27328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가입 정보를 다시 확인해 주세요</a:t>
            </a:r>
            <a:r>
              <a:rPr lang="en-US" altLang="ko-KR" sz="9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333457F-D464-B147-06AC-6A24D4F73B2E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</a:t>
            </a:r>
            <a:r>
              <a:rPr lang="en-US" altLang="ko-KR" sz="900" dirty="0"/>
              <a:t>CM_02_02_01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C71182E-7F1B-9A5F-8C2B-BC07CF9D95C4}"/>
              </a:ext>
            </a:extLst>
          </p:cNvPr>
          <p:cNvSpPr txBox="1"/>
          <p:nvPr/>
        </p:nvSpPr>
        <p:spPr>
          <a:xfrm>
            <a:off x="3532124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</a:t>
            </a:r>
            <a:r>
              <a:rPr lang="en-US" altLang="ko-KR" sz="900" dirty="0"/>
              <a:t>CM_02_02_02</a:t>
            </a:r>
          </a:p>
        </p:txBody>
      </p:sp>
    </p:spTree>
    <p:extLst>
      <p:ext uri="{BB962C8B-B14F-4D97-AF65-F5344CB8AC3E}">
        <p14:creationId xmlns:p14="http://schemas.microsoft.com/office/powerpoint/2010/main" val="8992587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96C6B7-90E7-4524-8372-C2B29FF3FD11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부가서비스 셀프 해지 </a:t>
            </a:r>
            <a:r>
              <a:rPr lang="en-US" altLang="ko-KR" sz="800" dirty="0"/>
              <a:t>(</a:t>
            </a:r>
            <a:r>
              <a:rPr lang="ko-KR" altLang="en-US" sz="800" dirty="0"/>
              <a:t>가디언</a:t>
            </a:r>
            <a:r>
              <a:rPr lang="en-US" altLang="ko-KR" sz="800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A90DB7-7E7C-4BFD-A69A-C502AF25AA59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DS_MI_CL_01_02</a:t>
            </a:r>
            <a:endParaRPr lang="en-US" altLang="ko-KR" sz="800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3576C21E-A8FC-8BD1-099E-8F991A7B4C40}"/>
              </a:ext>
            </a:extLst>
          </p:cNvPr>
          <p:cNvSpPr/>
          <p:nvPr/>
        </p:nvSpPr>
        <p:spPr>
          <a:xfrm>
            <a:off x="4235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가디언 부가서비스 해지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E223795-6593-F81C-25D2-C33D04D08B7E}"/>
              </a:ext>
            </a:extLst>
          </p:cNvPr>
          <p:cNvGrpSpPr/>
          <p:nvPr/>
        </p:nvGrpSpPr>
        <p:grpSpPr>
          <a:xfrm>
            <a:off x="431152" y="941122"/>
            <a:ext cx="796863" cy="316109"/>
            <a:chOff x="4733925" y="2686050"/>
            <a:chExt cx="1362075" cy="409435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4352A6B-9F3E-8FAC-436B-CA8FAB076232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9BF96BE0-0471-7375-B38A-A898C3431286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B095E580-DC22-B1B6-21D4-ECB66439AF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DD1A3026-D099-84E0-C624-AA622E1800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EE830FD-FA71-A60D-316E-AD705C96D3B0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AB9FE5A-2741-8C0F-6C0A-AAA882D63D81}"/>
              </a:ext>
            </a:extLst>
          </p:cNvPr>
          <p:cNvGrpSpPr/>
          <p:nvPr/>
        </p:nvGrpSpPr>
        <p:grpSpPr>
          <a:xfrm>
            <a:off x="2757983" y="941099"/>
            <a:ext cx="361950" cy="316109"/>
            <a:chOff x="4733925" y="2686050"/>
            <a:chExt cx="1362075" cy="40943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451A8515-43D2-F90D-D8AE-C8C2380BFD5E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7A12579A-780E-FE71-4D5F-6E21BF875586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38459F34-BDAE-3E25-3BDD-FFDFF64BD5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159B72B1-5454-B47F-41A7-C7CA370A08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749DE5C-7C40-9FD5-B3AE-9F6D7E8B35C2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graphicFrame>
        <p:nvGraphicFramePr>
          <p:cNvPr id="58" name="Group 57">
            <a:extLst>
              <a:ext uri="{FF2B5EF4-FFF2-40B4-BE49-F238E27FC236}">
                <a16:creationId xmlns:a16="http://schemas.microsoft.com/office/drawing/2014/main" id="{415411AF-A3B6-4CD8-13FB-91C2D3EE8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128980"/>
              </p:ext>
            </p:extLst>
          </p:nvPr>
        </p:nvGraphicFramePr>
        <p:xfrm>
          <a:off x="9768840" y="532464"/>
          <a:ext cx="2361310" cy="1740727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링크 이동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전화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호 종료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링크 이동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  <a:hlinkClick r:id="rId2"/>
                        </a:rPr>
                        <a:t>바로가기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https://www.bworld.co.kr/myb/my/cancel/gate_fwd.do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504F6836-3CE7-46B7-8FA6-9BEAF59EB639}"/>
              </a:ext>
            </a:extLst>
          </p:cNvPr>
          <p:cNvSpPr txBox="1"/>
          <p:nvPr/>
        </p:nvSpPr>
        <p:spPr>
          <a:xfrm>
            <a:off x="426123" y="1591977"/>
            <a:ext cx="1556837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가디언 부가서비스 해지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F95444-E8B9-46DC-AAE7-79D86506C67E}"/>
              </a:ext>
            </a:extLst>
          </p:cNvPr>
          <p:cNvSpPr txBox="1"/>
          <p:nvPr/>
        </p:nvSpPr>
        <p:spPr>
          <a:xfrm>
            <a:off x="431153" y="1916228"/>
            <a:ext cx="2688780" cy="4810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가디언 부가서비스 해지는 </a:t>
            </a:r>
            <a:r>
              <a:rPr lang="en-US" altLang="ko-KR" sz="900" dirty="0">
                <a:solidFill>
                  <a:schemeClr val="bg1"/>
                </a:solidFill>
                <a:latin typeface="+mn-ea"/>
              </a:rPr>
              <a:t>B world</a:t>
            </a: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에서 가능합니다</a:t>
            </a:r>
            <a:r>
              <a:rPr lang="en-US" altLang="ko-KR" sz="9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039240-B675-4C08-AF98-66B2DEAEC742}"/>
              </a:ext>
            </a:extLst>
          </p:cNvPr>
          <p:cNvSpPr txBox="1"/>
          <p:nvPr/>
        </p:nvSpPr>
        <p:spPr>
          <a:xfrm>
            <a:off x="411847" y="2477897"/>
            <a:ext cx="2708086" cy="61061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B world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로 이동하시면 “이동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”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이라고 말씀해 주세요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822AC6D-6107-4332-9422-368EDDA47C2B}"/>
              </a:ext>
            </a:extLst>
          </p:cNvPr>
          <p:cNvGrpSpPr/>
          <p:nvPr/>
        </p:nvGrpSpPr>
        <p:grpSpPr>
          <a:xfrm>
            <a:off x="511369" y="3246242"/>
            <a:ext cx="2553562" cy="274320"/>
            <a:chOff x="6846094" y="3510739"/>
            <a:chExt cx="2169534" cy="274320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40B6400-FD5D-4B26-8AEF-64DCD7AF9CE7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19DA304-F9AB-4283-AED8-FDFA07C20F84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B world</a:t>
              </a:r>
              <a:r>
                <a:rPr lang="ko-KR" altLang="en-US" sz="800" dirty="0"/>
                <a:t> 바로가기 🔗 </a:t>
              </a:r>
            </a:p>
          </p:txBody>
        </p:sp>
      </p:grpSp>
      <p:sp>
        <p:nvSpPr>
          <p:cNvPr id="34" name="타원 33">
            <a:extLst>
              <a:ext uri="{FF2B5EF4-FFF2-40B4-BE49-F238E27FC236}">
                <a16:creationId xmlns:a16="http://schemas.microsoft.com/office/drawing/2014/main" id="{2742DDE1-9521-4430-9B26-F0C4F0ADCD5A}"/>
              </a:ext>
            </a:extLst>
          </p:cNvPr>
          <p:cNvSpPr/>
          <p:nvPr/>
        </p:nvSpPr>
        <p:spPr>
          <a:xfrm>
            <a:off x="411847" y="3148545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30D3DF-7F47-7A1E-6CC4-5BC7E0A38F57}"/>
              </a:ext>
            </a:extLst>
          </p:cNvPr>
          <p:cNvSpPr txBox="1"/>
          <p:nvPr/>
        </p:nvSpPr>
        <p:spPr>
          <a:xfrm>
            <a:off x="425866" y="6567685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FD_MI_CL_01_0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_01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47299840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CA43B-3DA3-74C0-253D-EE3B85613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E1F456-611E-0425-6721-B9171414BCE4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부가서비스 셀프 해지 </a:t>
            </a:r>
            <a:r>
              <a:rPr lang="en-US" altLang="ko-KR" sz="800" dirty="0"/>
              <a:t>(</a:t>
            </a:r>
            <a:r>
              <a:rPr lang="ko-KR" altLang="en-US" sz="800" dirty="0" err="1"/>
              <a:t>세이퍼</a:t>
            </a:r>
            <a:r>
              <a:rPr lang="en-US" altLang="ko-KR" sz="800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11CB2C-99C7-55B8-C85A-C0E232A43639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DS_MI_CL_01_03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45D602F-BAB6-BDA7-AEA0-E4FE0BFA1DBD}"/>
              </a:ext>
            </a:extLst>
          </p:cNvPr>
          <p:cNvSpPr/>
          <p:nvPr/>
        </p:nvSpPr>
        <p:spPr>
          <a:xfrm>
            <a:off x="4235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/>
              <a:t>세이퍼</a:t>
            </a:r>
            <a:r>
              <a:rPr lang="ko-KR" altLang="en-US" sz="1200" b="1" dirty="0"/>
              <a:t> 부가서비스 해지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22B17E4-9DC5-E53B-326C-3BF195D96DD3}"/>
              </a:ext>
            </a:extLst>
          </p:cNvPr>
          <p:cNvGrpSpPr/>
          <p:nvPr/>
        </p:nvGrpSpPr>
        <p:grpSpPr>
          <a:xfrm>
            <a:off x="431152" y="941122"/>
            <a:ext cx="796863" cy="316109"/>
            <a:chOff x="4733925" y="2686050"/>
            <a:chExt cx="1362075" cy="409435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42AD533D-88EE-F92A-6F52-EAA2EEEF7372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0E1F17DE-97CA-D5C4-1B83-61451B78E16A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3370A9F5-9AFD-1FFB-7977-A896B70C70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15F5B456-5580-E947-5A7A-8ACD2E47FC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3DF826F-BA6A-D609-5449-F924938190BA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949ABE6-E614-9F43-DC8B-E208AD20FA1F}"/>
              </a:ext>
            </a:extLst>
          </p:cNvPr>
          <p:cNvGrpSpPr/>
          <p:nvPr/>
        </p:nvGrpSpPr>
        <p:grpSpPr>
          <a:xfrm>
            <a:off x="2757983" y="941099"/>
            <a:ext cx="361950" cy="316109"/>
            <a:chOff x="4733925" y="2686050"/>
            <a:chExt cx="1362075" cy="40943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E212C76-A00C-88D6-2560-58EE29FF434F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FDF273DE-E0A8-CEF8-1196-F08CF1FC6E5D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B7A18083-4FD3-E742-50DD-9A5D849873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333ABD18-50DF-33B6-CE77-9BAC0CFA24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84A65EC-8E9B-E8CD-2587-1EABC01C2D8F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graphicFrame>
        <p:nvGraphicFramePr>
          <p:cNvPr id="4" name="Group 57">
            <a:extLst>
              <a:ext uri="{FF2B5EF4-FFF2-40B4-BE49-F238E27FC236}">
                <a16:creationId xmlns:a16="http://schemas.microsoft.com/office/drawing/2014/main" id="{5936834F-D2DE-3C84-AA9A-BC106C2892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486488"/>
              </p:ext>
            </p:extLst>
          </p:nvPr>
        </p:nvGraphicFramePr>
        <p:xfrm>
          <a:off x="9768840" y="532464"/>
          <a:ext cx="2361310" cy="1740727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링크 이동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전화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호 종료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링크 이동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  <a:hlinkClick r:id="rId2"/>
                        </a:rPr>
                        <a:t>바로가기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https://www.bworld.co.kr/myb/my/cancel/gate_fwd.do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4BB4272-0FE2-BC64-2343-FA26506EADB2}"/>
              </a:ext>
            </a:extLst>
          </p:cNvPr>
          <p:cNvSpPr txBox="1"/>
          <p:nvPr/>
        </p:nvSpPr>
        <p:spPr>
          <a:xfrm>
            <a:off x="426123" y="1591977"/>
            <a:ext cx="1556837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err="1">
                <a:latin typeface="+mn-ea"/>
              </a:rPr>
              <a:t>세이퍼</a:t>
            </a:r>
            <a:r>
              <a:rPr lang="ko-KR" altLang="en-US" sz="1000" b="1" dirty="0">
                <a:latin typeface="+mn-ea"/>
              </a:rPr>
              <a:t> 부가서비스 해지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216366-C7AF-B726-E0B9-46399B45D9C2}"/>
              </a:ext>
            </a:extLst>
          </p:cNvPr>
          <p:cNvSpPr txBox="1"/>
          <p:nvPr/>
        </p:nvSpPr>
        <p:spPr>
          <a:xfrm>
            <a:off x="431153" y="1916228"/>
            <a:ext cx="2688780" cy="4810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err="1">
                <a:solidFill>
                  <a:schemeClr val="bg1"/>
                </a:solidFill>
                <a:latin typeface="+mn-ea"/>
              </a:rPr>
              <a:t>세이퍼</a:t>
            </a: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 부가서비스 해지는 </a:t>
            </a:r>
            <a:r>
              <a:rPr lang="en-US" altLang="ko-KR" sz="900" dirty="0">
                <a:solidFill>
                  <a:schemeClr val="bg1"/>
                </a:solidFill>
                <a:latin typeface="+mn-ea"/>
              </a:rPr>
              <a:t>B world</a:t>
            </a: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에서 가능합니다</a:t>
            </a:r>
            <a:r>
              <a:rPr lang="en-US" altLang="ko-KR" sz="9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4F1FA7-33B5-890E-87D6-B5DCB61419DA}"/>
              </a:ext>
            </a:extLst>
          </p:cNvPr>
          <p:cNvSpPr txBox="1"/>
          <p:nvPr/>
        </p:nvSpPr>
        <p:spPr>
          <a:xfrm>
            <a:off x="411847" y="2477897"/>
            <a:ext cx="2708086" cy="61061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B world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로 이동하시면 “이동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”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이라고 말씀해 주세요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192B572-5172-B729-66B2-2D16AEA1BCA5}"/>
              </a:ext>
            </a:extLst>
          </p:cNvPr>
          <p:cNvGrpSpPr/>
          <p:nvPr/>
        </p:nvGrpSpPr>
        <p:grpSpPr>
          <a:xfrm>
            <a:off x="511369" y="3246242"/>
            <a:ext cx="2553562" cy="274320"/>
            <a:chOff x="6846094" y="3510739"/>
            <a:chExt cx="2169534" cy="274320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2427733-6118-3B8A-FD5E-819E581227A2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EAB9C54-92B6-CB27-1F1F-AA36A65FB8A0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B world</a:t>
              </a:r>
              <a:r>
                <a:rPr lang="ko-KR" altLang="en-US" sz="800" dirty="0"/>
                <a:t> 바로가기 🔗</a:t>
              </a:r>
            </a:p>
          </p:txBody>
        </p:sp>
      </p:grpSp>
      <p:sp>
        <p:nvSpPr>
          <p:cNvPr id="11" name="타원 10">
            <a:extLst>
              <a:ext uri="{FF2B5EF4-FFF2-40B4-BE49-F238E27FC236}">
                <a16:creationId xmlns:a16="http://schemas.microsoft.com/office/drawing/2014/main" id="{50588467-1BE2-F061-92AD-6391E88217DA}"/>
              </a:ext>
            </a:extLst>
          </p:cNvPr>
          <p:cNvSpPr/>
          <p:nvPr/>
        </p:nvSpPr>
        <p:spPr>
          <a:xfrm>
            <a:off x="411847" y="3148545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0CCD25-599E-5FDC-1061-348B590FE2AB}"/>
              </a:ext>
            </a:extLst>
          </p:cNvPr>
          <p:cNvSpPr txBox="1"/>
          <p:nvPr/>
        </p:nvSpPr>
        <p:spPr>
          <a:xfrm>
            <a:off x="425866" y="6567685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FD_MI_CL_01_03_01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21581390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9AAA3-695A-2F9B-2147-56DAEA4F2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69D72C-E8AF-B0E3-5285-85AB7F9619A0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부가서비스 셀프 해지 </a:t>
            </a:r>
            <a:r>
              <a:rPr lang="en-US" altLang="ko-KR" sz="800" dirty="0"/>
              <a:t>(</a:t>
            </a:r>
            <a:r>
              <a:rPr lang="ko-KR" altLang="en-US" sz="800" dirty="0"/>
              <a:t>원스톱</a:t>
            </a:r>
            <a:r>
              <a:rPr lang="en-US" altLang="ko-KR" sz="800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235272-5471-05BA-E9E2-88B6A9FBD359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DS_MI_CL_01_04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FC013833-BBDE-3CB9-A05B-0B2F5BD75E68}"/>
              </a:ext>
            </a:extLst>
          </p:cNvPr>
          <p:cNvSpPr/>
          <p:nvPr/>
        </p:nvSpPr>
        <p:spPr>
          <a:xfrm>
            <a:off x="4235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+mn-ea"/>
              </a:rPr>
              <a:t>원스톱</a:t>
            </a:r>
            <a:r>
              <a:rPr lang="ko-KR" altLang="en-US" sz="1200" b="1" dirty="0"/>
              <a:t> 부가서비스 해지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AC95D7F-CAF8-479D-26E4-572D53B5CAA0}"/>
              </a:ext>
            </a:extLst>
          </p:cNvPr>
          <p:cNvGrpSpPr/>
          <p:nvPr/>
        </p:nvGrpSpPr>
        <p:grpSpPr>
          <a:xfrm>
            <a:off x="431152" y="941122"/>
            <a:ext cx="796863" cy="316109"/>
            <a:chOff x="4733925" y="2686050"/>
            <a:chExt cx="1362075" cy="409435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BD2202F2-73BF-F1CB-83DA-F612B6918925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DF44B851-CB7E-209D-61BF-EA8274A9E6B8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45BDD686-70E3-E785-631E-FBEED5A24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AAF7DE30-1C66-CC38-60B5-6450F855EF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E4A4861-A62B-AC55-FD00-D7DD092B5766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B4C4B7F-95AF-97EA-F12C-FFF50696671A}"/>
              </a:ext>
            </a:extLst>
          </p:cNvPr>
          <p:cNvGrpSpPr/>
          <p:nvPr/>
        </p:nvGrpSpPr>
        <p:grpSpPr>
          <a:xfrm>
            <a:off x="2757983" y="941099"/>
            <a:ext cx="361950" cy="316109"/>
            <a:chOff x="4733925" y="2686050"/>
            <a:chExt cx="1362075" cy="40943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E50438CF-0599-71B8-C608-5A9A66A47BAA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06BB39FE-B36A-830B-847C-FE5C4D86606F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86C7BE1F-0EE9-6FB3-5195-C874A9D222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4DEE6994-4AA0-3C19-9838-A137CD5C31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2BA15E3-6DA2-6570-E8FF-0AAAE09F9F95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graphicFrame>
        <p:nvGraphicFramePr>
          <p:cNvPr id="4" name="Group 57">
            <a:extLst>
              <a:ext uri="{FF2B5EF4-FFF2-40B4-BE49-F238E27FC236}">
                <a16:creationId xmlns:a16="http://schemas.microsoft.com/office/drawing/2014/main" id="{6F572E8A-2D23-6AF3-0AFF-1D73B910CD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698553"/>
              </p:ext>
            </p:extLst>
          </p:nvPr>
        </p:nvGraphicFramePr>
        <p:xfrm>
          <a:off x="9768840" y="532464"/>
          <a:ext cx="2361310" cy="2179639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링크 이동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전화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호 종료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링크 이동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  <a:hlinkClick r:id="rId2"/>
                        </a:rPr>
                        <a:t>바로가기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  <a:hlinkClick r:id="rId3"/>
                        </a:rPr>
                        <a:t>https://www.bworld.co.kr/myb/my/cancel/gate_fwd.do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  <a:hlinkClick r:id="rId4"/>
                        </a:rPr>
                        <a:t>https://www.bworld.co.kr/myb/my/service/add-svc/info-inet.do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                                   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CDF240B-6150-F21D-C5C8-DEFB86193D6E}"/>
              </a:ext>
            </a:extLst>
          </p:cNvPr>
          <p:cNvSpPr txBox="1"/>
          <p:nvPr/>
        </p:nvSpPr>
        <p:spPr>
          <a:xfrm>
            <a:off x="426123" y="1591977"/>
            <a:ext cx="1556837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원스톱 부가서비스 해지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F5B86-3295-E023-6329-4FB9506E61FD}"/>
              </a:ext>
            </a:extLst>
          </p:cNvPr>
          <p:cNvSpPr txBox="1"/>
          <p:nvPr/>
        </p:nvSpPr>
        <p:spPr>
          <a:xfrm>
            <a:off x="431153" y="1916228"/>
            <a:ext cx="2688780" cy="4810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원스톱 부가서비스 해지는 </a:t>
            </a:r>
            <a:r>
              <a:rPr lang="en-US" altLang="ko-KR" sz="900" dirty="0">
                <a:solidFill>
                  <a:schemeClr val="bg1"/>
                </a:solidFill>
                <a:latin typeface="+mn-ea"/>
              </a:rPr>
              <a:t>B world</a:t>
            </a: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에서 가능합니다</a:t>
            </a:r>
            <a:r>
              <a:rPr lang="en-US" altLang="ko-KR" sz="9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5B3C17-217E-4A6E-C99D-6E88BC791D18}"/>
              </a:ext>
            </a:extLst>
          </p:cNvPr>
          <p:cNvSpPr txBox="1"/>
          <p:nvPr/>
        </p:nvSpPr>
        <p:spPr>
          <a:xfrm>
            <a:off x="411847" y="2477897"/>
            <a:ext cx="2708086" cy="61061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B world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로 이동하시면 “이동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”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이라고 말씀해 주세요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C153D78-AFB5-F909-FDB5-B995BBAE7042}"/>
              </a:ext>
            </a:extLst>
          </p:cNvPr>
          <p:cNvGrpSpPr/>
          <p:nvPr/>
        </p:nvGrpSpPr>
        <p:grpSpPr>
          <a:xfrm>
            <a:off x="511369" y="3246242"/>
            <a:ext cx="2553562" cy="274320"/>
            <a:chOff x="6846094" y="3510739"/>
            <a:chExt cx="2169534" cy="274320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D0E37AEA-B783-4659-E3D2-4038D618C841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10EBE88-6FF6-F508-ED8C-C005995F1748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B world</a:t>
              </a:r>
              <a:r>
                <a:rPr lang="ko-KR" altLang="en-US" sz="800" dirty="0"/>
                <a:t> 바로가기 🔗</a:t>
              </a:r>
            </a:p>
          </p:txBody>
        </p:sp>
      </p:grpSp>
      <p:sp>
        <p:nvSpPr>
          <p:cNvPr id="11" name="타원 10">
            <a:extLst>
              <a:ext uri="{FF2B5EF4-FFF2-40B4-BE49-F238E27FC236}">
                <a16:creationId xmlns:a16="http://schemas.microsoft.com/office/drawing/2014/main" id="{511D115E-07B1-E09B-7254-A5B6A681E990}"/>
              </a:ext>
            </a:extLst>
          </p:cNvPr>
          <p:cNvSpPr/>
          <p:nvPr/>
        </p:nvSpPr>
        <p:spPr>
          <a:xfrm>
            <a:off x="411847" y="3148545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4B3E86-DF6D-260E-C647-B2028E9B3B52}"/>
              </a:ext>
            </a:extLst>
          </p:cNvPr>
          <p:cNvSpPr txBox="1"/>
          <p:nvPr/>
        </p:nvSpPr>
        <p:spPr>
          <a:xfrm>
            <a:off x="425866" y="6567685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FD_MI_CL_01_04_01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422039402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4E850-302D-61AE-5B65-6A1311297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8DE1453-F526-E806-EE90-FCE5D9A0BD69}"/>
              </a:ext>
            </a:extLst>
          </p:cNvPr>
          <p:cNvSpPr/>
          <p:nvPr/>
        </p:nvSpPr>
        <p:spPr>
          <a:xfrm>
            <a:off x="0" y="2417275"/>
            <a:ext cx="12192000" cy="21004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54. </a:t>
            </a:r>
            <a:r>
              <a:rPr lang="ko-KR" altLang="en-US" sz="2800" dirty="0"/>
              <a:t>할인반환금 조회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AFBFD8C-60B2-E1EE-4C23-8B315E19627B}"/>
              </a:ext>
            </a:extLst>
          </p:cNvPr>
          <p:cNvSpPr/>
          <p:nvPr/>
        </p:nvSpPr>
        <p:spPr>
          <a:xfrm>
            <a:off x="9723422" y="-9049"/>
            <a:ext cx="2468578" cy="624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멀티모달</a:t>
            </a:r>
            <a:r>
              <a:rPr lang="en-US" altLang="ko-KR" dirty="0"/>
              <a:t>+</a:t>
            </a:r>
            <a:r>
              <a:rPr lang="ko-KR" altLang="en-US" dirty="0"/>
              <a:t>음성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9171A0-3469-54D5-ED18-0A27FEE14239}"/>
              </a:ext>
            </a:extLst>
          </p:cNvPr>
          <p:cNvSpPr/>
          <p:nvPr/>
        </p:nvSpPr>
        <p:spPr>
          <a:xfrm>
            <a:off x="0" y="238136"/>
            <a:ext cx="2468578" cy="93183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약정기간 얼마 남았어</a:t>
            </a:r>
            <a:r>
              <a:rPr lang="en-US" altLang="ko-KR" sz="1200" dirty="0"/>
              <a:t>?</a:t>
            </a:r>
          </a:p>
          <a:p>
            <a:pPr algn="ctr"/>
            <a:r>
              <a:rPr lang="ko-KR" altLang="en-US" sz="1200" dirty="0"/>
              <a:t>해지하면 위약금 얼마 나와</a:t>
            </a:r>
            <a:r>
              <a:rPr lang="en-US" altLang="ko-KR" sz="1200" dirty="0"/>
              <a:t>?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2EC39D-37A3-E8D0-90AF-0F236EAC80B2}"/>
              </a:ext>
            </a:extLst>
          </p:cNvPr>
          <p:cNvSpPr/>
          <p:nvPr/>
        </p:nvSpPr>
        <p:spPr>
          <a:xfrm>
            <a:off x="0" y="0"/>
            <a:ext cx="2468578" cy="23489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대표발화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69615517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CD222-62AB-529F-E53F-93F437C63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915BB24-4C44-6239-1F36-3BF1F80BC2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749334"/>
              </p:ext>
            </p:extLst>
          </p:nvPr>
        </p:nvGraphicFramePr>
        <p:xfrm>
          <a:off x="248464" y="1068316"/>
          <a:ext cx="11648970" cy="362137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41495">
                  <a:extLst>
                    <a:ext uri="{9D8B030D-6E8A-4147-A177-3AD203B41FA5}">
                      <a16:colId xmlns:a16="http://schemas.microsoft.com/office/drawing/2014/main" val="2644237742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864356931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165514800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522634497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605381915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684349923"/>
                    </a:ext>
                  </a:extLst>
                </a:gridCol>
              </a:tblGrid>
              <a:tr h="31084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화면열린고객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API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화면 </a:t>
                      </a: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안열린고객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웹훅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추가 요구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7570567"/>
                  </a:ext>
                </a:extLst>
              </a:tr>
              <a:tr h="3310533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멀티모달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에서는 조회 수행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멀티모달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조회가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진행중일때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음악재생에 준하는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안내를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할수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있을지 확인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 필요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... !!!</a:t>
                      </a: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조회에 시간이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오래걸림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..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웹훅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타임아웃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발생할듯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...</a:t>
                      </a: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어싱크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방식의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새로고침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형태가 가능할지 확인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일정시간에 한번씩 </a:t>
                      </a:r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새로고침해서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조회가 완료되었는지 확인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상담사 연결이 필요하다고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안내후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호 전환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3045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887510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78672-B7C8-D82A-EA7C-6B43D02D3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12414D-0ADF-87C9-F212-193A925FC25F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약정기간</a:t>
            </a:r>
            <a:r>
              <a:rPr lang="en-US" altLang="ko-KR" sz="800" dirty="0"/>
              <a:t>, </a:t>
            </a:r>
            <a:r>
              <a:rPr lang="ko-KR" altLang="en-US" sz="800" dirty="0"/>
              <a:t>할인반환금 조회 가능대상 셀프 안내</a:t>
            </a:r>
            <a:endParaRPr lang="en-US" altLang="ko-KR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30CF6E-73E3-51AE-535F-482C606F02E5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DS_MI_CL_02_01</a:t>
            </a:r>
            <a:endParaRPr lang="en-US" altLang="ko-KR" sz="800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CAFE66C6-A774-B25F-B651-04D3C809AC20}"/>
              </a:ext>
            </a:extLst>
          </p:cNvPr>
          <p:cNvSpPr/>
          <p:nvPr/>
        </p:nvSpPr>
        <p:spPr>
          <a:xfrm>
            <a:off x="432565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약정기간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할인반환금 조회</a:t>
            </a:r>
          </a:p>
        </p:txBody>
      </p:sp>
      <p:pic>
        <p:nvPicPr>
          <p:cNvPr id="156" name="Picture 4" descr="HTML/CSS 를 이용한 로딩 스피너 만들기">
            <a:extLst>
              <a:ext uri="{FF2B5EF4-FFF2-40B4-BE49-F238E27FC236}">
                <a16:creationId xmlns:a16="http://schemas.microsoft.com/office/drawing/2014/main" id="{71803E41-B014-DED1-368D-1709CEDD3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905" y="3514250"/>
            <a:ext cx="1025303" cy="95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7" name="TextBox 156">
            <a:extLst>
              <a:ext uri="{FF2B5EF4-FFF2-40B4-BE49-F238E27FC236}">
                <a16:creationId xmlns:a16="http://schemas.microsoft.com/office/drawing/2014/main" id="{B96A8042-EB5C-F5B4-2FAF-0FC4FCD66428}"/>
              </a:ext>
            </a:extLst>
          </p:cNvPr>
          <p:cNvSpPr txBox="1"/>
          <p:nvPr/>
        </p:nvSpPr>
        <p:spPr>
          <a:xfrm>
            <a:off x="1073868" y="5434601"/>
            <a:ext cx="1417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/>
              <a:t>10</a:t>
            </a:r>
            <a:r>
              <a:rPr lang="ko-KR" altLang="en-US" sz="800" dirty="0"/>
              <a:t>년 연속</a:t>
            </a:r>
            <a:endParaRPr lang="en-US" altLang="ko-KR" sz="800" dirty="0"/>
          </a:p>
          <a:p>
            <a:pPr algn="ctr"/>
            <a:r>
              <a:rPr lang="en-US" altLang="ko-KR" sz="800" dirty="0"/>
              <a:t>KS-SQI</a:t>
            </a:r>
          </a:p>
          <a:p>
            <a:pPr algn="ctr"/>
            <a:r>
              <a:rPr lang="ko-KR" altLang="en-US" sz="800" dirty="0"/>
              <a:t>한국 서비스 품질 지수 </a:t>
            </a:r>
            <a:r>
              <a:rPr lang="en-US" altLang="ko-KR" sz="800" dirty="0"/>
              <a:t>1</a:t>
            </a:r>
            <a:r>
              <a:rPr lang="ko-KR" altLang="en-US" sz="800" dirty="0"/>
              <a:t>위</a:t>
            </a:r>
            <a:endParaRPr lang="en-US" altLang="ko-KR" sz="800" dirty="0"/>
          </a:p>
        </p:txBody>
      </p:sp>
      <p:graphicFrame>
        <p:nvGraphicFramePr>
          <p:cNvPr id="4" name="Group 57">
            <a:extLst>
              <a:ext uri="{FF2B5EF4-FFF2-40B4-BE49-F238E27FC236}">
                <a16:creationId xmlns:a16="http://schemas.microsoft.com/office/drawing/2014/main" id="{658F9756-B5E7-D90A-DF6D-20A0BC225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925304"/>
              </p:ext>
            </p:extLst>
          </p:nvPr>
        </p:nvGraphicFramePr>
        <p:xfrm>
          <a:off x="9768840" y="532464"/>
          <a:ext cx="2361310" cy="1724009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#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죄대</a:t>
                      </a: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5</a:t>
                      </a: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분간 노출될 수도 있음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로딩바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로딩바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동작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다음 페이지 이동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할인 반환금 조회 진행</a:t>
                      </a:r>
                      <a:endParaRPr lang="en-US" altLang="ko-KR" sz="800" b="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417784"/>
                  </a:ext>
                </a:extLst>
              </a:tr>
            </a:tbl>
          </a:graphicData>
        </a:graphic>
      </p:graphicFrame>
      <p:grpSp>
        <p:nvGrpSpPr>
          <p:cNvPr id="50" name="그룹 49">
            <a:extLst>
              <a:ext uri="{FF2B5EF4-FFF2-40B4-BE49-F238E27FC236}">
                <a16:creationId xmlns:a16="http://schemas.microsoft.com/office/drawing/2014/main" id="{CB533423-8073-9680-040C-36FD26253853}"/>
              </a:ext>
            </a:extLst>
          </p:cNvPr>
          <p:cNvGrpSpPr/>
          <p:nvPr/>
        </p:nvGrpSpPr>
        <p:grpSpPr>
          <a:xfrm>
            <a:off x="431152" y="941122"/>
            <a:ext cx="796863" cy="316109"/>
            <a:chOff x="4733925" y="2686050"/>
            <a:chExt cx="1362075" cy="409435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13EB6990-3EA8-5F74-2957-2D9A5B4F3AFE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18D977B2-8B88-E6BB-A234-77A2A147B765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A5D6C1D2-83C4-151F-C827-EDF166DD2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55D7207B-A87F-E3E3-1DB0-6009EAF20F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ECCE15E-0878-ADEF-1494-11633A22FF8B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F48E3F3-32AF-7BB6-5155-DEB056344882}"/>
              </a:ext>
            </a:extLst>
          </p:cNvPr>
          <p:cNvGrpSpPr/>
          <p:nvPr/>
        </p:nvGrpSpPr>
        <p:grpSpPr>
          <a:xfrm>
            <a:off x="2757983" y="941099"/>
            <a:ext cx="361950" cy="316109"/>
            <a:chOff x="4733925" y="2686050"/>
            <a:chExt cx="1362075" cy="40943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55A6BBC9-4CB9-F4D3-7A8E-322608F93DEE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AFA53D79-4ABF-9F81-F133-4BADE167438B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FD0353C1-7358-7924-D63B-5408E454BA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297B54F4-D6AD-856A-64CF-ABBA94A664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1758FB8-2521-7A1B-F716-1FDB86E65193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432E8A0-5F6B-78D8-BBF5-7CA35964A70E}"/>
              </a:ext>
            </a:extLst>
          </p:cNvPr>
          <p:cNvSpPr txBox="1"/>
          <p:nvPr/>
        </p:nvSpPr>
        <p:spPr>
          <a:xfrm>
            <a:off x="430730" y="1591977"/>
            <a:ext cx="1423788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할인반환금 조회</a:t>
            </a:r>
            <a:r>
              <a:rPr lang="en-US" altLang="ko-KR" sz="1000" b="1" dirty="0">
                <a:latin typeface="+mn-ea"/>
              </a:rPr>
              <a:t>(1/2)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D05605-E629-1414-F8F3-E24C318DEC56}"/>
              </a:ext>
            </a:extLst>
          </p:cNvPr>
          <p:cNvSpPr txBox="1"/>
          <p:nvPr/>
        </p:nvSpPr>
        <p:spPr>
          <a:xfrm>
            <a:off x="419934" y="1925753"/>
            <a:ext cx="2700000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예상 할인반환금을 조회하고 있어요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1CC1ADB-C412-B87B-61C3-EFB7A219AABB}"/>
              </a:ext>
            </a:extLst>
          </p:cNvPr>
          <p:cNvSpPr/>
          <p:nvPr/>
        </p:nvSpPr>
        <p:spPr>
          <a:xfrm>
            <a:off x="12192000" y="4521951"/>
            <a:ext cx="1883923" cy="233604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b="1" dirty="0">
                <a:solidFill>
                  <a:srgbClr val="FF0000"/>
                </a:solidFill>
              </a:rPr>
              <a:t>조회에 시간이 </a:t>
            </a:r>
            <a:r>
              <a:rPr lang="ko-KR" altLang="en-US" sz="1050" b="1" dirty="0" err="1">
                <a:solidFill>
                  <a:srgbClr val="FF0000"/>
                </a:solidFill>
              </a:rPr>
              <a:t>오래걸림</a:t>
            </a:r>
            <a:r>
              <a:rPr lang="ko-KR" altLang="en-US" sz="1050" b="1" dirty="0">
                <a:solidFill>
                  <a:srgbClr val="FF0000"/>
                </a:solidFill>
              </a:rPr>
              <a:t> .. </a:t>
            </a:r>
            <a:r>
              <a:rPr lang="ko-KR" altLang="en-US" sz="1050" b="1" dirty="0" err="1">
                <a:solidFill>
                  <a:srgbClr val="FF0000"/>
                </a:solidFill>
              </a:rPr>
              <a:t>웹훅</a:t>
            </a:r>
            <a:r>
              <a:rPr lang="ko-KR" altLang="en-US" sz="1050" b="1" dirty="0">
                <a:solidFill>
                  <a:srgbClr val="FF0000"/>
                </a:solidFill>
              </a:rPr>
              <a:t> 타임아웃 </a:t>
            </a:r>
            <a:r>
              <a:rPr lang="ko-KR" altLang="en-US" sz="1050" b="1" dirty="0" err="1">
                <a:solidFill>
                  <a:srgbClr val="FF0000"/>
                </a:solidFill>
              </a:rPr>
              <a:t>발생할듯</a:t>
            </a:r>
            <a:r>
              <a:rPr lang="ko-KR" altLang="en-US" sz="1050" b="1" dirty="0">
                <a:solidFill>
                  <a:srgbClr val="FF0000"/>
                </a:solidFill>
              </a:rPr>
              <a:t>...</a:t>
            </a:r>
            <a:endParaRPr lang="en-US" altLang="ko-KR" sz="1050" b="1" dirty="0">
              <a:solidFill>
                <a:srgbClr val="FF0000"/>
              </a:solidFill>
            </a:endParaRPr>
          </a:p>
          <a:p>
            <a:endParaRPr lang="en-US" altLang="ko-KR" sz="1050" b="1" dirty="0">
              <a:solidFill>
                <a:srgbClr val="FF0000"/>
              </a:solidFill>
            </a:endParaRPr>
          </a:p>
          <a:p>
            <a:r>
              <a:rPr lang="ko-KR" altLang="en-US" sz="1050" b="1" dirty="0" err="1">
                <a:solidFill>
                  <a:srgbClr val="FF0000"/>
                </a:solidFill>
              </a:rPr>
              <a:t>멀티모달</a:t>
            </a:r>
            <a:r>
              <a:rPr lang="ko-KR" altLang="en-US" sz="1050" b="1" dirty="0">
                <a:solidFill>
                  <a:srgbClr val="FF0000"/>
                </a:solidFill>
              </a:rPr>
              <a:t> 조회가 </a:t>
            </a:r>
            <a:r>
              <a:rPr lang="ko-KR" altLang="en-US" sz="1050" b="1" dirty="0" err="1">
                <a:solidFill>
                  <a:srgbClr val="FF0000"/>
                </a:solidFill>
              </a:rPr>
              <a:t>진행중일때</a:t>
            </a:r>
            <a:r>
              <a:rPr lang="ko-KR" altLang="en-US" sz="1050" b="1" dirty="0">
                <a:solidFill>
                  <a:srgbClr val="FF0000"/>
                </a:solidFill>
              </a:rPr>
              <a:t> 음악재생에 준하는 안내를 </a:t>
            </a:r>
            <a:r>
              <a:rPr lang="ko-KR" altLang="en-US" sz="1050" b="1" dirty="0" err="1">
                <a:solidFill>
                  <a:srgbClr val="FF0000"/>
                </a:solidFill>
              </a:rPr>
              <a:t>할수</a:t>
            </a:r>
            <a:r>
              <a:rPr lang="ko-KR" altLang="en-US" sz="1050" b="1" dirty="0">
                <a:solidFill>
                  <a:srgbClr val="FF0000"/>
                </a:solidFill>
              </a:rPr>
              <a:t> 있을지 확인 …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D78AD72-293A-BFFA-0168-6E7DFCD8B53E}"/>
              </a:ext>
            </a:extLst>
          </p:cNvPr>
          <p:cNvSpPr/>
          <p:nvPr/>
        </p:nvSpPr>
        <p:spPr>
          <a:xfrm>
            <a:off x="1398458" y="4119011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9E5A38E-F313-4CF0-9817-9343E01E2C57}"/>
              </a:ext>
            </a:extLst>
          </p:cNvPr>
          <p:cNvSpPr/>
          <p:nvPr/>
        </p:nvSpPr>
        <p:spPr>
          <a:xfrm>
            <a:off x="12192000" y="1"/>
            <a:ext cx="1181100" cy="3048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9/19 </a:t>
            </a:r>
            <a:r>
              <a:rPr lang="ko-KR" altLang="en-US" sz="1000" dirty="0"/>
              <a:t>수정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E50D733-531E-4F9B-9317-5BE523B438C0}"/>
              </a:ext>
            </a:extLst>
          </p:cNvPr>
          <p:cNvSpPr txBox="1"/>
          <p:nvPr/>
        </p:nvSpPr>
        <p:spPr>
          <a:xfrm>
            <a:off x="419933" y="6569039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FD_MI_CL_02_01_01</a:t>
            </a:r>
            <a:endParaRPr lang="ko-KR" altLang="en-US" sz="90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1F7C3A-8C1C-4A3A-A781-DC93DA561183}"/>
              </a:ext>
            </a:extLst>
          </p:cNvPr>
          <p:cNvSpPr/>
          <p:nvPr/>
        </p:nvSpPr>
        <p:spPr>
          <a:xfrm>
            <a:off x="3509800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조회 대상 여부가 아닌 경우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C1F3AB-58D8-4CB0-8ECE-3294F9CA2698}"/>
              </a:ext>
            </a:extLst>
          </p:cNvPr>
          <p:cNvSpPr txBox="1"/>
          <p:nvPr/>
        </p:nvSpPr>
        <p:spPr>
          <a:xfrm>
            <a:off x="3534311" y="1591977"/>
            <a:ext cx="1127232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할인반환금 조회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3E6214-D783-4EDD-B92A-D698455E209D}"/>
              </a:ext>
            </a:extLst>
          </p:cNvPr>
          <p:cNvSpPr txBox="1"/>
          <p:nvPr/>
        </p:nvSpPr>
        <p:spPr>
          <a:xfrm>
            <a:off x="3534310" y="1916040"/>
            <a:ext cx="2675490" cy="52424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현재 고객님의 할인반환금을 조회할 수 없어요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C357DB-71EC-49F3-8A02-5D02D2E4EBCF}"/>
              </a:ext>
            </a:extLst>
          </p:cNvPr>
          <p:cNvSpPr txBox="1"/>
          <p:nvPr/>
        </p:nvSpPr>
        <p:spPr>
          <a:xfrm>
            <a:off x="3518424" y="6569039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FD_MI_CL_02_02_02</a:t>
            </a:r>
            <a:endParaRPr lang="ko-KR" altLang="en-US"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FF5DEA-E30B-1349-4218-AC88C409A741}"/>
              </a:ext>
            </a:extLst>
          </p:cNvPr>
          <p:cNvSpPr txBox="1"/>
          <p:nvPr/>
        </p:nvSpPr>
        <p:spPr>
          <a:xfrm>
            <a:off x="419934" y="2297239"/>
            <a:ext cx="2700000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1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ko-KR" altLang="en-US" dirty="0"/>
              <a:t>잠시만 기다려 주시면 안내해 </a:t>
            </a:r>
            <a:r>
              <a:rPr lang="ko-KR" altLang="en-US" dirty="0" err="1"/>
              <a:t>드릴게요</a:t>
            </a:r>
            <a:r>
              <a:rPr lang="en-US" altLang="ko-KR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BFCC07-9C63-B465-73C1-A672815A00B9}"/>
              </a:ext>
            </a:extLst>
          </p:cNvPr>
          <p:cNvSpPr txBox="1"/>
          <p:nvPr/>
        </p:nvSpPr>
        <p:spPr>
          <a:xfrm>
            <a:off x="3534310" y="2534649"/>
            <a:ext cx="2700000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궁금하신 점이 있으시면 상담사 연결을 도와드릴게요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09E28C3-55DD-F3D5-C498-71CDC10AA64B}"/>
              </a:ext>
            </a:extLst>
          </p:cNvPr>
          <p:cNvGrpSpPr/>
          <p:nvPr/>
        </p:nvGrpSpPr>
        <p:grpSpPr>
          <a:xfrm>
            <a:off x="3761846" y="3288635"/>
            <a:ext cx="2267366" cy="274320"/>
            <a:chOff x="6846094" y="3510739"/>
            <a:chExt cx="2169534" cy="274320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42FDD5AE-C5C5-CE38-7B11-A306534EFE2A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7E6996-E466-4474-C4A6-39DAB3C40623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상담사 연결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968755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3810C-7CA8-D5CF-252F-DEA9A2DAF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8E13E9-3C96-63B7-8338-BD7DDFE0F472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약정기간</a:t>
            </a:r>
            <a:r>
              <a:rPr lang="en-US" altLang="ko-KR" sz="800" dirty="0"/>
              <a:t>, </a:t>
            </a:r>
            <a:r>
              <a:rPr lang="ko-KR" altLang="en-US" sz="800" dirty="0"/>
              <a:t>할인반환금 조회 가능대상 셀프 안내</a:t>
            </a:r>
            <a:endParaRPr lang="en-US" altLang="ko-KR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45E7DE-DA08-4CF6-BDC8-E7EB4C7E60FD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DS_MI_CL_02_02</a:t>
            </a:r>
            <a:endParaRPr lang="en-US" altLang="ko-KR" sz="800" dirty="0"/>
          </a:p>
        </p:txBody>
      </p:sp>
      <p:graphicFrame>
        <p:nvGraphicFramePr>
          <p:cNvPr id="4" name="Group 57">
            <a:extLst>
              <a:ext uri="{FF2B5EF4-FFF2-40B4-BE49-F238E27FC236}">
                <a16:creationId xmlns:a16="http://schemas.microsoft.com/office/drawing/2014/main" id="{158B0D7C-91D5-6244-A358-FD8CF2BEC3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825061"/>
              </p:ext>
            </p:extLst>
          </p:nvPr>
        </p:nvGraphicFramePr>
        <p:xfrm>
          <a:off x="9768840" y="532464"/>
          <a:ext cx="2361310" cy="187031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반환금액 노출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반환금 호출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서비스 종류 호출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가입서비스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결합서비스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약정기간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호출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반환금액이 없을 경우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0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원입니다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나타남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하단 약정기간 부분 미 표출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746366"/>
                  </a:ext>
                </a:extLst>
              </a:tr>
            </a:tbl>
          </a:graphicData>
        </a:graphic>
      </p:graphicFrame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5627595-EE05-81F0-CD95-EF64B7C010F3}"/>
              </a:ext>
            </a:extLst>
          </p:cNvPr>
          <p:cNvSpPr/>
          <p:nvPr/>
        </p:nvSpPr>
        <p:spPr>
          <a:xfrm>
            <a:off x="423700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조회 결과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232D3AD-4473-71DC-8507-EDA1AE216282}"/>
              </a:ext>
            </a:extLst>
          </p:cNvPr>
          <p:cNvGrpSpPr/>
          <p:nvPr/>
        </p:nvGrpSpPr>
        <p:grpSpPr>
          <a:xfrm>
            <a:off x="431341" y="941122"/>
            <a:ext cx="796863" cy="316109"/>
            <a:chOff x="4733925" y="2686050"/>
            <a:chExt cx="1362075" cy="40943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31441F0-68EA-A002-625D-88C880D314E2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F5E22E0A-61CB-DA0A-B4EE-42713B75D397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26EA542D-5E4F-AB37-0CB4-8CA47FE577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02EFE202-925C-F736-BA66-0A025CFEBB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ED0D8DD-7D6F-972F-2713-2D6662766FF9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77911DB-8D0F-0EA2-5E8F-D85D9B32AFB1}"/>
              </a:ext>
            </a:extLst>
          </p:cNvPr>
          <p:cNvGrpSpPr/>
          <p:nvPr/>
        </p:nvGrpSpPr>
        <p:grpSpPr>
          <a:xfrm>
            <a:off x="2758172" y="941099"/>
            <a:ext cx="361950" cy="316109"/>
            <a:chOff x="4733925" y="2686050"/>
            <a:chExt cx="1362075" cy="40943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8F05DE62-5ACD-8E67-5303-CA72C22005FD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4DEF57BF-9C51-E819-4DEF-C702466984C7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BA0B1CD0-5FCE-9614-84B0-048962D360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C81BA13A-0807-B74C-4218-9AC13D4167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52976A8-89E4-06AC-07DE-A78BD6B969F1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7CC9E558-9AC6-4DE8-832D-0F8BDD545432}"/>
              </a:ext>
            </a:extLst>
          </p:cNvPr>
          <p:cNvSpPr txBox="1"/>
          <p:nvPr/>
        </p:nvSpPr>
        <p:spPr>
          <a:xfrm>
            <a:off x="420122" y="1591977"/>
            <a:ext cx="1468672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할인반환금 조회</a:t>
            </a:r>
            <a:r>
              <a:rPr lang="en-US" altLang="ko-KR" sz="1000" b="1" dirty="0">
                <a:latin typeface="+mn-ea"/>
              </a:rPr>
              <a:t> (2/2)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AEEC885-9503-41F5-BDFF-B746F1DD6210}"/>
              </a:ext>
            </a:extLst>
          </p:cNvPr>
          <p:cNvSpPr txBox="1"/>
          <p:nvPr/>
        </p:nvSpPr>
        <p:spPr>
          <a:xfrm>
            <a:off x="431295" y="1925753"/>
            <a:ext cx="2688827" cy="52424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서비스 약정 기간에 따른 예상 할인반환금을 안내해 </a:t>
            </a:r>
            <a:r>
              <a:rPr lang="ko-KR" altLang="en-US" sz="1000" dirty="0" err="1">
                <a:solidFill>
                  <a:schemeClr val="bg1"/>
                </a:solidFill>
                <a:latin typeface="+mn-ea"/>
              </a:rPr>
              <a:t>드릴게요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C4BD931-1DB2-4082-8268-F25BF3391F06}"/>
              </a:ext>
            </a:extLst>
          </p:cNvPr>
          <p:cNvSpPr txBox="1"/>
          <p:nvPr/>
        </p:nvSpPr>
        <p:spPr>
          <a:xfrm>
            <a:off x="420122" y="5283903"/>
            <a:ext cx="2700000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다른 문의사항이 있으시면 ‘처음으로’ </a:t>
            </a:r>
            <a:r>
              <a:rPr lang="ko-KR" altLang="en-US" sz="1100" dirty="0" err="1">
                <a:solidFill>
                  <a:schemeClr val="bg1"/>
                </a:solidFill>
                <a:latin typeface="+mn-ea"/>
              </a:rPr>
              <a:t>라고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 말씀해 주세요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721C87-7022-4397-B000-0ACDDACAEFFF}"/>
              </a:ext>
            </a:extLst>
          </p:cNvPr>
          <p:cNvSpPr txBox="1"/>
          <p:nvPr/>
        </p:nvSpPr>
        <p:spPr>
          <a:xfrm>
            <a:off x="431295" y="6526830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FD_MI_CL_02_02_01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F8FC682-81D9-47F8-B9B3-EB0412CBA662}"/>
              </a:ext>
            </a:extLst>
          </p:cNvPr>
          <p:cNvSpPr/>
          <p:nvPr/>
        </p:nvSpPr>
        <p:spPr>
          <a:xfrm>
            <a:off x="12192000" y="4521951"/>
            <a:ext cx="1883923" cy="233604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b="1" dirty="0">
                <a:solidFill>
                  <a:srgbClr val="FF0000"/>
                </a:solidFill>
              </a:rPr>
              <a:t>조회에 시간이 </a:t>
            </a:r>
            <a:r>
              <a:rPr lang="ko-KR" altLang="en-US" sz="1050" b="1" dirty="0" err="1">
                <a:solidFill>
                  <a:srgbClr val="FF0000"/>
                </a:solidFill>
              </a:rPr>
              <a:t>오래걸림</a:t>
            </a:r>
            <a:r>
              <a:rPr lang="ko-KR" altLang="en-US" sz="1050" b="1" dirty="0">
                <a:solidFill>
                  <a:srgbClr val="FF0000"/>
                </a:solidFill>
              </a:rPr>
              <a:t> .. </a:t>
            </a:r>
            <a:r>
              <a:rPr lang="ko-KR" altLang="en-US" sz="1050" b="1" dirty="0" err="1">
                <a:solidFill>
                  <a:srgbClr val="FF0000"/>
                </a:solidFill>
              </a:rPr>
              <a:t>웹훅</a:t>
            </a:r>
            <a:r>
              <a:rPr lang="ko-KR" altLang="en-US" sz="1050" b="1" dirty="0">
                <a:solidFill>
                  <a:srgbClr val="FF0000"/>
                </a:solidFill>
              </a:rPr>
              <a:t> 타임아웃 </a:t>
            </a:r>
            <a:r>
              <a:rPr lang="ko-KR" altLang="en-US" sz="1050" b="1" dirty="0" err="1">
                <a:solidFill>
                  <a:srgbClr val="FF0000"/>
                </a:solidFill>
              </a:rPr>
              <a:t>발생할듯</a:t>
            </a:r>
            <a:r>
              <a:rPr lang="ko-KR" altLang="en-US" sz="1050" b="1" dirty="0">
                <a:solidFill>
                  <a:srgbClr val="FF0000"/>
                </a:solidFill>
              </a:rPr>
              <a:t>...</a:t>
            </a:r>
            <a:endParaRPr lang="en-US" altLang="ko-KR" sz="1050" b="1" dirty="0">
              <a:solidFill>
                <a:srgbClr val="FF0000"/>
              </a:solidFill>
            </a:endParaRPr>
          </a:p>
          <a:p>
            <a:endParaRPr lang="en-US" altLang="ko-KR" sz="1050" b="1" dirty="0">
              <a:solidFill>
                <a:srgbClr val="FF0000"/>
              </a:solidFill>
            </a:endParaRPr>
          </a:p>
          <a:p>
            <a:r>
              <a:rPr lang="ko-KR" altLang="en-US" sz="1050" b="1" dirty="0" err="1">
                <a:solidFill>
                  <a:srgbClr val="FF0000"/>
                </a:solidFill>
              </a:rPr>
              <a:t>멀티모달</a:t>
            </a:r>
            <a:r>
              <a:rPr lang="ko-KR" altLang="en-US" sz="1050" b="1" dirty="0">
                <a:solidFill>
                  <a:srgbClr val="FF0000"/>
                </a:solidFill>
              </a:rPr>
              <a:t> 조회가 </a:t>
            </a:r>
            <a:r>
              <a:rPr lang="ko-KR" altLang="en-US" sz="1050" b="1" dirty="0" err="1">
                <a:solidFill>
                  <a:srgbClr val="FF0000"/>
                </a:solidFill>
              </a:rPr>
              <a:t>진행중일때</a:t>
            </a:r>
            <a:r>
              <a:rPr lang="ko-KR" altLang="en-US" sz="1050" b="1" dirty="0">
                <a:solidFill>
                  <a:srgbClr val="FF0000"/>
                </a:solidFill>
              </a:rPr>
              <a:t> 음악재생에 준하는 안내를 </a:t>
            </a:r>
            <a:r>
              <a:rPr lang="ko-KR" altLang="en-US" sz="1050" b="1" dirty="0" err="1">
                <a:solidFill>
                  <a:srgbClr val="FF0000"/>
                </a:solidFill>
              </a:rPr>
              <a:t>할수</a:t>
            </a:r>
            <a:r>
              <a:rPr lang="ko-KR" altLang="en-US" sz="1050" b="1" dirty="0">
                <a:solidFill>
                  <a:srgbClr val="FF0000"/>
                </a:solidFill>
              </a:rPr>
              <a:t> 있을지 확인 …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06629F5-139E-4397-8D71-54641D2A8E7E}"/>
              </a:ext>
            </a:extLst>
          </p:cNvPr>
          <p:cNvSpPr/>
          <p:nvPr/>
        </p:nvSpPr>
        <p:spPr>
          <a:xfrm>
            <a:off x="1545134" y="1873531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7797E61-F077-FDE1-4E84-46B3349D5BD6}"/>
              </a:ext>
            </a:extLst>
          </p:cNvPr>
          <p:cNvGrpSpPr/>
          <p:nvPr/>
        </p:nvGrpSpPr>
        <p:grpSpPr>
          <a:xfrm>
            <a:off x="581253" y="2659953"/>
            <a:ext cx="2319894" cy="1861998"/>
            <a:chOff x="613058" y="3512359"/>
            <a:chExt cx="2319894" cy="186199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99A2008-116C-BB2D-1476-979D2132B988}"/>
                </a:ext>
              </a:extLst>
            </p:cNvPr>
            <p:cNvSpPr txBox="1"/>
            <p:nvPr/>
          </p:nvSpPr>
          <p:spPr>
            <a:xfrm>
              <a:off x="628073" y="4090293"/>
              <a:ext cx="784091" cy="252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ko-KR" altLang="en-US" sz="700" dirty="0"/>
                <a:t>인터넷</a:t>
              </a:r>
              <a:r>
                <a:rPr lang="en-US" altLang="ko-KR" sz="700" dirty="0"/>
                <a:t>(3</a:t>
              </a:r>
              <a:r>
                <a:rPr lang="ko-KR" altLang="en-US" sz="700" dirty="0"/>
                <a:t>년</a:t>
              </a:r>
              <a:r>
                <a:rPr lang="en-US" altLang="ko-KR" sz="700" dirty="0"/>
                <a:t>)</a:t>
              </a:r>
              <a:r>
                <a:rPr lang="ko-KR" altLang="en-US" sz="700" dirty="0"/>
                <a:t> </a:t>
              </a:r>
              <a:endParaRPr lang="en-US" altLang="ko-KR" sz="7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99FF57-96BB-45E7-5701-8DE0C66163FE}"/>
                </a:ext>
              </a:extLst>
            </p:cNvPr>
            <p:cNvSpPr txBox="1"/>
            <p:nvPr/>
          </p:nvSpPr>
          <p:spPr>
            <a:xfrm>
              <a:off x="1757887" y="4090293"/>
              <a:ext cx="1102971" cy="252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1400"/>
                </a:lnSpc>
              </a:pPr>
              <a:r>
                <a:rPr lang="en-US" altLang="ko-KR" sz="700" dirty="0"/>
                <a:t>‘25.02.04~’28.02.03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8ED4488-9677-F3B8-992E-5C6EFAF9A79E}"/>
                </a:ext>
              </a:extLst>
            </p:cNvPr>
            <p:cNvSpPr txBox="1"/>
            <p:nvPr/>
          </p:nvSpPr>
          <p:spPr>
            <a:xfrm>
              <a:off x="628073" y="4273501"/>
              <a:ext cx="784091" cy="252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ko-KR" sz="700" dirty="0"/>
                <a:t>B tv(4</a:t>
              </a:r>
              <a:r>
                <a:rPr lang="ko-KR" altLang="en-US" sz="700" dirty="0"/>
                <a:t>년</a:t>
              </a:r>
              <a:r>
                <a:rPr lang="en-US" altLang="ko-KR" sz="700" dirty="0"/>
                <a:t>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1BD4AC9-FC38-B81D-D9F7-C2FA701B9DA8}"/>
                </a:ext>
              </a:extLst>
            </p:cNvPr>
            <p:cNvSpPr txBox="1"/>
            <p:nvPr/>
          </p:nvSpPr>
          <p:spPr>
            <a:xfrm>
              <a:off x="1757887" y="4273501"/>
              <a:ext cx="1102971" cy="246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1400"/>
                </a:lnSpc>
              </a:pPr>
              <a:r>
                <a:rPr lang="en-US" altLang="ko-KR" sz="700" dirty="0"/>
                <a:t>‘25.02.04~’28.02.03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202883-6E26-CD18-E1F2-0AA8349E96F8}"/>
                </a:ext>
              </a:extLst>
            </p:cNvPr>
            <p:cNvSpPr txBox="1"/>
            <p:nvPr/>
          </p:nvSpPr>
          <p:spPr>
            <a:xfrm>
              <a:off x="628073" y="4799743"/>
              <a:ext cx="784091" cy="252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ko-KR" altLang="en-US" sz="700" dirty="0"/>
                <a:t>인터넷</a:t>
              </a:r>
              <a:r>
                <a:rPr lang="en-US" altLang="ko-KR" sz="700" dirty="0"/>
                <a:t>+TV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DDCA690-DAA4-8A5F-4EF7-BE0DC921048E}"/>
                </a:ext>
              </a:extLst>
            </p:cNvPr>
            <p:cNvSpPr txBox="1"/>
            <p:nvPr/>
          </p:nvSpPr>
          <p:spPr>
            <a:xfrm>
              <a:off x="628073" y="4982951"/>
              <a:ext cx="784091" cy="252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ko-KR" altLang="en-US" sz="700" dirty="0"/>
                <a:t>인터넷 </a:t>
              </a:r>
              <a:r>
                <a:rPr lang="en-US" altLang="ko-KR" sz="700" dirty="0"/>
                <a:t>TV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9017690-A4F5-2194-4C88-E3F2B50D4275}"/>
                </a:ext>
              </a:extLst>
            </p:cNvPr>
            <p:cNvSpPr txBox="1"/>
            <p:nvPr/>
          </p:nvSpPr>
          <p:spPr>
            <a:xfrm>
              <a:off x="628073" y="4598152"/>
              <a:ext cx="784091" cy="249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ko-KR" altLang="en-US" sz="800" b="1" dirty="0"/>
                <a:t>상품 결합</a:t>
              </a:r>
              <a:endParaRPr lang="en-US" altLang="ko-KR" sz="8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13E3D43-CCA7-EE3A-886B-B98573ABF40F}"/>
                </a:ext>
              </a:extLst>
            </p:cNvPr>
            <p:cNvSpPr txBox="1"/>
            <p:nvPr/>
          </p:nvSpPr>
          <p:spPr>
            <a:xfrm>
              <a:off x="1757886" y="4799743"/>
              <a:ext cx="1102971" cy="252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1400"/>
                </a:lnSpc>
              </a:pPr>
              <a:r>
                <a:rPr lang="en-US" altLang="ko-KR" sz="700" dirty="0"/>
                <a:t>‘25.02.04~’28.02.03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2D0002C-D471-69DD-6E00-7B55DD7AEA80}"/>
                </a:ext>
              </a:extLst>
            </p:cNvPr>
            <p:cNvSpPr txBox="1"/>
            <p:nvPr/>
          </p:nvSpPr>
          <p:spPr>
            <a:xfrm>
              <a:off x="1757886" y="4982951"/>
              <a:ext cx="1102971" cy="252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1400"/>
                </a:lnSpc>
              </a:pPr>
              <a:r>
                <a:rPr lang="en-US" altLang="ko-KR" sz="700" dirty="0"/>
                <a:t>‘25.02.04~’28.02.03</a:t>
              </a: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F0780D77-2785-4837-31A4-209E437CE08E}"/>
                </a:ext>
              </a:extLst>
            </p:cNvPr>
            <p:cNvCxnSpPr>
              <a:cxnSpLocks/>
            </p:cNvCxnSpPr>
            <p:nvPr/>
          </p:nvCxnSpPr>
          <p:spPr>
            <a:xfrm>
              <a:off x="672226" y="3797685"/>
              <a:ext cx="2188632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92AAC33A-B758-8FED-1CA0-6BACED467598}"/>
                </a:ext>
              </a:extLst>
            </p:cNvPr>
            <p:cNvCxnSpPr>
              <a:cxnSpLocks/>
            </p:cNvCxnSpPr>
            <p:nvPr/>
          </p:nvCxnSpPr>
          <p:spPr>
            <a:xfrm>
              <a:off x="672226" y="4582650"/>
              <a:ext cx="21886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C096A4A8-39F3-4951-3DDD-EB7079823B8A}"/>
                </a:ext>
              </a:extLst>
            </p:cNvPr>
            <p:cNvCxnSpPr>
              <a:cxnSpLocks/>
            </p:cNvCxnSpPr>
            <p:nvPr/>
          </p:nvCxnSpPr>
          <p:spPr>
            <a:xfrm>
              <a:off x="672226" y="5374357"/>
              <a:ext cx="2188632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2DDF04F-7907-9930-97A9-BDC2D290A134}"/>
                </a:ext>
              </a:extLst>
            </p:cNvPr>
            <p:cNvSpPr txBox="1"/>
            <p:nvPr/>
          </p:nvSpPr>
          <p:spPr>
            <a:xfrm>
              <a:off x="613058" y="3512359"/>
              <a:ext cx="2319894" cy="252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ko-KR" altLang="en-US" sz="900" b="1" dirty="0"/>
                <a:t>예상 할인반환금</a:t>
              </a:r>
              <a:endParaRPr lang="ko-KR" altLang="en-US" sz="9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5DF04CB-78F7-3496-DF74-884298ACBA71}"/>
                </a:ext>
              </a:extLst>
            </p:cNvPr>
            <p:cNvSpPr txBox="1"/>
            <p:nvPr/>
          </p:nvSpPr>
          <p:spPr>
            <a:xfrm>
              <a:off x="628073" y="3890536"/>
              <a:ext cx="784091" cy="249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ko-KR" altLang="en-US" sz="800" b="1" dirty="0"/>
                <a:t>서비스</a:t>
              </a:r>
              <a:endParaRPr lang="en-US" altLang="ko-KR" sz="800" b="1" dirty="0"/>
            </a:p>
          </p:txBody>
        </p:sp>
      </p:grpSp>
      <p:sp>
        <p:nvSpPr>
          <p:cNvPr id="62" name="타원 61">
            <a:extLst>
              <a:ext uri="{FF2B5EF4-FFF2-40B4-BE49-F238E27FC236}">
                <a16:creationId xmlns:a16="http://schemas.microsoft.com/office/drawing/2014/main" id="{70B95AFB-03C1-43C6-9460-38DE75D81B1F}"/>
              </a:ext>
            </a:extLst>
          </p:cNvPr>
          <p:cNvSpPr/>
          <p:nvPr/>
        </p:nvSpPr>
        <p:spPr>
          <a:xfrm>
            <a:off x="490779" y="3092624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D320264-AD30-333D-0350-8B063D7EFE3F}"/>
              </a:ext>
            </a:extLst>
          </p:cNvPr>
          <p:cNvSpPr txBox="1"/>
          <p:nvPr/>
        </p:nvSpPr>
        <p:spPr>
          <a:xfrm>
            <a:off x="490779" y="4709580"/>
            <a:ext cx="26293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※ </a:t>
            </a:r>
            <a:r>
              <a:rPr lang="ko-KR" altLang="en-US" sz="1000" dirty="0"/>
              <a:t>실제 해지 시 나오는 할인반환금과 다를 수 있음</a:t>
            </a:r>
            <a:r>
              <a:rPr lang="en-US" altLang="ko-KR" sz="1000" dirty="0"/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819EF8-E869-DCE5-65F8-4090726D3F61}"/>
              </a:ext>
            </a:extLst>
          </p:cNvPr>
          <p:cNvSpPr txBox="1"/>
          <p:nvPr/>
        </p:nvSpPr>
        <p:spPr>
          <a:xfrm>
            <a:off x="1896708" y="2683669"/>
            <a:ext cx="10044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400"/>
              </a:lnSpc>
              <a:defRPr sz="900" b="1"/>
            </a:lvl1pPr>
          </a:lstStyle>
          <a:p>
            <a:pPr algn="r"/>
            <a:r>
              <a:rPr lang="en-US" altLang="ko-KR" dirty="0"/>
              <a:t>{</a:t>
            </a:r>
            <a:r>
              <a:rPr lang="ko-KR" altLang="en-US" dirty="0"/>
              <a:t>반환금액</a:t>
            </a:r>
            <a:r>
              <a:rPr lang="en-US" altLang="ko-KR" dirty="0"/>
              <a:t>}</a:t>
            </a:r>
            <a:r>
              <a:rPr lang="ko-KR" altLang="en-US" dirty="0"/>
              <a:t>원</a:t>
            </a:r>
          </a:p>
        </p:txBody>
      </p:sp>
    </p:spTree>
    <p:extLst>
      <p:ext uri="{BB962C8B-B14F-4D97-AF65-F5344CB8AC3E}">
        <p14:creationId xmlns:p14="http://schemas.microsoft.com/office/powerpoint/2010/main" val="232922603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39786-A81B-843D-EDCF-36843DBFD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5C2F195-FBAB-14B5-0BBC-9E43062E6095}"/>
              </a:ext>
            </a:extLst>
          </p:cNvPr>
          <p:cNvSpPr/>
          <p:nvPr/>
        </p:nvSpPr>
        <p:spPr>
          <a:xfrm>
            <a:off x="0" y="2417275"/>
            <a:ext cx="12192000" cy="21004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 altLang="ko-KR" sz="2800" dirty="0"/>
            </a:br>
            <a:r>
              <a:rPr lang="en-US" altLang="ko-KR" sz="2800" dirty="0"/>
              <a:t>55. </a:t>
            </a:r>
            <a:r>
              <a:rPr lang="ko-KR" altLang="en-US" sz="2800" dirty="0" err="1"/>
              <a:t>월정액</a:t>
            </a:r>
            <a:r>
              <a:rPr lang="ko-KR" altLang="en-US" sz="2800" dirty="0"/>
              <a:t> 해지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D306450-4CA0-1240-8561-BD643FBA353C}"/>
              </a:ext>
            </a:extLst>
          </p:cNvPr>
          <p:cNvSpPr/>
          <p:nvPr/>
        </p:nvSpPr>
        <p:spPr>
          <a:xfrm>
            <a:off x="9723422" y="-9049"/>
            <a:ext cx="2468578" cy="624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멀티모달</a:t>
            </a:r>
            <a:r>
              <a:rPr lang="en-US" altLang="ko-KR" dirty="0"/>
              <a:t>+</a:t>
            </a:r>
            <a:r>
              <a:rPr lang="ko-KR" altLang="en-US" dirty="0"/>
              <a:t>음성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5EFA7EF-3888-12AF-FBA9-7B66A2CC19CF}"/>
              </a:ext>
            </a:extLst>
          </p:cNvPr>
          <p:cNvSpPr/>
          <p:nvPr/>
        </p:nvSpPr>
        <p:spPr>
          <a:xfrm>
            <a:off x="0" y="234892"/>
            <a:ext cx="2468578" cy="129538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 tv </a:t>
            </a:r>
            <a:r>
              <a:rPr lang="ko-KR" altLang="en-US" sz="1200" dirty="0" err="1"/>
              <a:t>월정액</a:t>
            </a:r>
            <a:r>
              <a:rPr lang="ko-KR" altLang="en-US" sz="1200" dirty="0"/>
              <a:t> 해지 하고 싶어</a:t>
            </a:r>
            <a:endParaRPr lang="en-US" altLang="ko-KR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B2ABE4-215C-EDEE-5265-1BA3D1C5454E}"/>
              </a:ext>
            </a:extLst>
          </p:cNvPr>
          <p:cNvSpPr/>
          <p:nvPr/>
        </p:nvSpPr>
        <p:spPr>
          <a:xfrm>
            <a:off x="0" y="0"/>
            <a:ext cx="2468578" cy="23489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대표발화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53014905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C0E49-C861-FF4B-EDE6-2C286C7F9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4E16F7A-FFB8-A64B-01CA-A2CB3ABD1EA0}"/>
              </a:ext>
            </a:extLst>
          </p:cNvPr>
          <p:cNvGraphicFramePr>
            <a:graphicFrameLocks noGrp="1"/>
          </p:cNvGraphicFramePr>
          <p:nvPr/>
        </p:nvGraphicFramePr>
        <p:xfrm>
          <a:off x="276225" y="1068316"/>
          <a:ext cx="11621208" cy="352273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36868">
                  <a:extLst>
                    <a:ext uri="{9D8B030D-6E8A-4147-A177-3AD203B41FA5}">
                      <a16:colId xmlns:a16="http://schemas.microsoft.com/office/drawing/2014/main" val="2644237742"/>
                    </a:ext>
                  </a:extLst>
                </a:gridCol>
                <a:gridCol w="1936868">
                  <a:extLst>
                    <a:ext uri="{9D8B030D-6E8A-4147-A177-3AD203B41FA5}">
                      <a16:colId xmlns:a16="http://schemas.microsoft.com/office/drawing/2014/main" val="864356931"/>
                    </a:ext>
                  </a:extLst>
                </a:gridCol>
                <a:gridCol w="1936868">
                  <a:extLst>
                    <a:ext uri="{9D8B030D-6E8A-4147-A177-3AD203B41FA5}">
                      <a16:colId xmlns:a16="http://schemas.microsoft.com/office/drawing/2014/main" val="1165514800"/>
                    </a:ext>
                  </a:extLst>
                </a:gridCol>
                <a:gridCol w="1936868">
                  <a:extLst>
                    <a:ext uri="{9D8B030D-6E8A-4147-A177-3AD203B41FA5}">
                      <a16:colId xmlns:a16="http://schemas.microsoft.com/office/drawing/2014/main" val="1522634497"/>
                    </a:ext>
                  </a:extLst>
                </a:gridCol>
                <a:gridCol w="1936868">
                  <a:extLst>
                    <a:ext uri="{9D8B030D-6E8A-4147-A177-3AD203B41FA5}">
                      <a16:colId xmlns:a16="http://schemas.microsoft.com/office/drawing/2014/main" val="1605381915"/>
                    </a:ext>
                  </a:extLst>
                </a:gridCol>
                <a:gridCol w="1936868">
                  <a:extLst>
                    <a:ext uri="{9D8B030D-6E8A-4147-A177-3AD203B41FA5}">
                      <a16:colId xmlns:a16="http://schemas.microsoft.com/office/drawing/2014/main" val="684349923"/>
                    </a:ext>
                  </a:extLst>
                </a:gridCol>
              </a:tblGrid>
              <a:tr h="29263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화면열린고객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API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화면 </a:t>
                      </a: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안열린고객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웹훅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추가 요구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7570567"/>
                  </a:ext>
                </a:extLst>
              </a:tr>
              <a:tr h="1210799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비월드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로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링크주고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통화 종료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비월드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로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링크주고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통화 종료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51, 52, 53, 55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요건 페이지 통합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3045038"/>
                  </a:ext>
                </a:extLst>
              </a:tr>
              <a:tr h="1210799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 체크해서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가능하면 상담사 호전환버튼 제공해서 누르게끔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누르면 전화 끊어지면서 화면 이동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불가능하면 불가능 하다고 안내하고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상담사연결버튼 제공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누르면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호전환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동작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 체크를 하고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가능하다면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SMS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링크 전달하고 통화 종료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불가능하면 상담사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호전환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체크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유무선 결합대상 가능여부 체크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 여부 체크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링크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SMS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전송 요청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2777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242565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AA9B2-E6D8-9EE7-EE37-996CD77D5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6B7FD9-FB2E-E106-4E91-0E8FED8FCF0B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B tv </a:t>
            </a:r>
            <a:r>
              <a:rPr lang="ko-KR" altLang="en-US" sz="800" dirty="0" err="1"/>
              <a:t>월정액</a:t>
            </a:r>
            <a:r>
              <a:rPr lang="ko-KR" altLang="en-US" sz="800" dirty="0"/>
              <a:t> 해지 쿠폰 받기</a:t>
            </a:r>
            <a:r>
              <a:rPr lang="en-US" altLang="ko-KR" sz="800" dirty="0"/>
              <a:t>/ </a:t>
            </a:r>
            <a:r>
              <a:rPr lang="ko-KR" altLang="en-US" sz="800" dirty="0"/>
              <a:t>해지 하기</a:t>
            </a:r>
            <a:endParaRPr lang="en-US" altLang="ko-KR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EDD0AD-10BD-7AF8-CC43-AD78C486B650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DS_MI_CL_03_01</a:t>
            </a:r>
            <a:endParaRPr lang="en-US" altLang="ko-KR" sz="800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959CA2A-B96E-7280-7620-86A9BAE5514F}"/>
              </a:ext>
            </a:extLst>
          </p:cNvPr>
          <p:cNvGrpSpPr/>
          <p:nvPr/>
        </p:nvGrpSpPr>
        <p:grpSpPr>
          <a:xfrm>
            <a:off x="431152" y="941122"/>
            <a:ext cx="796863" cy="316109"/>
            <a:chOff x="4733925" y="2686050"/>
            <a:chExt cx="1362075" cy="409435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9EF37558-802B-9C38-8CB4-B761188C162A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CD86E312-FD3E-49AE-8123-1D1FEE8CA369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7DDA2C66-9A08-62EE-0A9E-F460B8B851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0C5A0D31-CAC1-BE38-85D7-9ECED9D82A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75CA27A-4298-2D49-9FB7-ADB52C9DE85C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5F6FF70F-D6E4-5E9A-CADB-1F3088C876EE}"/>
              </a:ext>
            </a:extLst>
          </p:cNvPr>
          <p:cNvGrpSpPr/>
          <p:nvPr/>
        </p:nvGrpSpPr>
        <p:grpSpPr>
          <a:xfrm>
            <a:off x="2757983" y="941099"/>
            <a:ext cx="361950" cy="316109"/>
            <a:chOff x="4733925" y="2686050"/>
            <a:chExt cx="1362075" cy="409435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92195C11-A637-76B6-80E2-C6BD72764F75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9CB7EA15-5CC0-F7CB-01BE-48C63400ED2D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3C05FA5A-E0A0-04CC-A181-E57A8D0EB2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9DB48195-5816-F416-58E3-2595B787D6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81B529F-3524-F171-84D6-AE0E4076BF9C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6E326014-3EF1-42DC-7933-0D7F17A3E30D}"/>
              </a:ext>
            </a:extLst>
          </p:cNvPr>
          <p:cNvSpPr/>
          <p:nvPr/>
        </p:nvSpPr>
        <p:spPr>
          <a:xfrm>
            <a:off x="432565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n-ea"/>
              </a:rPr>
              <a:t>B tv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ko-KR" altLang="en-US" sz="1200" b="1" dirty="0" err="1">
                <a:latin typeface="+mn-ea"/>
              </a:rPr>
              <a:t>월정액</a:t>
            </a:r>
            <a:r>
              <a:rPr lang="ko-KR" altLang="en-US" sz="1200" b="1" dirty="0">
                <a:latin typeface="+mn-ea"/>
              </a:rPr>
              <a:t> 상품해지</a:t>
            </a:r>
            <a:endParaRPr lang="en-US" altLang="ko-KR" sz="1200" b="1" dirty="0">
              <a:latin typeface="+mn-ea"/>
            </a:endParaRPr>
          </a:p>
        </p:txBody>
      </p:sp>
      <p:graphicFrame>
        <p:nvGraphicFramePr>
          <p:cNvPr id="51" name="Group 57">
            <a:extLst>
              <a:ext uri="{FF2B5EF4-FFF2-40B4-BE49-F238E27FC236}">
                <a16:creationId xmlns:a16="http://schemas.microsoft.com/office/drawing/2014/main" id="{8588093C-7642-8E9F-C2E8-D5F4BB1A40BA}"/>
              </a:ext>
            </a:extLst>
          </p:cNvPr>
          <p:cNvGraphicFramePr>
            <a:graphicFrameLocks noGrp="1"/>
          </p:cNvGraphicFramePr>
          <p:nvPr/>
        </p:nvGraphicFramePr>
        <p:xfrm>
          <a:off x="9768840" y="532464"/>
          <a:ext cx="2361310" cy="2179639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링크 이동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전화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호 종료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링크 이동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  <a:hlinkClick r:id="rId2"/>
                        </a:rPr>
                        <a:t>바로가기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https://www.bworld.co.kr/myb/mth-subs-term/cert.do?p=&amp;utm_source=bw&amp;utm_medium=bw_ars&amp;utm_campaign=btv_cert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상담사 연결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전환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호 전환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화면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en-US" altLang="ko-KR" sz="800" dirty="0"/>
                        <a:t>DS_MI_CM_14_01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이동</a:t>
                      </a:r>
                      <a:endParaRPr lang="en-US" altLang="ko-KR" sz="800" dirty="0"/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A7C6148A-B4F6-9D78-EFEE-947832FBA8C0}"/>
              </a:ext>
            </a:extLst>
          </p:cNvPr>
          <p:cNvGrpSpPr/>
          <p:nvPr/>
        </p:nvGrpSpPr>
        <p:grpSpPr>
          <a:xfrm>
            <a:off x="3504841" y="941122"/>
            <a:ext cx="796863" cy="316109"/>
            <a:chOff x="4733925" y="2686050"/>
            <a:chExt cx="1362075" cy="409435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3157786-BFB5-944C-B424-0A3FCD000920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48137D04-75DE-40C7-90DE-425886F33867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CE026955-3D3D-DE5E-DA88-9E9DD4DFDF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407456D6-E071-1D07-E789-7963304A86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68E5D1-2DA3-B3D3-3397-41DD4C74DA5F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D605A1B-9981-455F-56E1-1B76576E91A7}"/>
              </a:ext>
            </a:extLst>
          </p:cNvPr>
          <p:cNvGrpSpPr/>
          <p:nvPr/>
        </p:nvGrpSpPr>
        <p:grpSpPr>
          <a:xfrm>
            <a:off x="5831672" y="941099"/>
            <a:ext cx="361950" cy="316109"/>
            <a:chOff x="4733925" y="2686050"/>
            <a:chExt cx="1362075" cy="409435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F1465E1-8D4A-BBE1-0AC4-8A8FADF77227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FBAABBB3-B06C-79FA-241C-7C736770DDBE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21017926-22D3-9E47-79A4-08E3735BC5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436B637B-20C0-6314-FC3F-A9AC902AA3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1ACADA2-DD8A-E7DE-7FE9-FBF9BEA816B5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D00211F3-0AC4-88C0-0E3D-EA513223B59E}"/>
              </a:ext>
            </a:extLst>
          </p:cNvPr>
          <p:cNvSpPr/>
          <p:nvPr/>
        </p:nvSpPr>
        <p:spPr>
          <a:xfrm>
            <a:off x="3506254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n-ea"/>
              </a:rPr>
              <a:t>B tv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ko-KR" altLang="en-US" sz="1200" b="1" dirty="0" err="1">
                <a:latin typeface="+mn-ea"/>
              </a:rPr>
              <a:t>월정액</a:t>
            </a:r>
            <a:r>
              <a:rPr lang="ko-KR" altLang="en-US" sz="1200" b="1" dirty="0">
                <a:latin typeface="+mn-ea"/>
              </a:rPr>
              <a:t> 상품해지 미대상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6C927DB-DB7D-80BD-4557-C1C01D7B2C96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FD_MI_CL_03_01_01</a:t>
            </a:r>
            <a:endParaRPr lang="ko-KR" altLang="en-US" sz="9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500BB08-7430-0AE6-FCA8-747CBECDF7D3}"/>
              </a:ext>
            </a:extLst>
          </p:cNvPr>
          <p:cNvSpPr txBox="1"/>
          <p:nvPr/>
        </p:nvSpPr>
        <p:spPr>
          <a:xfrm>
            <a:off x="3518424" y="6569039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FD_MI_CL_03_01_02</a:t>
            </a:r>
            <a:endParaRPr lang="ko-KR" altLang="en-US" sz="9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87EBB8C-157B-AABC-E5EE-BFB83BC4A628}"/>
              </a:ext>
            </a:extLst>
          </p:cNvPr>
          <p:cNvSpPr/>
          <p:nvPr/>
        </p:nvSpPr>
        <p:spPr>
          <a:xfrm>
            <a:off x="12192000" y="4521951"/>
            <a:ext cx="1883923" cy="233604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b="1" dirty="0">
                <a:solidFill>
                  <a:srgbClr val="FF0000"/>
                </a:solidFill>
              </a:rPr>
              <a:t>가능하면 상담사 호전환버튼 제공해서 누르게끔 (누르면 전화 끊어지면서 화면 이동)</a:t>
            </a:r>
          </a:p>
          <a:p>
            <a:endParaRPr lang="ko-KR" altLang="en-US" sz="1050" b="1" dirty="0">
              <a:solidFill>
                <a:srgbClr val="FF0000"/>
              </a:solidFill>
            </a:endParaRPr>
          </a:p>
          <a:p>
            <a:r>
              <a:rPr lang="ko-KR" altLang="en-US" sz="1050" b="1" dirty="0">
                <a:solidFill>
                  <a:srgbClr val="FF0000"/>
                </a:solidFill>
              </a:rPr>
              <a:t>불가능하면 불가능 하다고 안내하고</a:t>
            </a:r>
          </a:p>
          <a:p>
            <a:r>
              <a:rPr lang="ko-KR" altLang="en-US" sz="1050" b="1" dirty="0">
                <a:solidFill>
                  <a:srgbClr val="FF0000"/>
                </a:solidFill>
              </a:rPr>
              <a:t>상담사연결버튼 제공, 버튼 누르면 </a:t>
            </a:r>
            <a:r>
              <a:rPr lang="ko-KR" altLang="en-US" sz="1050" b="1" dirty="0" err="1">
                <a:solidFill>
                  <a:srgbClr val="FF0000"/>
                </a:solidFill>
              </a:rPr>
              <a:t>호전환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7D20CD-FBC6-BA1B-A4FB-7E8BA28B9370}"/>
              </a:ext>
            </a:extLst>
          </p:cNvPr>
          <p:cNvSpPr txBox="1"/>
          <p:nvPr/>
        </p:nvSpPr>
        <p:spPr>
          <a:xfrm>
            <a:off x="426123" y="1591977"/>
            <a:ext cx="87075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err="1">
                <a:latin typeface="+mn-ea"/>
              </a:rPr>
              <a:t>월정액</a:t>
            </a:r>
            <a:r>
              <a:rPr lang="ko-KR" altLang="en-US" sz="1000" b="1" dirty="0">
                <a:latin typeface="+mn-ea"/>
              </a:rPr>
              <a:t> 해지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7B50C3-D86C-CB72-158B-6F0F000C9FA6}"/>
              </a:ext>
            </a:extLst>
          </p:cNvPr>
          <p:cNvSpPr txBox="1"/>
          <p:nvPr/>
        </p:nvSpPr>
        <p:spPr>
          <a:xfrm>
            <a:off x="431153" y="1916228"/>
            <a:ext cx="2688780" cy="52424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다시 한번 생각해 주세요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아직 보여드리지 못한 많은 콘텐츠가 기다리고 있어요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EE73D6-62F0-EC57-A6F4-7FB7C420EE0C}"/>
              </a:ext>
            </a:extLst>
          </p:cNvPr>
          <p:cNvSpPr txBox="1"/>
          <p:nvPr/>
        </p:nvSpPr>
        <p:spPr>
          <a:xfrm>
            <a:off x="411847" y="2477897"/>
            <a:ext cx="2708086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월 정액 상품 해지는 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B world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에서 가능해요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0C35DB3-8873-C941-D5BE-9AA580B98A3E}"/>
              </a:ext>
            </a:extLst>
          </p:cNvPr>
          <p:cNvGrpSpPr/>
          <p:nvPr/>
        </p:nvGrpSpPr>
        <p:grpSpPr>
          <a:xfrm>
            <a:off x="511369" y="3246242"/>
            <a:ext cx="2553562" cy="367992"/>
            <a:chOff x="6846094" y="3510739"/>
            <a:chExt cx="2169534" cy="367992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3A758AD1-5727-6BF7-E4F9-DC47825774F8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A86048A-D8FA-0CFC-CE8C-4CC38A08123B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B world</a:t>
              </a:r>
              <a:r>
                <a:rPr lang="ko-KR" altLang="en-US" sz="800" dirty="0"/>
                <a:t> 바로가기 🔗</a:t>
              </a:r>
            </a:p>
            <a:p>
              <a:pPr algn="ctr"/>
              <a:endParaRPr lang="ko-KR" altLang="en-US" sz="800" dirty="0"/>
            </a:p>
          </p:txBody>
        </p:sp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76D411DE-6A5F-C315-B2BB-072856C9C6D5}"/>
              </a:ext>
            </a:extLst>
          </p:cNvPr>
          <p:cNvSpPr/>
          <p:nvPr/>
        </p:nvSpPr>
        <p:spPr>
          <a:xfrm>
            <a:off x="411847" y="3148545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D10BBEA-EAA1-D4C7-B555-FA1F2227165A}"/>
              </a:ext>
            </a:extLst>
          </p:cNvPr>
          <p:cNvGrpSpPr/>
          <p:nvPr/>
        </p:nvGrpSpPr>
        <p:grpSpPr>
          <a:xfrm>
            <a:off x="517812" y="3595028"/>
            <a:ext cx="2553562" cy="274320"/>
            <a:chOff x="6846094" y="3510739"/>
            <a:chExt cx="2169534" cy="274320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6E02B1BA-D077-1E39-BEAF-34335D56D071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548682-5D41-AE02-9465-E007EF3F1473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상담사 연결</a:t>
              </a:r>
            </a:p>
          </p:txBody>
        </p:sp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id="{592CEB0A-9415-1D43-7BCA-64A456E16D07}"/>
              </a:ext>
            </a:extLst>
          </p:cNvPr>
          <p:cNvSpPr/>
          <p:nvPr/>
        </p:nvSpPr>
        <p:spPr>
          <a:xfrm>
            <a:off x="413379" y="3587817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06C0E9-E6E3-D64E-82CE-8310FC63FBFB}"/>
              </a:ext>
            </a:extLst>
          </p:cNvPr>
          <p:cNvSpPr txBox="1"/>
          <p:nvPr/>
        </p:nvSpPr>
        <p:spPr>
          <a:xfrm>
            <a:off x="3519117" y="1591977"/>
            <a:ext cx="87075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err="1">
                <a:latin typeface="+mn-ea"/>
              </a:rPr>
              <a:t>월정액</a:t>
            </a:r>
            <a:r>
              <a:rPr lang="ko-KR" altLang="en-US" sz="1000" b="1" dirty="0">
                <a:latin typeface="+mn-ea"/>
              </a:rPr>
              <a:t> 해지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3FF997-9BE8-C22A-D9FA-428A814A193E}"/>
              </a:ext>
            </a:extLst>
          </p:cNvPr>
          <p:cNvSpPr txBox="1"/>
          <p:nvPr/>
        </p:nvSpPr>
        <p:spPr>
          <a:xfrm>
            <a:off x="3524147" y="1916228"/>
            <a:ext cx="2688780" cy="52424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현재 고객님은 가입하신 </a:t>
            </a:r>
            <a:r>
              <a:rPr lang="ko-KR" altLang="en-US" sz="1000" dirty="0" err="1">
                <a:solidFill>
                  <a:schemeClr val="bg1"/>
                </a:solidFill>
                <a:latin typeface="+mn-ea"/>
              </a:rPr>
              <a:t>월정액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 상품이 없어요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1F65BE-6A74-F0E2-283E-18F426195B1C}"/>
              </a:ext>
            </a:extLst>
          </p:cNvPr>
          <p:cNvSpPr txBox="1"/>
          <p:nvPr/>
        </p:nvSpPr>
        <p:spPr>
          <a:xfrm>
            <a:off x="3504841" y="2460148"/>
            <a:ext cx="2708086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궁금하신 점이 있으시면 상담사 연결을 도와드릴게요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12C059F-E8CF-D69B-4945-A49EEBB046A1}"/>
              </a:ext>
            </a:extLst>
          </p:cNvPr>
          <p:cNvGrpSpPr/>
          <p:nvPr/>
        </p:nvGrpSpPr>
        <p:grpSpPr>
          <a:xfrm>
            <a:off x="3610806" y="3218618"/>
            <a:ext cx="2553562" cy="274320"/>
            <a:chOff x="6846094" y="3510739"/>
            <a:chExt cx="2169534" cy="27432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E2469526-B780-7462-3157-CD5A5360087F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F14D6FE-D029-15A5-3910-238E2854A3CB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상담사 연결</a:t>
              </a:r>
            </a:p>
          </p:txBody>
        </p:sp>
      </p:grpSp>
      <p:sp>
        <p:nvSpPr>
          <p:cNvPr id="53" name="타원 52">
            <a:extLst>
              <a:ext uri="{FF2B5EF4-FFF2-40B4-BE49-F238E27FC236}">
                <a16:creationId xmlns:a16="http://schemas.microsoft.com/office/drawing/2014/main" id="{3731DA27-07D9-2FD7-E78F-ECE8EA3A7E1A}"/>
              </a:ext>
            </a:extLst>
          </p:cNvPr>
          <p:cNvSpPr/>
          <p:nvPr/>
        </p:nvSpPr>
        <p:spPr>
          <a:xfrm>
            <a:off x="3506373" y="3211407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627666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45C4B121-2C0C-47CA-9C1C-87AF806D2C1D}"/>
              </a:ext>
            </a:extLst>
          </p:cNvPr>
          <p:cNvGraphicFramePr>
            <a:graphicFrameLocks noGrp="1"/>
          </p:cNvGraphicFramePr>
          <p:nvPr/>
        </p:nvGraphicFramePr>
        <p:xfrm>
          <a:off x="9768840" y="532464"/>
          <a:ext cx="2361310" cy="1172229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공동 화면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UI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시안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로딩 화면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정보 조회 중에 띄우는 로딩 화면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GIF </a:t>
                      </a:r>
                      <a:r>
                        <a:rPr lang="ko-KR" altLang="en-US" sz="800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로딩바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애니메이션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E8E70E05-743E-484B-9BFC-A79DC91DAE39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공통 </a:t>
            </a:r>
            <a:r>
              <a:rPr lang="en-US" altLang="ko-KR" sz="800" dirty="0"/>
              <a:t>UI : </a:t>
            </a:r>
            <a:r>
              <a:rPr lang="ko-KR" altLang="en-US" sz="800" dirty="0"/>
              <a:t>화면 로딩</a:t>
            </a:r>
            <a:endParaRPr lang="en-US" altLang="ko-KR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6CA5F2-ECE9-4BDE-94D6-17A46E2ED8E9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DS_MI_CM_03_01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21B6F96B-8B4C-4838-BBB4-0C62A87AB7FC}"/>
              </a:ext>
            </a:extLst>
          </p:cNvPr>
          <p:cNvSpPr/>
          <p:nvPr/>
        </p:nvSpPr>
        <p:spPr>
          <a:xfrm>
            <a:off x="4235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로딩화면</a:t>
            </a:r>
          </a:p>
        </p:txBody>
      </p:sp>
      <p:pic>
        <p:nvPicPr>
          <p:cNvPr id="2052" name="Picture 4" descr="HTML/CSS 를 이용한 로딩 스피너 만들기">
            <a:extLst>
              <a:ext uri="{FF2B5EF4-FFF2-40B4-BE49-F238E27FC236}">
                <a16:creationId xmlns:a16="http://schemas.microsoft.com/office/drawing/2014/main" id="{443C784E-CB07-44E2-A1D5-78F949E2C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851" y="2772819"/>
            <a:ext cx="1025303" cy="95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E8105F-30C1-437F-A45A-FDC98F176244}"/>
              </a:ext>
            </a:extLst>
          </p:cNvPr>
          <p:cNvSpPr txBox="1"/>
          <p:nvPr/>
        </p:nvSpPr>
        <p:spPr>
          <a:xfrm>
            <a:off x="1064814" y="5434601"/>
            <a:ext cx="1417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/>
              <a:t>10</a:t>
            </a:r>
            <a:r>
              <a:rPr lang="ko-KR" altLang="en-US" sz="800" dirty="0"/>
              <a:t>년 연속</a:t>
            </a:r>
            <a:endParaRPr lang="en-US" altLang="ko-KR" sz="800" dirty="0"/>
          </a:p>
          <a:p>
            <a:pPr algn="ctr"/>
            <a:r>
              <a:rPr lang="en-US" altLang="ko-KR" sz="800" dirty="0"/>
              <a:t>KS-SQI</a:t>
            </a:r>
          </a:p>
          <a:p>
            <a:pPr algn="ctr"/>
            <a:r>
              <a:rPr lang="ko-KR" altLang="en-US" sz="800" dirty="0"/>
              <a:t>한국 서비스 품질 지수 </a:t>
            </a:r>
            <a:r>
              <a:rPr lang="en-US" altLang="ko-KR" sz="800" dirty="0"/>
              <a:t>1</a:t>
            </a:r>
            <a:r>
              <a:rPr lang="ko-KR" altLang="en-US" sz="800" dirty="0"/>
              <a:t>위</a:t>
            </a:r>
            <a:endParaRPr lang="en-US" altLang="ko-KR" sz="8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DBE37C-F01C-4380-80B8-5BC666B8D0EC}"/>
              </a:ext>
            </a:extLst>
          </p:cNvPr>
          <p:cNvSpPr txBox="1"/>
          <p:nvPr/>
        </p:nvSpPr>
        <p:spPr>
          <a:xfrm>
            <a:off x="1075235" y="3838015"/>
            <a:ext cx="1396537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/>
              <a:t>정보를 조회하고 있어요</a:t>
            </a:r>
            <a:r>
              <a:rPr lang="en-US" altLang="ko-KR" sz="800" dirty="0"/>
              <a:t>…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970ED05-6575-488F-8069-2B7AC4B15962}"/>
              </a:ext>
            </a:extLst>
          </p:cNvPr>
          <p:cNvSpPr/>
          <p:nvPr/>
        </p:nvSpPr>
        <p:spPr>
          <a:xfrm>
            <a:off x="1079655" y="3116144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F0D6F9B-5A30-4C45-BCE9-17057AF0C5DC}"/>
              </a:ext>
            </a:extLst>
          </p:cNvPr>
          <p:cNvGrpSpPr/>
          <p:nvPr/>
        </p:nvGrpSpPr>
        <p:grpSpPr>
          <a:xfrm>
            <a:off x="423510" y="943540"/>
            <a:ext cx="796863" cy="316109"/>
            <a:chOff x="4733925" y="2686050"/>
            <a:chExt cx="1362075" cy="409435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1E3E2A9-200C-4B3C-B482-F843B1DB3CC8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D92807F6-F567-43E0-B63E-95EDD994F57F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068C847F-2529-4BDB-891F-0981B36716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634623C5-99C7-4AAF-BF63-D374E1CE6F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ADDE935-86C5-41A4-B5B9-A9D8705E5E1C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55AFBE2-0C9A-429D-A28E-F7BB607648E3}"/>
              </a:ext>
            </a:extLst>
          </p:cNvPr>
          <p:cNvGrpSpPr/>
          <p:nvPr/>
        </p:nvGrpSpPr>
        <p:grpSpPr>
          <a:xfrm>
            <a:off x="2754606" y="939916"/>
            <a:ext cx="361950" cy="316109"/>
            <a:chOff x="4733925" y="2686050"/>
            <a:chExt cx="1362075" cy="409435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C4E8C890-8919-4993-9AF3-2AABA351526E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6EA675F-0DC1-4E3B-AD6C-83300BC6DC84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CB54B60A-3E8A-4894-83C3-B361CB76FB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AEC59803-D43A-4CC2-8940-FA958EAA47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EDC93B6-60B2-4C8F-9099-9C2462855686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41EDD89-AFD0-6BBA-58D2-3933F0C521EF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</a:t>
            </a:r>
            <a:r>
              <a:rPr lang="en-US" altLang="ko-KR" sz="900" dirty="0"/>
              <a:t>CM_03_01_01</a:t>
            </a:r>
          </a:p>
        </p:txBody>
      </p:sp>
    </p:spTree>
    <p:extLst>
      <p:ext uri="{BB962C8B-B14F-4D97-AF65-F5344CB8AC3E}">
        <p14:creationId xmlns:p14="http://schemas.microsoft.com/office/powerpoint/2010/main" val="345020418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4E850-302D-61AE-5B65-6A1311297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8DE1453-F526-E806-EE90-FCE5D9A0BD69}"/>
              </a:ext>
            </a:extLst>
          </p:cNvPr>
          <p:cNvSpPr/>
          <p:nvPr/>
        </p:nvSpPr>
        <p:spPr>
          <a:xfrm>
            <a:off x="0" y="2417275"/>
            <a:ext cx="12192000" cy="21004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56. </a:t>
            </a:r>
            <a:r>
              <a:rPr lang="ko-KR" altLang="en-US" sz="2800" dirty="0"/>
              <a:t>상담사 연결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AFBFD8C-60B2-E1EE-4C23-8B315E19627B}"/>
              </a:ext>
            </a:extLst>
          </p:cNvPr>
          <p:cNvSpPr/>
          <p:nvPr/>
        </p:nvSpPr>
        <p:spPr>
          <a:xfrm>
            <a:off x="9723422" y="-9049"/>
            <a:ext cx="2468578" cy="624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멀티모달</a:t>
            </a:r>
            <a:r>
              <a:rPr lang="en-US" altLang="ko-KR" dirty="0"/>
              <a:t>+</a:t>
            </a:r>
            <a:r>
              <a:rPr lang="ko-KR" altLang="en-US" dirty="0"/>
              <a:t>음성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30BECB-2837-41D7-336C-D4C81200B9BB}"/>
              </a:ext>
            </a:extLst>
          </p:cNvPr>
          <p:cNvSpPr/>
          <p:nvPr/>
        </p:nvSpPr>
        <p:spPr>
          <a:xfrm>
            <a:off x="0" y="238136"/>
            <a:ext cx="2468578" cy="93183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상담사 연결 해줘</a:t>
            </a:r>
            <a:endParaRPr lang="en-US" altLang="ko-KR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3D54F93-152E-BBE3-A241-4FA3CA90A30B}"/>
              </a:ext>
            </a:extLst>
          </p:cNvPr>
          <p:cNvSpPr/>
          <p:nvPr/>
        </p:nvSpPr>
        <p:spPr>
          <a:xfrm>
            <a:off x="0" y="0"/>
            <a:ext cx="2468578" cy="23489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대표발화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48003907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FD98E-A338-214B-2FAB-88C27546C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85F4D8D-C32D-7FD7-4EF4-39985F9E2024}"/>
              </a:ext>
            </a:extLst>
          </p:cNvPr>
          <p:cNvGraphicFramePr>
            <a:graphicFrameLocks noGrp="1"/>
          </p:cNvGraphicFramePr>
          <p:nvPr/>
        </p:nvGraphicFramePr>
        <p:xfrm>
          <a:off x="248464" y="1068316"/>
          <a:ext cx="11648970" cy="362137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41495">
                  <a:extLst>
                    <a:ext uri="{9D8B030D-6E8A-4147-A177-3AD203B41FA5}">
                      <a16:colId xmlns:a16="http://schemas.microsoft.com/office/drawing/2014/main" val="2644237742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864356931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165514800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522634497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605381915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684349923"/>
                    </a:ext>
                  </a:extLst>
                </a:gridCol>
              </a:tblGrid>
              <a:tr h="31084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화면열린고객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API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화면 </a:t>
                      </a: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안열린고객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웹훅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추가 요구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7570567"/>
                  </a:ext>
                </a:extLst>
              </a:tr>
              <a:tr h="3310533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화면에 나와야 함</a:t>
                      </a:r>
                      <a:b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실시간데이터가 아니고 일반적인 정보로 고정적인 값을 제공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..</a:t>
                      </a:r>
                      <a:b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일시에 따를 정해진값 조회는 필요함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상담사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호전환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 에 따른 정해진 값으로 대기 안내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….. 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3045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366576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56813E-14B3-43B9-950A-F4D75408A3D2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ARS </a:t>
            </a:r>
            <a:r>
              <a:rPr lang="ko-KR" altLang="en-US" sz="800" dirty="0"/>
              <a:t>상담사 연결</a:t>
            </a:r>
            <a:r>
              <a:rPr lang="en-US" altLang="ko-KR" sz="800" dirty="0"/>
              <a:t>, </a:t>
            </a:r>
            <a:r>
              <a:rPr lang="ko-KR" altLang="en-US" sz="800" dirty="0"/>
              <a:t>통화 대기 고객 수 안내</a:t>
            </a:r>
            <a:endParaRPr lang="en-US" altLang="ko-KR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C62829-49C1-40B0-B212-C9CB662964A0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DS_MI_CI_01_01</a:t>
            </a:r>
            <a:endParaRPr lang="en-US" altLang="ko-KR" sz="800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2549049-7700-B0DD-166F-599B3859379B}"/>
              </a:ext>
            </a:extLst>
          </p:cNvPr>
          <p:cNvGrpSpPr/>
          <p:nvPr/>
        </p:nvGrpSpPr>
        <p:grpSpPr>
          <a:xfrm>
            <a:off x="431152" y="941122"/>
            <a:ext cx="796863" cy="316109"/>
            <a:chOff x="4733925" y="2686050"/>
            <a:chExt cx="1362075" cy="409435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EA7598B-4591-2439-23AF-33DCAD55B44F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9CC54356-9FD2-9AF4-2F8E-6AF5293115FB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83A7E00C-2B76-D097-B480-3B80EF739C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5EC85128-FBFF-D885-8AA9-565D319E98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33B6DEA-6A55-F062-22FD-D08FADAD63E8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928A886-F138-05C5-CFE6-E7976A532E43}"/>
              </a:ext>
            </a:extLst>
          </p:cNvPr>
          <p:cNvGrpSpPr/>
          <p:nvPr/>
        </p:nvGrpSpPr>
        <p:grpSpPr>
          <a:xfrm>
            <a:off x="2757983" y="941099"/>
            <a:ext cx="361950" cy="316109"/>
            <a:chOff x="4733925" y="2686050"/>
            <a:chExt cx="1362075" cy="409435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3FE73DBA-9CEF-67C5-9451-9FC39782FF03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C4290EA-315A-6F00-9C2D-69250DF4CDE4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28724E64-53E0-EF28-525A-4A712CF32D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2B76CB7B-BB48-F0FF-55B7-86C8BA9CEE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EC45560-E9A6-6986-C231-3E4EB9AC234E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5C14E096-E399-8552-325B-FC940FC56461}"/>
              </a:ext>
            </a:extLst>
          </p:cNvPr>
          <p:cNvSpPr/>
          <p:nvPr/>
        </p:nvSpPr>
        <p:spPr>
          <a:xfrm>
            <a:off x="432565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통화 대기 고객 수 안내</a:t>
            </a:r>
          </a:p>
        </p:txBody>
      </p:sp>
      <p:graphicFrame>
        <p:nvGraphicFramePr>
          <p:cNvPr id="44" name="Group 57">
            <a:extLst>
              <a:ext uri="{FF2B5EF4-FFF2-40B4-BE49-F238E27FC236}">
                <a16:creationId xmlns:a16="http://schemas.microsoft.com/office/drawing/2014/main" id="{BF31551B-9EC2-62C1-8646-031CFE8A6C6A}"/>
              </a:ext>
            </a:extLst>
          </p:cNvPr>
          <p:cNvGraphicFramePr>
            <a:graphicFrameLocks noGrp="1"/>
          </p:cNvGraphicFramePr>
          <p:nvPr/>
        </p:nvGraphicFramePr>
        <p:xfrm>
          <a:off x="9768840" y="532464"/>
          <a:ext cx="2361310" cy="1887031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상담사 연결 대기 수</a:t>
                      </a: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(EWT)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연결 대기 수 노출</a:t>
                      </a:r>
                      <a:b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강조처리 필요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채팅상담 연결 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새창으로 신규채팅방 호출</a:t>
                      </a:r>
                      <a:endParaRPr lang="en-US" altLang="ko-KR" sz="800" b="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전화 </a:t>
                      </a:r>
                      <a:r>
                        <a:rPr lang="en-US" altLang="ko-KR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ko-KR" altLang="en-US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호 종료</a:t>
                      </a:r>
                      <a:endParaRPr lang="en-US" altLang="ko-KR" sz="800" b="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화면 </a:t>
                      </a:r>
                      <a:r>
                        <a:rPr lang="en-US" altLang="ko-KR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ko-KR" altLang="en-US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화면 이동 </a:t>
                      </a:r>
                      <a:r>
                        <a:rPr lang="en-US" altLang="ko-KR" sz="800" dirty="0"/>
                        <a:t>DS_MI_CM_04_01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C31FA973-1A86-4D88-8252-DAD61A7FE2B9}"/>
              </a:ext>
            </a:extLst>
          </p:cNvPr>
          <p:cNvSpPr txBox="1"/>
          <p:nvPr/>
        </p:nvSpPr>
        <p:spPr>
          <a:xfrm>
            <a:off x="426876" y="1591977"/>
            <a:ext cx="870999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상담사</a:t>
            </a:r>
            <a:r>
              <a:rPr lang="en-US" altLang="ko-KR" sz="1000" b="1" dirty="0">
                <a:latin typeface="+mn-ea"/>
              </a:rPr>
              <a:t> </a:t>
            </a:r>
            <a:r>
              <a:rPr lang="ko-KR" altLang="en-US" sz="1000" b="1" dirty="0">
                <a:latin typeface="+mn-ea"/>
              </a:rPr>
              <a:t>연결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2EA595-1866-4B8C-9D5F-3F0AA04C24FF}"/>
              </a:ext>
            </a:extLst>
          </p:cNvPr>
          <p:cNvSpPr txBox="1"/>
          <p:nvPr/>
        </p:nvSpPr>
        <p:spPr>
          <a:xfrm>
            <a:off x="431152" y="1925753"/>
            <a:ext cx="2688781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현재 통화 대기 고객이 있어요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055F327-EBD3-48D1-93C4-E69322FEE6F7}"/>
              </a:ext>
            </a:extLst>
          </p:cNvPr>
          <p:cNvSpPr/>
          <p:nvPr/>
        </p:nvSpPr>
        <p:spPr>
          <a:xfrm>
            <a:off x="12192000" y="2164467"/>
            <a:ext cx="1883923" cy="469353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b="1" dirty="0">
                <a:solidFill>
                  <a:srgbClr val="FF0000"/>
                </a:solidFill>
              </a:rPr>
              <a:t>실시간데이터가 아니고 일반적인 정보로 고정적인 값을 제공..</a:t>
            </a:r>
          </a:p>
          <a:p>
            <a:endParaRPr lang="ko-KR" altLang="en-US" sz="1050" b="1" dirty="0">
              <a:solidFill>
                <a:srgbClr val="FF0000"/>
              </a:solidFill>
            </a:endParaRPr>
          </a:p>
          <a:p>
            <a:r>
              <a:rPr lang="ko-KR" altLang="en-US" sz="1050" b="1" dirty="0">
                <a:solidFill>
                  <a:srgbClr val="FF0000"/>
                </a:solidFill>
              </a:rPr>
              <a:t>일시에 따를 </a:t>
            </a:r>
            <a:r>
              <a:rPr lang="ko-KR" altLang="en-US" sz="1050" b="1" dirty="0" err="1">
                <a:solidFill>
                  <a:srgbClr val="FF0000"/>
                </a:solidFill>
              </a:rPr>
              <a:t>정해진값</a:t>
            </a:r>
            <a:r>
              <a:rPr lang="ko-KR" altLang="en-US" sz="1050" b="1" dirty="0">
                <a:solidFill>
                  <a:srgbClr val="FF0000"/>
                </a:solidFill>
              </a:rPr>
              <a:t> 조회는 필요함</a:t>
            </a:r>
            <a:endParaRPr lang="en-US" altLang="ko-KR" sz="1050" b="1" dirty="0">
              <a:solidFill>
                <a:srgbClr val="FF0000"/>
              </a:solidFill>
            </a:endParaRPr>
          </a:p>
          <a:p>
            <a:endParaRPr lang="en-US" altLang="ko-KR" sz="1050" b="1" dirty="0">
              <a:solidFill>
                <a:srgbClr val="FF0000"/>
              </a:solidFill>
            </a:endParaRPr>
          </a:p>
          <a:p>
            <a:r>
              <a:rPr lang="ko-KR" altLang="en-US" sz="1050" b="1" dirty="0">
                <a:solidFill>
                  <a:srgbClr val="FF0000"/>
                </a:solidFill>
              </a:rPr>
              <a:t>고장진단만 가능하게 취소처리</a:t>
            </a:r>
          </a:p>
          <a:p>
            <a:r>
              <a:rPr lang="ko-KR" altLang="en-US" sz="1050" b="1" dirty="0">
                <a:solidFill>
                  <a:srgbClr val="FF0000"/>
                </a:solidFill>
              </a:rPr>
              <a:t>고장진단</a:t>
            </a:r>
          </a:p>
          <a:p>
            <a:endParaRPr lang="ko-KR" altLang="en-US" sz="1050" b="1" dirty="0">
              <a:solidFill>
                <a:srgbClr val="FF0000"/>
              </a:solidFill>
            </a:endParaRPr>
          </a:p>
          <a:p>
            <a:r>
              <a:rPr lang="ko-KR" altLang="en-US" sz="1050" b="1" dirty="0">
                <a:solidFill>
                  <a:srgbClr val="FF0000"/>
                </a:solidFill>
              </a:rPr>
              <a:t>현재 개발범위는 </a:t>
            </a:r>
            <a:r>
              <a:rPr lang="en-US" altLang="ko-KR" sz="1050" b="1" dirty="0">
                <a:solidFill>
                  <a:srgbClr val="FF0000"/>
                </a:solidFill>
              </a:rPr>
              <a:t>AS</a:t>
            </a:r>
            <a:r>
              <a:rPr lang="ko-KR" altLang="en-US" sz="1050" b="1" dirty="0">
                <a:solidFill>
                  <a:srgbClr val="FF0000"/>
                </a:solidFill>
              </a:rPr>
              <a:t>만 가능</a:t>
            </a:r>
          </a:p>
          <a:p>
            <a:r>
              <a:rPr lang="en-US" altLang="ko-KR" sz="1050" b="1" dirty="0">
                <a:solidFill>
                  <a:srgbClr val="FF0000"/>
                </a:solidFill>
              </a:rPr>
              <a:t>AS</a:t>
            </a:r>
          </a:p>
          <a:p>
            <a:r>
              <a:rPr lang="ko-KR" altLang="en-US" sz="1050" b="1" dirty="0">
                <a:solidFill>
                  <a:srgbClr val="FF0000"/>
                </a:solidFill>
              </a:rPr>
              <a:t>가정내</a:t>
            </a:r>
            <a:r>
              <a:rPr lang="en-US" altLang="ko-KR" sz="1050" b="1" dirty="0">
                <a:solidFill>
                  <a:srgbClr val="FF0000"/>
                </a:solidFill>
              </a:rPr>
              <a:t>PC/TV</a:t>
            </a:r>
            <a:r>
              <a:rPr lang="ko-KR" altLang="en-US" sz="1050" b="1" dirty="0">
                <a:solidFill>
                  <a:srgbClr val="FF0000"/>
                </a:solidFill>
              </a:rPr>
              <a:t>이동</a:t>
            </a:r>
          </a:p>
          <a:p>
            <a:endParaRPr lang="ko-KR" altLang="en-US" sz="1050" b="1" dirty="0">
              <a:solidFill>
                <a:srgbClr val="FF0000"/>
              </a:solidFill>
            </a:endParaRPr>
          </a:p>
          <a:p>
            <a:r>
              <a:rPr lang="ko-KR" altLang="en-US" sz="1050" b="1" dirty="0">
                <a:solidFill>
                  <a:srgbClr val="FF0000"/>
                </a:solidFill>
              </a:rPr>
              <a:t>리모컨택배</a:t>
            </a:r>
          </a:p>
          <a:p>
            <a:endParaRPr lang="ko-KR" altLang="en-US" sz="1050" b="1" dirty="0">
              <a:solidFill>
                <a:srgbClr val="FF0000"/>
              </a:solidFill>
            </a:endParaRPr>
          </a:p>
          <a:p>
            <a:r>
              <a:rPr lang="ko-KR" altLang="en-US" sz="1050" b="1" dirty="0">
                <a:solidFill>
                  <a:srgbClr val="FF0000"/>
                </a:solidFill>
              </a:rPr>
              <a:t>안됨</a:t>
            </a:r>
          </a:p>
          <a:p>
            <a:r>
              <a:rPr lang="ko-KR" altLang="en-US" sz="1050" b="1" dirty="0">
                <a:solidFill>
                  <a:srgbClr val="FF0000"/>
                </a:solidFill>
              </a:rPr>
              <a:t>가입</a:t>
            </a:r>
          </a:p>
          <a:p>
            <a:r>
              <a:rPr lang="ko-KR" altLang="en-US" sz="1050" b="1" dirty="0">
                <a:solidFill>
                  <a:srgbClr val="FF0000"/>
                </a:solidFill>
              </a:rPr>
              <a:t>상품변경</a:t>
            </a:r>
            <a:r>
              <a:rPr lang="en-US" altLang="ko-KR" sz="1050" b="1" dirty="0">
                <a:solidFill>
                  <a:srgbClr val="FF0000"/>
                </a:solidFill>
              </a:rPr>
              <a:t>(</a:t>
            </a:r>
            <a:r>
              <a:rPr lang="ko-KR" altLang="en-US" sz="1050" b="1" dirty="0">
                <a:solidFill>
                  <a:srgbClr val="FF0000"/>
                </a:solidFill>
              </a:rPr>
              <a:t>전화</a:t>
            </a:r>
            <a:r>
              <a:rPr lang="en-US" altLang="ko-KR" sz="1050" b="1" dirty="0">
                <a:solidFill>
                  <a:srgbClr val="FF0000"/>
                </a:solidFill>
              </a:rPr>
              <a:t>,</a:t>
            </a:r>
            <a:r>
              <a:rPr lang="ko-KR" altLang="en-US" sz="1050" b="1" dirty="0">
                <a:solidFill>
                  <a:srgbClr val="FF0000"/>
                </a:solidFill>
              </a:rPr>
              <a:t>전화방식</a:t>
            </a:r>
            <a:r>
              <a:rPr lang="en-US" altLang="ko-KR" sz="1050" b="1" dirty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sz="1050" b="1" dirty="0">
                <a:solidFill>
                  <a:srgbClr val="FF0000"/>
                </a:solidFill>
              </a:rPr>
              <a:t>상품변경</a:t>
            </a:r>
            <a:r>
              <a:rPr lang="en-US" altLang="ko-KR" sz="1050" b="1" dirty="0">
                <a:solidFill>
                  <a:srgbClr val="FF0000"/>
                </a:solidFill>
              </a:rPr>
              <a:t>(</a:t>
            </a:r>
            <a:r>
              <a:rPr lang="ko-KR" altLang="en-US" sz="1050" b="1" dirty="0">
                <a:solidFill>
                  <a:srgbClr val="FF0000"/>
                </a:solidFill>
              </a:rPr>
              <a:t>인터넷</a:t>
            </a:r>
            <a:r>
              <a:rPr lang="en-US" altLang="ko-KR" sz="1050" b="1" dirty="0">
                <a:solidFill>
                  <a:srgbClr val="FF0000"/>
                </a:solidFill>
              </a:rPr>
              <a:t>, TV</a:t>
            </a:r>
            <a:r>
              <a:rPr lang="ko-KR" altLang="en-US" sz="1050" b="1" dirty="0">
                <a:solidFill>
                  <a:srgbClr val="FF0000"/>
                </a:solidFill>
              </a:rPr>
              <a:t>기술방식변경</a:t>
            </a:r>
            <a:r>
              <a:rPr lang="en-US" altLang="ko-KR" sz="1050" b="1" dirty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sz="1050" b="1" dirty="0">
                <a:solidFill>
                  <a:srgbClr val="FF0000"/>
                </a:solidFill>
              </a:rPr>
              <a:t>이전설치 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FEE4A51-1DFB-4731-BEDA-7C2E928CA13B}"/>
              </a:ext>
            </a:extLst>
          </p:cNvPr>
          <p:cNvSpPr/>
          <p:nvPr/>
        </p:nvSpPr>
        <p:spPr>
          <a:xfrm>
            <a:off x="1319372" y="1776763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0628C99-0440-4E22-9F29-2636E58B88A7}"/>
              </a:ext>
            </a:extLst>
          </p:cNvPr>
          <p:cNvGrpSpPr/>
          <p:nvPr/>
        </p:nvGrpSpPr>
        <p:grpSpPr>
          <a:xfrm>
            <a:off x="500815" y="3319141"/>
            <a:ext cx="2553562" cy="274320"/>
            <a:chOff x="6846094" y="3510739"/>
            <a:chExt cx="2169534" cy="274320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2BCF6574-2DE5-4758-B7A0-C431D5B5B5B7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BA20B1D-11FC-4A39-B931-5009AA4AC356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err="1"/>
                <a:t>챗봇</a:t>
              </a:r>
              <a:r>
                <a:rPr lang="ko-KR" altLang="en-US" sz="800" dirty="0"/>
                <a:t> 연결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F1F2FD58-EA53-4A7A-9233-5A40678AFB5C}"/>
              </a:ext>
            </a:extLst>
          </p:cNvPr>
          <p:cNvSpPr txBox="1"/>
          <p:nvPr/>
        </p:nvSpPr>
        <p:spPr>
          <a:xfrm>
            <a:off x="426877" y="2269979"/>
            <a:ext cx="2700000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err="1">
                <a:solidFill>
                  <a:schemeClr val="bg1"/>
                </a:solidFill>
                <a:latin typeface="+mn-ea"/>
              </a:rPr>
              <a:t>챗봇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 연결 버튼을 누르시면 챗봇을 통한 빠른 상담을 이용하실 수 있어요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0CDCAF-EE6E-CC04-5F74-1C75678E805B}"/>
              </a:ext>
            </a:extLst>
          </p:cNvPr>
          <p:cNvSpPr txBox="1"/>
          <p:nvPr/>
        </p:nvSpPr>
        <p:spPr>
          <a:xfrm>
            <a:off x="425866" y="6567685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FD_MI_CI_01_01_01</a:t>
            </a:r>
            <a:endParaRPr lang="ko-KR" altLang="en-US" sz="9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33334F-E8CB-72E6-E6E1-2081D3E19A42}"/>
              </a:ext>
            </a:extLst>
          </p:cNvPr>
          <p:cNvGrpSpPr/>
          <p:nvPr/>
        </p:nvGrpSpPr>
        <p:grpSpPr>
          <a:xfrm>
            <a:off x="500815" y="2994226"/>
            <a:ext cx="2553562" cy="274320"/>
            <a:chOff x="6846094" y="3510739"/>
            <a:chExt cx="2169534" cy="27432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7197D6F-B0E0-166F-BA14-2BAF36406C2F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A8C8FF6-294D-D457-7CFC-3F6A1D87BC60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상담사 연결</a:t>
              </a:r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03FAF0BA-F38D-48A3-8818-05CB7AC81E63}"/>
              </a:ext>
            </a:extLst>
          </p:cNvPr>
          <p:cNvSpPr/>
          <p:nvPr/>
        </p:nvSpPr>
        <p:spPr>
          <a:xfrm>
            <a:off x="340678" y="2967508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84213154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40065-EB62-75CB-2A41-F812F2455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B1EC07-88CD-7B83-AE31-ACD47DB7ABFB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ARS </a:t>
            </a:r>
            <a:r>
              <a:rPr lang="ko-KR" altLang="en-US" sz="800" dirty="0"/>
              <a:t>상담사 연결</a:t>
            </a:r>
            <a:r>
              <a:rPr lang="en-US" altLang="ko-KR" sz="800" dirty="0"/>
              <a:t>, </a:t>
            </a:r>
            <a:r>
              <a:rPr lang="ko-KR" altLang="en-US" sz="800" dirty="0"/>
              <a:t>통화 대기 고객 수 안내</a:t>
            </a:r>
            <a:endParaRPr lang="en-US" altLang="ko-KR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B810CF-08CA-C58A-FD83-022D1F0804D6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DS_MI_CI_02_01</a:t>
            </a:r>
            <a:endParaRPr lang="en-US" altLang="ko-KR" sz="800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920B772-4399-8350-3522-CB3F2664A25D}"/>
              </a:ext>
            </a:extLst>
          </p:cNvPr>
          <p:cNvGrpSpPr/>
          <p:nvPr/>
        </p:nvGrpSpPr>
        <p:grpSpPr>
          <a:xfrm>
            <a:off x="431152" y="941122"/>
            <a:ext cx="796863" cy="316109"/>
            <a:chOff x="4733925" y="2686050"/>
            <a:chExt cx="1362075" cy="409435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BF09F3FC-5F5F-F3EE-60AF-E7C7A6BF7615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B189D5C6-9922-521F-FB87-4C5DC2E5D919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8729983F-CBAC-6F90-1573-212A02DFC5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1D1EBB29-CFB8-D6FF-0709-5E60E0720D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2759E5-B89C-8D62-8357-42803E164430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FA87F37-9ADD-8304-CE78-DFE7E7C6E758}"/>
              </a:ext>
            </a:extLst>
          </p:cNvPr>
          <p:cNvGrpSpPr/>
          <p:nvPr/>
        </p:nvGrpSpPr>
        <p:grpSpPr>
          <a:xfrm>
            <a:off x="2757983" y="941099"/>
            <a:ext cx="361950" cy="316109"/>
            <a:chOff x="4733925" y="2686050"/>
            <a:chExt cx="1362075" cy="409435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9148E947-2BA9-B8A6-C90C-C8EC794D84CD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8537E54-CE27-716E-9788-C6A50D3F68CF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219F6A91-EBEB-30BD-F73E-48F184FEB2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EBD095E1-0C6C-9EA0-2A61-0A539EAB4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A0182BE-1CCB-05D1-8234-54B8C834019F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702A93A4-B721-A0B2-5FF6-CE31F5AA8949}"/>
              </a:ext>
            </a:extLst>
          </p:cNvPr>
          <p:cNvSpPr/>
          <p:nvPr/>
        </p:nvSpPr>
        <p:spPr>
          <a:xfrm>
            <a:off x="432565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점심시간 상담원 연결</a:t>
            </a:r>
          </a:p>
        </p:txBody>
      </p:sp>
      <p:graphicFrame>
        <p:nvGraphicFramePr>
          <p:cNvPr id="44" name="Group 57">
            <a:extLst>
              <a:ext uri="{FF2B5EF4-FFF2-40B4-BE49-F238E27FC236}">
                <a16:creationId xmlns:a16="http://schemas.microsoft.com/office/drawing/2014/main" id="{D20096D7-62CC-D2C8-98D0-3657184EB047}"/>
              </a:ext>
            </a:extLst>
          </p:cNvPr>
          <p:cNvGraphicFramePr>
            <a:graphicFrameLocks noGrp="1"/>
          </p:cNvGraphicFramePr>
          <p:nvPr/>
        </p:nvGraphicFramePr>
        <p:xfrm>
          <a:off x="9768840" y="532464"/>
          <a:ext cx="2361310" cy="1887031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상담사 연결 대기 수</a:t>
                      </a: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(EWT)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연결 대기 수 노출</a:t>
                      </a:r>
                      <a:b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강조처리 필요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채팅상담 연결 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새창으로 신규채팅방 호출</a:t>
                      </a:r>
                      <a:endParaRPr lang="en-US" altLang="ko-KR" sz="800" b="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전화 </a:t>
                      </a:r>
                      <a:r>
                        <a:rPr lang="en-US" altLang="ko-KR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ko-KR" altLang="en-US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호 종료</a:t>
                      </a:r>
                      <a:endParaRPr lang="en-US" altLang="ko-KR" sz="800" b="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화면 </a:t>
                      </a:r>
                      <a:r>
                        <a:rPr lang="en-US" altLang="ko-KR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ko-KR" altLang="en-US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화면 이동 </a:t>
                      </a:r>
                      <a:r>
                        <a:rPr lang="en-US" altLang="ko-KR" sz="800" dirty="0"/>
                        <a:t>DS_MI_CM_04_01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ED9A362A-CEF9-A076-A4AB-7425497BD69B}"/>
              </a:ext>
            </a:extLst>
          </p:cNvPr>
          <p:cNvSpPr txBox="1"/>
          <p:nvPr/>
        </p:nvSpPr>
        <p:spPr>
          <a:xfrm>
            <a:off x="426876" y="1591977"/>
            <a:ext cx="870999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상담사</a:t>
            </a:r>
            <a:r>
              <a:rPr lang="en-US" altLang="ko-KR" sz="1000" b="1" dirty="0">
                <a:latin typeface="+mn-ea"/>
              </a:rPr>
              <a:t> </a:t>
            </a:r>
            <a:r>
              <a:rPr lang="ko-KR" altLang="en-US" sz="1000" b="1" dirty="0">
                <a:latin typeface="+mn-ea"/>
              </a:rPr>
              <a:t>연결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0BDBAC-315F-C6ED-DC57-74A5986E5EE5}"/>
              </a:ext>
            </a:extLst>
          </p:cNvPr>
          <p:cNvSpPr txBox="1"/>
          <p:nvPr/>
        </p:nvSpPr>
        <p:spPr>
          <a:xfrm>
            <a:off x="431152" y="1925753"/>
            <a:ext cx="2688781" cy="52424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고객님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지금은 콜센터 점심시간으로 인해 상담이 어려워요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D76C4B4-28C7-E2BA-8B1B-DA8967B79B68}"/>
              </a:ext>
            </a:extLst>
          </p:cNvPr>
          <p:cNvSpPr/>
          <p:nvPr/>
        </p:nvSpPr>
        <p:spPr>
          <a:xfrm>
            <a:off x="12192000" y="2164467"/>
            <a:ext cx="1883923" cy="469353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b="1" dirty="0">
                <a:solidFill>
                  <a:srgbClr val="FF0000"/>
                </a:solidFill>
              </a:rPr>
              <a:t>실시간데이터가 아니고 일반적인 정보로 고정적인 값을 제공..</a:t>
            </a:r>
          </a:p>
          <a:p>
            <a:endParaRPr lang="ko-KR" altLang="en-US" sz="1050" b="1" dirty="0">
              <a:solidFill>
                <a:srgbClr val="FF0000"/>
              </a:solidFill>
            </a:endParaRPr>
          </a:p>
          <a:p>
            <a:r>
              <a:rPr lang="ko-KR" altLang="en-US" sz="1050" b="1" dirty="0">
                <a:solidFill>
                  <a:srgbClr val="FF0000"/>
                </a:solidFill>
              </a:rPr>
              <a:t>일시에 따를 </a:t>
            </a:r>
            <a:r>
              <a:rPr lang="ko-KR" altLang="en-US" sz="1050" b="1" dirty="0" err="1">
                <a:solidFill>
                  <a:srgbClr val="FF0000"/>
                </a:solidFill>
              </a:rPr>
              <a:t>정해진값</a:t>
            </a:r>
            <a:r>
              <a:rPr lang="ko-KR" altLang="en-US" sz="1050" b="1" dirty="0">
                <a:solidFill>
                  <a:srgbClr val="FF0000"/>
                </a:solidFill>
              </a:rPr>
              <a:t> 조회는 필요함</a:t>
            </a:r>
            <a:endParaRPr lang="en-US" altLang="ko-KR" sz="1050" b="1" dirty="0">
              <a:solidFill>
                <a:srgbClr val="FF0000"/>
              </a:solidFill>
            </a:endParaRPr>
          </a:p>
          <a:p>
            <a:endParaRPr lang="en-US" altLang="ko-KR" sz="1050" b="1" dirty="0">
              <a:solidFill>
                <a:srgbClr val="FF0000"/>
              </a:solidFill>
            </a:endParaRPr>
          </a:p>
          <a:p>
            <a:r>
              <a:rPr lang="ko-KR" altLang="en-US" sz="1050" b="1" dirty="0">
                <a:solidFill>
                  <a:srgbClr val="FF0000"/>
                </a:solidFill>
              </a:rPr>
              <a:t>고장진단만 가능하게 취소처리</a:t>
            </a:r>
          </a:p>
          <a:p>
            <a:r>
              <a:rPr lang="ko-KR" altLang="en-US" sz="1050" b="1" dirty="0">
                <a:solidFill>
                  <a:srgbClr val="FF0000"/>
                </a:solidFill>
              </a:rPr>
              <a:t>고장진단</a:t>
            </a:r>
          </a:p>
          <a:p>
            <a:endParaRPr lang="ko-KR" altLang="en-US" sz="1050" b="1" dirty="0">
              <a:solidFill>
                <a:srgbClr val="FF0000"/>
              </a:solidFill>
            </a:endParaRPr>
          </a:p>
          <a:p>
            <a:r>
              <a:rPr lang="ko-KR" altLang="en-US" sz="1050" b="1" dirty="0">
                <a:solidFill>
                  <a:srgbClr val="FF0000"/>
                </a:solidFill>
              </a:rPr>
              <a:t>현재 개발범위는 </a:t>
            </a:r>
            <a:r>
              <a:rPr lang="en-US" altLang="ko-KR" sz="1050" b="1" dirty="0">
                <a:solidFill>
                  <a:srgbClr val="FF0000"/>
                </a:solidFill>
              </a:rPr>
              <a:t>AS</a:t>
            </a:r>
            <a:r>
              <a:rPr lang="ko-KR" altLang="en-US" sz="1050" b="1" dirty="0">
                <a:solidFill>
                  <a:srgbClr val="FF0000"/>
                </a:solidFill>
              </a:rPr>
              <a:t>만 가능</a:t>
            </a:r>
          </a:p>
          <a:p>
            <a:r>
              <a:rPr lang="en-US" altLang="ko-KR" sz="1050" b="1" dirty="0">
                <a:solidFill>
                  <a:srgbClr val="FF0000"/>
                </a:solidFill>
              </a:rPr>
              <a:t>AS</a:t>
            </a:r>
          </a:p>
          <a:p>
            <a:r>
              <a:rPr lang="ko-KR" altLang="en-US" sz="1050" b="1" dirty="0">
                <a:solidFill>
                  <a:srgbClr val="FF0000"/>
                </a:solidFill>
              </a:rPr>
              <a:t>가정내</a:t>
            </a:r>
            <a:r>
              <a:rPr lang="en-US" altLang="ko-KR" sz="1050" b="1" dirty="0">
                <a:solidFill>
                  <a:srgbClr val="FF0000"/>
                </a:solidFill>
              </a:rPr>
              <a:t>PC/TV</a:t>
            </a:r>
            <a:r>
              <a:rPr lang="ko-KR" altLang="en-US" sz="1050" b="1" dirty="0">
                <a:solidFill>
                  <a:srgbClr val="FF0000"/>
                </a:solidFill>
              </a:rPr>
              <a:t>이동</a:t>
            </a:r>
          </a:p>
          <a:p>
            <a:endParaRPr lang="ko-KR" altLang="en-US" sz="1050" b="1" dirty="0">
              <a:solidFill>
                <a:srgbClr val="FF0000"/>
              </a:solidFill>
            </a:endParaRPr>
          </a:p>
          <a:p>
            <a:r>
              <a:rPr lang="ko-KR" altLang="en-US" sz="1050" b="1" dirty="0">
                <a:solidFill>
                  <a:srgbClr val="FF0000"/>
                </a:solidFill>
              </a:rPr>
              <a:t>리모컨택배</a:t>
            </a:r>
          </a:p>
          <a:p>
            <a:endParaRPr lang="ko-KR" altLang="en-US" sz="1050" b="1" dirty="0">
              <a:solidFill>
                <a:srgbClr val="FF0000"/>
              </a:solidFill>
            </a:endParaRPr>
          </a:p>
          <a:p>
            <a:r>
              <a:rPr lang="ko-KR" altLang="en-US" sz="1050" b="1" dirty="0">
                <a:solidFill>
                  <a:srgbClr val="FF0000"/>
                </a:solidFill>
              </a:rPr>
              <a:t>안됨</a:t>
            </a:r>
          </a:p>
          <a:p>
            <a:r>
              <a:rPr lang="ko-KR" altLang="en-US" sz="1050" b="1" dirty="0">
                <a:solidFill>
                  <a:srgbClr val="FF0000"/>
                </a:solidFill>
              </a:rPr>
              <a:t>가입</a:t>
            </a:r>
          </a:p>
          <a:p>
            <a:r>
              <a:rPr lang="ko-KR" altLang="en-US" sz="1050" b="1" dirty="0">
                <a:solidFill>
                  <a:srgbClr val="FF0000"/>
                </a:solidFill>
              </a:rPr>
              <a:t>상품변경</a:t>
            </a:r>
            <a:r>
              <a:rPr lang="en-US" altLang="ko-KR" sz="1050" b="1" dirty="0">
                <a:solidFill>
                  <a:srgbClr val="FF0000"/>
                </a:solidFill>
              </a:rPr>
              <a:t>(</a:t>
            </a:r>
            <a:r>
              <a:rPr lang="ko-KR" altLang="en-US" sz="1050" b="1" dirty="0">
                <a:solidFill>
                  <a:srgbClr val="FF0000"/>
                </a:solidFill>
              </a:rPr>
              <a:t>전화</a:t>
            </a:r>
            <a:r>
              <a:rPr lang="en-US" altLang="ko-KR" sz="1050" b="1" dirty="0">
                <a:solidFill>
                  <a:srgbClr val="FF0000"/>
                </a:solidFill>
              </a:rPr>
              <a:t>,</a:t>
            </a:r>
            <a:r>
              <a:rPr lang="ko-KR" altLang="en-US" sz="1050" b="1" dirty="0">
                <a:solidFill>
                  <a:srgbClr val="FF0000"/>
                </a:solidFill>
              </a:rPr>
              <a:t>전화방식</a:t>
            </a:r>
            <a:r>
              <a:rPr lang="en-US" altLang="ko-KR" sz="1050" b="1" dirty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sz="1050" b="1" dirty="0">
                <a:solidFill>
                  <a:srgbClr val="FF0000"/>
                </a:solidFill>
              </a:rPr>
              <a:t>상품변경</a:t>
            </a:r>
            <a:r>
              <a:rPr lang="en-US" altLang="ko-KR" sz="1050" b="1" dirty="0">
                <a:solidFill>
                  <a:srgbClr val="FF0000"/>
                </a:solidFill>
              </a:rPr>
              <a:t>(</a:t>
            </a:r>
            <a:r>
              <a:rPr lang="ko-KR" altLang="en-US" sz="1050" b="1" dirty="0">
                <a:solidFill>
                  <a:srgbClr val="FF0000"/>
                </a:solidFill>
              </a:rPr>
              <a:t>인터넷</a:t>
            </a:r>
            <a:r>
              <a:rPr lang="en-US" altLang="ko-KR" sz="1050" b="1" dirty="0">
                <a:solidFill>
                  <a:srgbClr val="FF0000"/>
                </a:solidFill>
              </a:rPr>
              <a:t>, TV</a:t>
            </a:r>
            <a:r>
              <a:rPr lang="ko-KR" altLang="en-US" sz="1050" b="1" dirty="0">
                <a:solidFill>
                  <a:srgbClr val="FF0000"/>
                </a:solidFill>
              </a:rPr>
              <a:t>기술방식변경</a:t>
            </a:r>
            <a:r>
              <a:rPr lang="en-US" altLang="ko-KR" sz="1050" b="1" dirty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sz="1050" b="1" dirty="0">
                <a:solidFill>
                  <a:srgbClr val="FF0000"/>
                </a:solidFill>
              </a:rPr>
              <a:t>이전설치 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6BD3AF2-AC4F-F5FA-D80C-006EFEF9E398}"/>
              </a:ext>
            </a:extLst>
          </p:cNvPr>
          <p:cNvSpPr/>
          <p:nvPr/>
        </p:nvSpPr>
        <p:spPr>
          <a:xfrm>
            <a:off x="1319372" y="1776763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7BA2F33-1D80-9F47-D43F-F6DFB015F91C}"/>
              </a:ext>
            </a:extLst>
          </p:cNvPr>
          <p:cNvGrpSpPr/>
          <p:nvPr/>
        </p:nvGrpSpPr>
        <p:grpSpPr>
          <a:xfrm>
            <a:off x="484913" y="3309396"/>
            <a:ext cx="2553562" cy="274320"/>
            <a:chOff x="6846094" y="3510739"/>
            <a:chExt cx="2169534" cy="274320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8E3F731D-6F81-6B85-49C8-67FD3105E25E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BC5E2C2-97F4-6BF7-D7B5-4B81BFD719E3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err="1"/>
                <a:t>챗봇</a:t>
              </a:r>
              <a:r>
                <a:rPr lang="ko-KR" altLang="en-US" sz="800" dirty="0"/>
                <a:t> 연결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A2476CC7-09B8-818E-BD2C-70B005D1FFE7}"/>
              </a:ext>
            </a:extLst>
          </p:cNvPr>
          <p:cNvSpPr txBox="1"/>
          <p:nvPr/>
        </p:nvSpPr>
        <p:spPr>
          <a:xfrm>
            <a:off x="426877" y="2573118"/>
            <a:ext cx="2700000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오후 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시부터 다시 상담을 도와드릴 수 있어요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양해 </a:t>
            </a:r>
            <a:r>
              <a:rPr lang="ko-KR" altLang="en-US" sz="1100" dirty="0" err="1">
                <a:solidFill>
                  <a:schemeClr val="bg1"/>
                </a:solidFill>
                <a:latin typeface="+mn-ea"/>
              </a:rPr>
              <a:t>부탁드려요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71432E2-28DF-86A5-9477-4722FD8CB84A}"/>
              </a:ext>
            </a:extLst>
          </p:cNvPr>
          <p:cNvSpPr/>
          <p:nvPr/>
        </p:nvSpPr>
        <p:spPr>
          <a:xfrm>
            <a:off x="340678" y="3186351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E810B3-B750-0A8C-E817-9F4215849140}"/>
              </a:ext>
            </a:extLst>
          </p:cNvPr>
          <p:cNvSpPr txBox="1"/>
          <p:nvPr/>
        </p:nvSpPr>
        <p:spPr>
          <a:xfrm>
            <a:off x="425866" y="6567685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FD_MI_CI_01_02_01</a:t>
            </a:r>
            <a:endParaRPr lang="ko-KR" altLang="en-US" sz="900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5085A67-E356-0D6B-583E-FBAC0FBEC048}"/>
              </a:ext>
            </a:extLst>
          </p:cNvPr>
          <p:cNvGrpSpPr/>
          <p:nvPr/>
        </p:nvGrpSpPr>
        <p:grpSpPr>
          <a:xfrm>
            <a:off x="3533738" y="941122"/>
            <a:ext cx="796863" cy="316109"/>
            <a:chOff x="4733925" y="2686050"/>
            <a:chExt cx="1362075" cy="40943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0383CDD1-0A0E-979B-DEA8-7F4F5B0EFBC1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CB8FB59E-85C7-BA69-08AA-71C9CD9F5F68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A6B4F6B3-4859-0B6A-DA0C-D0F8EC5DA8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60EB36B9-7CA8-D213-2038-23D960BF46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5BD94C0-56F6-89FC-0D66-E134617646B9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9A76402-FE91-831A-EA06-DA85826C63FB}"/>
              </a:ext>
            </a:extLst>
          </p:cNvPr>
          <p:cNvGrpSpPr/>
          <p:nvPr/>
        </p:nvGrpSpPr>
        <p:grpSpPr>
          <a:xfrm>
            <a:off x="5860569" y="941099"/>
            <a:ext cx="361950" cy="316109"/>
            <a:chOff x="4733925" y="2686050"/>
            <a:chExt cx="1362075" cy="409435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7B0B3D01-53DA-2580-5360-FC4F13BB1888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2E277F5B-D8A2-18BE-2B61-E72E364F9E4D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EA0A09F1-0ED8-D2C1-4023-7712F63DB5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95F26EB7-D9F7-A38C-7E13-EA0DA0B694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02EE6D7-3B1D-9D08-FC26-B927A0A05379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8620AED8-D0FB-4F9C-3717-4F80B1E87AF8}"/>
              </a:ext>
            </a:extLst>
          </p:cNvPr>
          <p:cNvSpPr/>
          <p:nvPr/>
        </p:nvSpPr>
        <p:spPr>
          <a:xfrm>
            <a:off x="353515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업무 외 시간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D531802-CCED-4776-9722-620E725A8C7C}"/>
              </a:ext>
            </a:extLst>
          </p:cNvPr>
          <p:cNvSpPr txBox="1"/>
          <p:nvPr/>
        </p:nvSpPr>
        <p:spPr>
          <a:xfrm>
            <a:off x="3529462" y="1591977"/>
            <a:ext cx="870999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상담사</a:t>
            </a:r>
            <a:r>
              <a:rPr lang="en-US" altLang="ko-KR" sz="1000" b="1" dirty="0">
                <a:latin typeface="+mn-ea"/>
              </a:rPr>
              <a:t> </a:t>
            </a:r>
            <a:r>
              <a:rPr lang="ko-KR" altLang="en-US" sz="1000" b="1" dirty="0">
                <a:latin typeface="+mn-ea"/>
              </a:rPr>
              <a:t>연결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E515027-2C47-301B-3CFB-B8AFF94426B4}"/>
              </a:ext>
            </a:extLst>
          </p:cNvPr>
          <p:cNvSpPr txBox="1"/>
          <p:nvPr/>
        </p:nvSpPr>
        <p:spPr>
          <a:xfrm>
            <a:off x="3533738" y="1925753"/>
            <a:ext cx="2688781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고객님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지금은 상담 가능 시간이 </a:t>
            </a:r>
            <a:r>
              <a:rPr lang="ko-KR" altLang="en-US" sz="1000" dirty="0" err="1">
                <a:solidFill>
                  <a:schemeClr val="bg1"/>
                </a:solidFill>
                <a:latin typeface="+mn-ea"/>
              </a:rPr>
              <a:t>아니에요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45E5E135-3B91-0F25-BC61-BFA68CFDEE0A}"/>
              </a:ext>
            </a:extLst>
          </p:cNvPr>
          <p:cNvSpPr/>
          <p:nvPr/>
        </p:nvSpPr>
        <p:spPr>
          <a:xfrm>
            <a:off x="4421958" y="1776763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BCE11E14-E49A-63DA-20A3-B92DF0661C05}"/>
              </a:ext>
            </a:extLst>
          </p:cNvPr>
          <p:cNvGrpSpPr/>
          <p:nvPr/>
        </p:nvGrpSpPr>
        <p:grpSpPr>
          <a:xfrm>
            <a:off x="3619213" y="3019474"/>
            <a:ext cx="2553562" cy="274320"/>
            <a:chOff x="6846094" y="3510739"/>
            <a:chExt cx="2169534" cy="274320"/>
          </a:xfrm>
        </p:grpSpPr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180A97A9-7305-F404-2F01-A5949B778262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EED80F0-1930-1FEE-2F19-C9C9458EC8A1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상담 예약</a:t>
              </a: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E0C4BD2-A8AA-13CA-A3E0-B166432A9C63}"/>
              </a:ext>
            </a:extLst>
          </p:cNvPr>
          <p:cNvSpPr txBox="1"/>
          <p:nvPr/>
        </p:nvSpPr>
        <p:spPr>
          <a:xfrm>
            <a:off x="3529463" y="2283196"/>
            <a:ext cx="2700000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상담 예약을 원하시면 아래 버튼을 눌러 주세요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8BF3D719-DC96-DD18-6B38-E4978914F8BF}"/>
              </a:ext>
            </a:extLst>
          </p:cNvPr>
          <p:cNvSpPr/>
          <p:nvPr/>
        </p:nvSpPr>
        <p:spPr>
          <a:xfrm>
            <a:off x="3474978" y="2896429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0BAB0FE-4424-0119-FE0E-28F128040603}"/>
              </a:ext>
            </a:extLst>
          </p:cNvPr>
          <p:cNvSpPr txBox="1"/>
          <p:nvPr/>
        </p:nvSpPr>
        <p:spPr>
          <a:xfrm>
            <a:off x="3528452" y="6567685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FD_MI_CI_01_02_02</a:t>
            </a:r>
            <a:endParaRPr lang="ko-KR" altLang="en-US" sz="9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BEA43F4-AF9B-5459-F977-940E19863181}"/>
              </a:ext>
            </a:extLst>
          </p:cNvPr>
          <p:cNvSpPr txBox="1"/>
          <p:nvPr/>
        </p:nvSpPr>
        <p:spPr>
          <a:xfrm>
            <a:off x="3599266" y="3372720"/>
            <a:ext cx="1840568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※ </a:t>
            </a:r>
            <a:r>
              <a:rPr lang="ko-KR" altLang="en-US" sz="1000" dirty="0">
                <a:latin typeface="+mn-ea"/>
              </a:rPr>
              <a:t>업무시간 </a:t>
            </a:r>
            <a:r>
              <a:rPr lang="en-US" altLang="ko-KR" sz="1000" dirty="0">
                <a:latin typeface="+mn-ea"/>
              </a:rPr>
              <a:t>: </a:t>
            </a:r>
            <a:r>
              <a:rPr lang="ko-KR" altLang="en-US" sz="1000" dirty="0">
                <a:latin typeface="+mn-ea"/>
              </a:rPr>
              <a:t>평일 </a:t>
            </a:r>
            <a:r>
              <a:rPr lang="en-US" altLang="ko-KR" sz="1000" dirty="0">
                <a:latin typeface="+mn-ea"/>
              </a:rPr>
              <a:t>9</a:t>
            </a:r>
            <a:r>
              <a:rPr lang="ko-KR" altLang="en-US" sz="1000" dirty="0">
                <a:latin typeface="+mn-ea"/>
              </a:rPr>
              <a:t>시</a:t>
            </a:r>
            <a:r>
              <a:rPr lang="en-US" altLang="ko-KR" sz="1000" dirty="0">
                <a:latin typeface="+mn-ea"/>
              </a:rPr>
              <a:t>~18</a:t>
            </a:r>
            <a:r>
              <a:rPr lang="ko-KR" altLang="en-US" sz="1000" dirty="0">
                <a:latin typeface="+mn-ea"/>
              </a:rPr>
              <a:t>시</a:t>
            </a:r>
            <a:endParaRPr lang="en-US" altLang="ko-KR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3407682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9B87C-CEC0-B67B-B8AB-3D6B36605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36D1D76-7C46-8209-6C86-9EC3C369AA1A}"/>
              </a:ext>
            </a:extLst>
          </p:cNvPr>
          <p:cNvSpPr/>
          <p:nvPr/>
        </p:nvSpPr>
        <p:spPr>
          <a:xfrm>
            <a:off x="0" y="2417275"/>
            <a:ext cx="12192000" cy="21004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자주하는 질문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D2D2ECF-5357-933D-2195-5FF7FEECD40A}"/>
              </a:ext>
            </a:extLst>
          </p:cNvPr>
          <p:cNvSpPr/>
          <p:nvPr/>
        </p:nvSpPr>
        <p:spPr>
          <a:xfrm>
            <a:off x="9723422" y="-9049"/>
            <a:ext cx="2468578" cy="624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멀티모달</a:t>
            </a:r>
            <a:r>
              <a:rPr lang="en-US" altLang="ko-KR" dirty="0"/>
              <a:t>+</a:t>
            </a:r>
            <a:r>
              <a:rPr lang="ko-KR" altLang="en-US" dirty="0"/>
              <a:t>음성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C8F6DA1-B399-79D9-8E04-50AB1872C52B}"/>
              </a:ext>
            </a:extLst>
          </p:cNvPr>
          <p:cNvSpPr/>
          <p:nvPr/>
        </p:nvSpPr>
        <p:spPr>
          <a:xfrm>
            <a:off x="0" y="238136"/>
            <a:ext cx="2468578" cy="93183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FAQ </a:t>
            </a:r>
            <a:r>
              <a:rPr lang="ko-KR" altLang="en-US" sz="1200" dirty="0"/>
              <a:t>발화</a:t>
            </a:r>
            <a:endParaRPr lang="en-US" altLang="ko-KR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5BFBF22-322C-3857-55F9-2C6C78EBFD7C}"/>
              </a:ext>
            </a:extLst>
          </p:cNvPr>
          <p:cNvSpPr/>
          <p:nvPr/>
        </p:nvSpPr>
        <p:spPr>
          <a:xfrm>
            <a:off x="0" y="0"/>
            <a:ext cx="2468578" cy="23489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대표발화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87074610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99530-68B6-7C13-0F6B-A7B82077E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C979A3-45D9-9080-3D23-EE5A80505E06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ARS </a:t>
            </a:r>
            <a:r>
              <a:rPr lang="ko-KR" altLang="en-US" sz="800" dirty="0"/>
              <a:t>상담사 연결</a:t>
            </a:r>
            <a:r>
              <a:rPr lang="en-US" altLang="ko-KR" sz="800" dirty="0"/>
              <a:t>, </a:t>
            </a:r>
            <a:r>
              <a:rPr lang="ko-KR" altLang="en-US" sz="800" dirty="0"/>
              <a:t>통화 대기 고객 수 안내</a:t>
            </a:r>
            <a:endParaRPr lang="en-US" altLang="ko-KR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A07BA6-7B32-ED0B-5B2A-991BADB659AF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DS_MI_CI_01_01</a:t>
            </a:r>
            <a:endParaRPr lang="en-US" altLang="ko-KR" sz="800" dirty="0"/>
          </a:p>
        </p:txBody>
      </p:sp>
      <p:graphicFrame>
        <p:nvGraphicFramePr>
          <p:cNvPr id="44" name="Group 57">
            <a:extLst>
              <a:ext uri="{FF2B5EF4-FFF2-40B4-BE49-F238E27FC236}">
                <a16:creationId xmlns:a16="http://schemas.microsoft.com/office/drawing/2014/main" id="{4FBE2FE1-F713-9186-6BE5-C44FFD109D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269904"/>
              </p:ext>
            </p:extLst>
          </p:nvPr>
        </p:nvGraphicFramePr>
        <p:xfrm>
          <a:off x="9768840" y="532464"/>
          <a:ext cx="2361310" cy="1448119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인텐트가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“ “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안에 표시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챗봇</a:t>
                      </a: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연결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effectLst/>
                        </a:rPr>
                        <a:t>https://aibot.bworld.co.kr/chatbot?query=</a:t>
                      </a:r>
                      <a:r>
                        <a:rPr lang="ko-KR" altLang="en-US" sz="800" dirty="0" err="1">
                          <a:effectLst/>
                        </a:rPr>
                        <a:t>인텐트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</a:tbl>
          </a:graphicData>
        </a:graphic>
      </p:graphicFrame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6C53A0AB-2B5A-E4CE-D8F5-D4D7F369E57B}"/>
              </a:ext>
            </a:extLst>
          </p:cNvPr>
          <p:cNvSpPr/>
          <p:nvPr/>
        </p:nvSpPr>
        <p:spPr>
          <a:xfrm>
            <a:off x="3524487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질문 답변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C31BC0A-9F34-AB0B-70CD-EF7EF3BD786E}"/>
              </a:ext>
            </a:extLst>
          </p:cNvPr>
          <p:cNvGrpSpPr/>
          <p:nvPr/>
        </p:nvGrpSpPr>
        <p:grpSpPr>
          <a:xfrm>
            <a:off x="3526255" y="941122"/>
            <a:ext cx="796863" cy="316109"/>
            <a:chOff x="4733925" y="2686050"/>
            <a:chExt cx="1362075" cy="40943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4D50D27-9493-6A02-FA0E-C77CDD4F1328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630E8476-3987-8833-5803-FFFF96553693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4B0CA28B-0A8D-8F4E-A755-55CA420673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E7FCD5DE-FD49-BA5E-6350-42AF9334E6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3F34AE1-392B-055B-608F-678C7AB07C45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7CB58BF-B5E3-771E-D03F-A4F0804EE87A}"/>
              </a:ext>
            </a:extLst>
          </p:cNvPr>
          <p:cNvGrpSpPr/>
          <p:nvPr/>
        </p:nvGrpSpPr>
        <p:grpSpPr>
          <a:xfrm>
            <a:off x="5853086" y="941099"/>
            <a:ext cx="361950" cy="316109"/>
            <a:chOff x="4733925" y="2686050"/>
            <a:chExt cx="1362075" cy="40943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30FB48F-81C9-8377-0A13-A45BD08867A3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95C1467-95FB-4189-5E01-9E04D5B15975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996ADF7D-6EA2-B13F-DF25-94B9B1481E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B386D325-A2FE-9EA0-C49F-8821533113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51598ED-2265-0977-33DB-9626EC328167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7E084A5-AF5F-EDE6-3F86-362447A45501}"/>
              </a:ext>
            </a:extLst>
          </p:cNvPr>
          <p:cNvGrpSpPr/>
          <p:nvPr/>
        </p:nvGrpSpPr>
        <p:grpSpPr>
          <a:xfrm>
            <a:off x="3743411" y="3248234"/>
            <a:ext cx="2267366" cy="274320"/>
            <a:chOff x="6846094" y="3510739"/>
            <a:chExt cx="2169534" cy="274320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943BA75F-B289-1DB8-1FBF-0B068DBA11E3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382A9F3-895A-ED20-B591-9E1370B11D12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err="1"/>
                <a:t>챗봇</a:t>
              </a:r>
              <a:r>
                <a:rPr lang="ko-KR" altLang="en-US" sz="800" dirty="0"/>
                <a:t> 연결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73071DF4-401F-04EF-EF6F-45CDAA2612E7}"/>
              </a:ext>
            </a:extLst>
          </p:cNvPr>
          <p:cNvSpPr txBox="1"/>
          <p:nvPr/>
        </p:nvSpPr>
        <p:spPr>
          <a:xfrm>
            <a:off x="3515185" y="1582452"/>
            <a:ext cx="1209215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자주 묻는 질문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B032AE-74D8-5B03-89F0-41BC16BEA9EF}"/>
              </a:ext>
            </a:extLst>
          </p:cNvPr>
          <p:cNvSpPr txBox="1"/>
          <p:nvPr/>
        </p:nvSpPr>
        <p:spPr>
          <a:xfrm>
            <a:off x="3527068" y="1916228"/>
            <a:ext cx="2699999" cy="52424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</a:rPr>
              <a:t>“B tv </a:t>
            </a:r>
            <a:r>
              <a:rPr lang="ko-KR" altLang="en-US" sz="1000" dirty="0" err="1">
                <a:solidFill>
                  <a:schemeClr val="bg1"/>
                </a:solidFill>
              </a:rPr>
              <a:t>셋톱박스에</a:t>
            </a:r>
            <a:r>
              <a:rPr lang="ko-KR" altLang="en-US" sz="1000" dirty="0">
                <a:solidFill>
                  <a:schemeClr val="bg1"/>
                </a:solidFill>
              </a:rPr>
              <a:t> 연결한 블루투스 해제 방법 알려주세요</a:t>
            </a:r>
            <a:r>
              <a:rPr lang="en-US" altLang="ko-KR" sz="1000" dirty="0">
                <a:solidFill>
                  <a:schemeClr val="bg1"/>
                </a:solidFill>
              </a:rPr>
              <a:t>“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CB20CE-35C7-3F0C-3D61-B7D2CA2128BA}"/>
              </a:ext>
            </a:extLst>
          </p:cNvPr>
          <p:cNvSpPr txBox="1"/>
          <p:nvPr/>
        </p:nvSpPr>
        <p:spPr>
          <a:xfrm>
            <a:off x="3527067" y="2537756"/>
            <a:ext cx="2699999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원하시는 내용이 </a:t>
            </a:r>
            <a:r>
              <a:rPr lang="ko-KR" altLang="en-US" sz="1100" dirty="0" err="1">
                <a:solidFill>
                  <a:schemeClr val="bg1"/>
                </a:solidFill>
                <a:latin typeface="+mn-ea"/>
              </a:rPr>
              <a:t>맞으신가요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? 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버튼을 누르면 </a:t>
            </a:r>
            <a:r>
              <a:rPr lang="ko-KR" altLang="en-US" sz="1100" dirty="0" err="1">
                <a:solidFill>
                  <a:schemeClr val="bg1"/>
                </a:solidFill>
                <a:latin typeface="+mn-ea"/>
              </a:rPr>
              <a:t>챗봇이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 답변해 </a:t>
            </a:r>
            <a:r>
              <a:rPr lang="ko-KR" altLang="en-US" sz="1100" dirty="0" err="1">
                <a:solidFill>
                  <a:schemeClr val="bg1"/>
                </a:solidFill>
                <a:latin typeface="+mn-ea"/>
              </a:rPr>
              <a:t>드려요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0BCD2C-C4CC-35AE-5A1B-58C8BD2BF987}"/>
              </a:ext>
            </a:extLst>
          </p:cNvPr>
          <p:cNvSpPr txBox="1"/>
          <p:nvPr/>
        </p:nvSpPr>
        <p:spPr>
          <a:xfrm>
            <a:off x="3517788" y="6567685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_01_01_01</a:t>
            </a:r>
            <a:endParaRPr lang="ko-KR" altLang="en-US" sz="9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88E24FA-7A27-A8CC-8EAF-24279A05B014}"/>
              </a:ext>
            </a:extLst>
          </p:cNvPr>
          <p:cNvGrpSpPr/>
          <p:nvPr/>
        </p:nvGrpSpPr>
        <p:grpSpPr>
          <a:xfrm>
            <a:off x="6647949" y="941122"/>
            <a:ext cx="796863" cy="316109"/>
            <a:chOff x="4733925" y="2686050"/>
            <a:chExt cx="1362075" cy="409435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008CE1DB-FCB7-DB83-FE87-1A7D39C9624C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BACD0A0-B13C-E564-D074-3B0F29A51FCC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4D88DD5D-F519-9020-5437-22B580FC87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896EF0EF-A4A9-8696-7AFC-C0E6A65D57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16D340-58AB-8610-65B0-2D1D07F9EE07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59DE920-C834-0A31-8910-B6D9EC9A0EF7}"/>
              </a:ext>
            </a:extLst>
          </p:cNvPr>
          <p:cNvGrpSpPr/>
          <p:nvPr/>
        </p:nvGrpSpPr>
        <p:grpSpPr>
          <a:xfrm>
            <a:off x="8974780" y="941099"/>
            <a:ext cx="361950" cy="316109"/>
            <a:chOff x="4733925" y="2686050"/>
            <a:chExt cx="1362075" cy="409435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2BADB554-2FB4-C70A-4BC9-79ECD91AEF3C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91B85F52-2025-0D81-9BDE-C82753F93A2F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FD1BEB5E-8EE5-8054-1A84-90DF1CB56C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75D4B4B4-AA3F-F0FA-BC8B-72569E20CF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E37DD78-38EE-E165-9AAD-63C1FF189AA1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9A9EA5EE-032F-4F30-565A-312A4C168BB7}"/>
              </a:ext>
            </a:extLst>
          </p:cNvPr>
          <p:cNvSpPr/>
          <p:nvPr/>
        </p:nvSpPr>
        <p:spPr>
          <a:xfrm>
            <a:off x="6649362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다시 질문하기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E625FAB-A907-4B62-8CBB-6B3A1F969643}"/>
              </a:ext>
            </a:extLst>
          </p:cNvPr>
          <p:cNvSpPr txBox="1"/>
          <p:nvPr/>
        </p:nvSpPr>
        <p:spPr>
          <a:xfrm>
            <a:off x="6643673" y="1591977"/>
            <a:ext cx="1043876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자주 묻는 질문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3023D1A-1F75-48C0-DFF6-0BCFFF5D9980}"/>
              </a:ext>
            </a:extLst>
          </p:cNvPr>
          <p:cNvSpPr txBox="1"/>
          <p:nvPr/>
        </p:nvSpPr>
        <p:spPr>
          <a:xfrm>
            <a:off x="6647949" y="1925753"/>
            <a:ext cx="2688781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죄송해요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질문을 잘 이해하지 못했어요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AD7EB33-BAA5-8BF6-DBBC-0A98CB6A1568}"/>
              </a:ext>
            </a:extLst>
          </p:cNvPr>
          <p:cNvSpPr txBox="1"/>
          <p:nvPr/>
        </p:nvSpPr>
        <p:spPr>
          <a:xfrm>
            <a:off x="6643674" y="2269979"/>
            <a:ext cx="2700000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원하시는 내용을 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‘</a:t>
            </a:r>
            <a:r>
              <a:rPr lang="ko-KR" altLang="en-US" sz="1100" dirty="0" err="1">
                <a:solidFill>
                  <a:schemeClr val="bg1"/>
                </a:solidFill>
                <a:latin typeface="+mn-ea"/>
              </a:rPr>
              <a:t>비티비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 요금제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’ 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처럼 조금 더 구체적으로 말씀해 주세요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5F4AF73-570A-A7A0-09C6-027323B7126E}"/>
              </a:ext>
            </a:extLst>
          </p:cNvPr>
          <p:cNvSpPr txBox="1"/>
          <p:nvPr/>
        </p:nvSpPr>
        <p:spPr>
          <a:xfrm>
            <a:off x="6642663" y="6567685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_01_01_02</a:t>
            </a:r>
            <a:endParaRPr lang="ko-KR" altLang="en-US" sz="9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96BF053-3D3E-C1EA-373D-B78554031F20}"/>
              </a:ext>
            </a:extLst>
          </p:cNvPr>
          <p:cNvSpPr txBox="1"/>
          <p:nvPr/>
        </p:nvSpPr>
        <p:spPr>
          <a:xfrm>
            <a:off x="6642663" y="2860186"/>
            <a:ext cx="2182008" cy="525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000" dirty="0">
                <a:latin typeface="Arial" panose="020B0604020202020204" pitchFamily="34" charset="0"/>
              </a:rPr>
              <a:t>예) </a:t>
            </a:r>
            <a:r>
              <a:rPr lang="ko-KR" altLang="en-US" sz="1000" dirty="0">
                <a:latin typeface="Arial" panose="020B0604020202020204" pitchFamily="34" charset="0"/>
              </a:rPr>
              <a:t>결합 </a:t>
            </a:r>
            <a:r>
              <a:rPr lang="en-US" altLang="ko-KR" sz="1000" dirty="0">
                <a:latin typeface="Arial" panose="020B0604020202020204" pitchFamily="34" charset="0"/>
                <a:ea typeface="Google Sans Text"/>
              </a:rPr>
              <a:t>-&gt;</a:t>
            </a:r>
            <a:r>
              <a:rPr lang="ko-KR" altLang="ko-KR" sz="1000" dirty="0">
                <a:latin typeface="Arial" panose="020B0604020202020204" pitchFamily="34" charset="0"/>
              </a:rPr>
              <a:t> </a:t>
            </a:r>
            <a:r>
              <a:rPr lang="ko-KR" altLang="en-US" sz="1000" dirty="0">
                <a:latin typeface="Arial" panose="020B0604020202020204" pitchFamily="34" charset="0"/>
              </a:rPr>
              <a:t>결합상품</a:t>
            </a:r>
            <a:r>
              <a:rPr lang="ko-KR" altLang="ko-KR" sz="1000" dirty="0">
                <a:latin typeface="Arial" panose="020B0604020202020204" pitchFamily="34" charset="0"/>
              </a:rPr>
              <a:t>, </a:t>
            </a:r>
            <a:r>
              <a:rPr lang="ko-KR" altLang="en-US" sz="1000" dirty="0" err="1">
                <a:latin typeface="Arial" panose="020B0604020202020204" pitchFamily="34" charset="0"/>
              </a:rPr>
              <a:t>알뜰폰</a:t>
            </a:r>
            <a:r>
              <a:rPr lang="ko-KR" altLang="en-US" sz="1000" dirty="0">
                <a:latin typeface="Arial" panose="020B0604020202020204" pitchFamily="34" charset="0"/>
              </a:rPr>
              <a:t> 결합</a:t>
            </a:r>
            <a:endParaRPr lang="en-US" altLang="ko-KR" sz="10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err="1">
                <a:latin typeface="Arial" panose="020B0604020202020204" pitchFamily="34" charset="0"/>
              </a:rPr>
              <a:t>월정액</a:t>
            </a:r>
            <a:r>
              <a:rPr lang="ko-KR" altLang="ko-KR" sz="1000" dirty="0">
                <a:latin typeface="Arial" panose="020B0604020202020204" pitchFamily="34" charset="0"/>
              </a:rPr>
              <a:t> </a:t>
            </a:r>
            <a:r>
              <a:rPr lang="en-US" altLang="ko-KR" sz="1000" dirty="0">
                <a:latin typeface="Arial" panose="020B0604020202020204" pitchFamily="34" charset="0"/>
                <a:ea typeface="Google Sans Text"/>
              </a:rPr>
              <a:t>-&gt;</a:t>
            </a:r>
            <a:r>
              <a:rPr lang="ko-KR" altLang="ko-KR" sz="1000" dirty="0">
                <a:latin typeface="Arial" panose="020B0604020202020204" pitchFamily="34" charset="0"/>
              </a:rPr>
              <a:t> </a:t>
            </a:r>
            <a:r>
              <a:rPr lang="ko-KR" altLang="en-US" sz="1000" dirty="0" err="1">
                <a:latin typeface="Arial" panose="020B0604020202020204" pitchFamily="34" charset="0"/>
              </a:rPr>
              <a:t>월정액</a:t>
            </a:r>
            <a:r>
              <a:rPr lang="ko-KR" altLang="en-US" sz="1000" dirty="0">
                <a:latin typeface="Arial" panose="020B0604020202020204" pitchFamily="34" charset="0"/>
              </a:rPr>
              <a:t> 문의</a:t>
            </a:r>
            <a:r>
              <a:rPr lang="ko-KR" altLang="ko-KR" sz="1000" dirty="0">
                <a:latin typeface="Arial" panose="020B0604020202020204" pitchFamily="34" charset="0"/>
              </a:rPr>
              <a:t>, </a:t>
            </a:r>
            <a:r>
              <a:rPr lang="ko-KR" altLang="en-US" sz="1000" dirty="0" err="1">
                <a:latin typeface="Arial" panose="020B0604020202020204" pitchFamily="34" charset="0"/>
              </a:rPr>
              <a:t>월정액</a:t>
            </a:r>
            <a:r>
              <a:rPr lang="ko-KR" altLang="en-US" sz="1000" dirty="0">
                <a:latin typeface="Arial" panose="020B0604020202020204" pitchFamily="34" charset="0"/>
              </a:rPr>
              <a:t> 추천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61817EA2-6F6A-8B0F-D632-1154D72E6AD3}"/>
              </a:ext>
            </a:extLst>
          </p:cNvPr>
          <p:cNvSpPr/>
          <p:nvPr/>
        </p:nvSpPr>
        <p:spPr>
          <a:xfrm>
            <a:off x="5943587" y="3441251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713C668F-7A16-3E5C-091D-4A50A92B6136}"/>
              </a:ext>
            </a:extLst>
          </p:cNvPr>
          <p:cNvSpPr/>
          <p:nvPr/>
        </p:nvSpPr>
        <p:spPr>
          <a:xfrm>
            <a:off x="3343540" y="1874941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25C8893-9746-8A73-631D-6F8977793C59}"/>
              </a:ext>
            </a:extLst>
          </p:cNvPr>
          <p:cNvSpPr txBox="1"/>
          <p:nvPr/>
        </p:nvSpPr>
        <p:spPr>
          <a:xfrm>
            <a:off x="3570414" y="3620246"/>
            <a:ext cx="2594878" cy="525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Arial" panose="020B0604020202020204" pitchFamily="34" charset="0"/>
              </a:rPr>
              <a:t>원하시는 내용이 아니시라면</a:t>
            </a:r>
            <a:r>
              <a:rPr lang="en-US" altLang="ko-KR" sz="1000" dirty="0">
                <a:latin typeface="Arial" panose="020B0604020202020204" pitchFamily="34" charset="0"/>
              </a:rPr>
              <a:t>, </a:t>
            </a:r>
            <a:r>
              <a:rPr lang="ko-KR" altLang="en-US" sz="1000" dirty="0">
                <a:latin typeface="Arial" panose="020B0604020202020204" pitchFamily="34" charset="0"/>
              </a:rPr>
              <a:t>다시 한번 말씀해 주세요</a:t>
            </a:r>
            <a:r>
              <a:rPr lang="en-US" altLang="ko-KR" sz="1000" dirty="0">
                <a:latin typeface="Arial" panose="020B0604020202020204" pitchFamily="34" charset="0"/>
              </a:rPr>
              <a:t>.</a:t>
            </a:r>
            <a:endParaRPr lang="en-US" altLang="ko-KR" sz="1000" dirty="0">
              <a:latin typeface="+mn-ea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28387CB0-4D34-EAF3-C8A2-FCAA5CE81104}"/>
              </a:ext>
            </a:extLst>
          </p:cNvPr>
          <p:cNvGrpSpPr/>
          <p:nvPr/>
        </p:nvGrpSpPr>
        <p:grpSpPr>
          <a:xfrm>
            <a:off x="431373" y="941122"/>
            <a:ext cx="796863" cy="316109"/>
            <a:chOff x="4733925" y="2686050"/>
            <a:chExt cx="1362075" cy="409435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C93243A2-BCA1-55D3-E5E0-EB64BDC495B6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9999A0EB-A44A-ABD3-1A75-56AB70926E02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69DF776C-4938-1246-46D7-4CBE66D235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B46E0202-E1DF-C7DB-533A-B45B488ABA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EC34D87-DE89-E2FF-EEA4-1D270652CC87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4826255C-6AF5-C363-0ECE-DDFEAF613561}"/>
              </a:ext>
            </a:extLst>
          </p:cNvPr>
          <p:cNvGrpSpPr/>
          <p:nvPr/>
        </p:nvGrpSpPr>
        <p:grpSpPr>
          <a:xfrm>
            <a:off x="2758204" y="941099"/>
            <a:ext cx="361950" cy="316109"/>
            <a:chOff x="4733925" y="2686050"/>
            <a:chExt cx="1362075" cy="409435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31A666B0-E260-B270-6239-283610B82ED7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922D8533-7745-482F-F6F7-928460437A04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00ADFE69-95B3-922C-3124-76C1FB8794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F09C2843-77B1-EA06-F1A3-BC33CC8EA2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1DF0D3E7-A8F7-3D48-E51F-739492D8AFF7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B7BB19AA-10A5-974B-DACB-7E24483C97D9}"/>
              </a:ext>
            </a:extLst>
          </p:cNvPr>
          <p:cNvSpPr/>
          <p:nvPr/>
        </p:nvSpPr>
        <p:spPr>
          <a:xfrm>
            <a:off x="432786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질문 요청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74840FA-D5E2-A8B0-90AA-649ADEFAF234}"/>
              </a:ext>
            </a:extLst>
          </p:cNvPr>
          <p:cNvSpPr txBox="1"/>
          <p:nvPr/>
        </p:nvSpPr>
        <p:spPr>
          <a:xfrm>
            <a:off x="427097" y="1591977"/>
            <a:ext cx="1043876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자주 묻는 질문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A1F9475-9269-56E6-3F2F-BB0FB3556E35}"/>
              </a:ext>
            </a:extLst>
          </p:cNvPr>
          <p:cNvSpPr txBox="1"/>
          <p:nvPr/>
        </p:nvSpPr>
        <p:spPr>
          <a:xfrm>
            <a:off x="431373" y="1925753"/>
            <a:ext cx="2688781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자주 묻는 질문들을 모아두었어요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8AFE8B84-620C-5CF2-D540-1A4F0598AC23}"/>
              </a:ext>
            </a:extLst>
          </p:cNvPr>
          <p:cNvSpPr/>
          <p:nvPr/>
        </p:nvSpPr>
        <p:spPr>
          <a:xfrm>
            <a:off x="393310" y="1906425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DEC3A87-77C3-2D8A-133C-0CAADF99F48E}"/>
              </a:ext>
            </a:extLst>
          </p:cNvPr>
          <p:cNvSpPr txBox="1"/>
          <p:nvPr/>
        </p:nvSpPr>
        <p:spPr>
          <a:xfrm>
            <a:off x="427098" y="2269979"/>
            <a:ext cx="2700000" cy="31354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궁금한 내용을 지금 바로 말씀해 주세요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F20A7D3-4571-FD89-030D-DC1C0BF4CF07}"/>
              </a:ext>
            </a:extLst>
          </p:cNvPr>
          <p:cNvSpPr txBox="1"/>
          <p:nvPr/>
        </p:nvSpPr>
        <p:spPr>
          <a:xfrm>
            <a:off x="426087" y="6567685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_01_01_03</a:t>
            </a:r>
            <a:endParaRPr lang="ko-KR" altLang="en-US" sz="900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CBC397A-FCF1-A3DA-3B8E-F27064B99BB1}"/>
              </a:ext>
            </a:extLst>
          </p:cNvPr>
          <p:cNvSpPr txBox="1"/>
          <p:nvPr/>
        </p:nvSpPr>
        <p:spPr>
          <a:xfrm>
            <a:off x="432786" y="2692983"/>
            <a:ext cx="2182008" cy="525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000" dirty="0">
                <a:latin typeface="Arial" panose="020B0604020202020204" pitchFamily="34" charset="0"/>
              </a:rPr>
              <a:t>예) </a:t>
            </a:r>
            <a:r>
              <a:rPr lang="ko-KR" altLang="en-US" sz="1000" dirty="0">
                <a:latin typeface="Arial" panose="020B0604020202020204" pitchFamily="34" charset="0"/>
              </a:rPr>
              <a:t>결합 </a:t>
            </a:r>
            <a:r>
              <a:rPr lang="en-US" altLang="ko-KR" sz="1000" dirty="0">
                <a:latin typeface="Arial" panose="020B0604020202020204" pitchFamily="34" charset="0"/>
                <a:ea typeface="Google Sans Text"/>
              </a:rPr>
              <a:t>-&gt;</a:t>
            </a:r>
            <a:r>
              <a:rPr lang="ko-KR" altLang="ko-KR" sz="1000" dirty="0">
                <a:latin typeface="Arial" panose="020B0604020202020204" pitchFamily="34" charset="0"/>
              </a:rPr>
              <a:t> </a:t>
            </a:r>
            <a:r>
              <a:rPr lang="ko-KR" altLang="en-US" sz="1000" dirty="0">
                <a:latin typeface="Arial" panose="020B0604020202020204" pitchFamily="34" charset="0"/>
              </a:rPr>
              <a:t>결합상품</a:t>
            </a:r>
            <a:r>
              <a:rPr lang="ko-KR" altLang="ko-KR" sz="1000" dirty="0">
                <a:latin typeface="Arial" panose="020B0604020202020204" pitchFamily="34" charset="0"/>
              </a:rPr>
              <a:t>, </a:t>
            </a:r>
            <a:r>
              <a:rPr lang="ko-KR" altLang="en-US" sz="1000" dirty="0" err="1">
                <a:latin typeface="Arial" panose="020B0604020202020204" pitchFamily="34" charset="0"/>
              </a:rPr>
              <a:t>알뜰폰</a:t>
            </a:r>
            <a:r>
              <a:rPr lang="ko-KR" altLang="en-US" sz="1000" dirty="0">
                <a:latin typeface="Arial" panose="020B0604020202020204" pitchFamily="34" charset="0"/>
              </a:rPr>
              <a:t> 결합</a:t>
            </a:r>
            <a:endParaRPr lang="en-US" altLang="ko-KR" sz="10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err="1">
                <a:latin typeface="Arial" panose="020B0604020202020204" pitchFamily="34" charset="0"/>
              </a:rPr>
              <a:t>월정액</a:t>
            </a:r>
            <a:r>
              <a:rPr lang="ko-KR" altLang="ko-KR" sz="1000" dirty="0">
                <a:latin typeface="Arial" panose="020B0604020202020204" pitchFamily="34" charset="0"/>
              </a:rPr>
              <a:t> </a:t>
            </a:r>
            <a:r>
              <a:rPr lang="en-US" altLang="ko-KR" sz="1000" dirty="0">
                <a:latin typeface="Arial" panose="020B0604020202020204" pitchFamily="34" charset="0"/>
                <a:ea typeface="Google Sans Text"/>
              </a:rPr>
              <a:t>-&gt;</a:t>
            </a:r>
            <a:r>
              <a:rPr lang="ko-KR" altLang="ko-KR" sz="1000" dirty="0">
                <a:latin typeface="Arial" panose="020B0604020202020204" pitchFamily="34" charset="0"/>
              </a:rPr>
              <a:t> </a:t>
            </a:r>
            <a:r>
              <a:rPr lang="ko-KR" altLang="en-US" sz="1000" dirty="0" err="1">
                <a:latin typeface="Arial" panose="020B0604020202020204" pitchFamily="34" charset="0"/>
              </a:rPr>
              <a:t>월정액</a:t>
            </a:r>
            <a:r>
              <a:rPr lang="ko-KR" altLang="en-US" sz="1000" dirty="0">
                <a:latin typeface="Arial" panose="020B0604020202020204" pitchFamily="34" charset="0"/>
              </a:rPr>
              <a:t> 문의</a:t>
            </a:r>
            <a:r>
              <a:rPr lang="ko-KR" altLang="ko-KR" sz="1000" dirty="0">
                <a:latin typeface="Arial" panose="020B0604020202020204" pitchFamily="34" charset="0"/>
              </a:rPr>
              <a:t>, </a:t>
            </a:r>
            <a:r>
              <a:rPr lang="ko-KR" altLang="en-US" sz="1000" dirty="0" err="1">
                <a:latin typeface="Arial" panose="020B0604020202020204" pitchFamily="34" charset="0"/>
              </a:rPr>
              <a:t>월정액</a:t>
            </a:r>
            <a:r>
              <a:rPr lang="ko-KR" altLang="en-US" sz="1000" dirty="0">
                <a:latin typeface="Arial" panose="020B0604020202020204" pitchFamily="34" charset="0"/>
              </a:rPr>
              <a:t> 추천</a:t>
            </a:r>
            <a:endParaRPr lang="en-US" altLang="ko-KR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155372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435EC-4303-18CF-2197-0AF8A8475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D1ED067-FDE2-DAA5-4FF3-397621A86DA9}"/>
              </a:ext>
            </a:extLst>
          </p:cNvPr>
          <p:cNvSpPr/>
          <p:nvPr/>
        </p:nvSpPr>
        <p:spPr>
          <a:xfrm>
            <a:off x="0" y="2378798"/>
            <a:ext cx="12192000" cy="21004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59 60 61 62 63 64 65 66</a:t>
            </a:r>
          </a:p>
          <a:p>
            <a:pPr algn="ctr"/>
            <a:r>
              <a:rPr lang="ko-KR" altLang="en-US" sz="2800" dirty="0"/>
              <a:t>개인화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33D7BDD-8DBB-CDFC-DFBD-813DFE745079}"/>
              </a:ext>
            </a:extLst>
          </p:cNvPr>
          <p:cNvSpPr/>
          <p:nvPr/>
        </p:nvSpPr>
        <p:spPr>
          <a:xfrm>
            <a:off x="9723422" y="-9049"/>
            <a:ext cx="2468578" cy="624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멀티모달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C7F58-D9DC-C503-0594-8E1CDD4A1142}"/>
              </a:ext>
            </a:extLst>
          </p:cNvPr>
          <p:cNvSpPr/>
          <p:nvPr/>
        </p:nvSpPr>
        <p:spPr>
          <a:xfrm>
            <a:off x="0" y="238136"/>
            <a:ext cx="2468578" cy="93183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-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6566A3A-BD72-9FE2-1747-0482422AED77}"/>
              </a:ext>
            </a:extLst>
          </p:cNvPr>
          <p:cNvSpPr/>
          <p:nvPr/>
        </p:nvSpPr>
        <p:spPr>
          <a:xfrm>
            <a:off x="0" y="0"/>
            <a:ext cx="2468578" cy="23489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대표발화</a:t>
            </a:r>
            <a:endParaRPr lang="en-US" altLang="ko-KR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7FA7E0-6A61-4754-96F8-F8F07CF3E144}"/>
              </a:ext>
            </a:extLst>
          </p:cNvPr>
          <p:cNvSpPr/>
          <p:nvPr/>
        </p:nvSpPr>
        <p:spPr>
          <a:xfrm>
            <a:off x="12191756" y="0"/>
            <a:ext cx="1439147" cy="43692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V0.7 </a:t>
            </a:r>
            <a:r>
              <a:rPr lang="ko-KR" altLang="en-US" sz="1200" b="1">
                <a:solidFill>
                  <a:schemeClr val="tx1"/>
                </a:solidFill>
              </a:rPr>
              <a:t>수정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10698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435EC-4303-18CF-2197-0AF8A8475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93F0E92-DC9C-49B7-A2A5-895AAD484502}"/>
              </a:ext>
            </a:extLst>
          </p:cNvPr>
          <p:cNvSpPr txBox="1"/>
          <p:nvPr/>
        </p:nvSpPr>
        <p:spPr>
          <a:xfrm>
            <a:off x="4439919" y="117955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개인화 우선순위</a:t>
            </a:r>
            <a:endParaRPr lang="en-US" altLang="ko-KR" sz="800" dirty="0"/>
          </a:p>
        </p:txBody>
      </p:sp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id="{0956A04E-2B1E-4AD2-937B-E741793F1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849015"/>
              </p:ext>
            </p:extLst>
          </p:nvPr>
        </p:nvGraphicFramePr>
        <p:xfrm>
          <a:off x="679449" y="738716"/>
          <a:ext cx="10893424" cy="3380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6115">
                  <a:extLst>
                    <a:ext uri="{9D8B030D-6E8A-4147-A177-3AD203B41FA5}">
                      <a16:colId xmlns:a16="http://schemas.microsoft.com/office/drawing/2014/main" val="2052408559"/>
                    </a:ext>
                  </a:extLst>
                </a:gridCol>
                <a:gridCol w="2847506">
                  <a:extLst>
                    <a:ext uri="{9D8B030D-6E8A-4147-A177-3AD203B41FA5}">
                      <a16:colId xmlns:a16="http://schemas.microsoft.com/office/drawing/2014/main" val="286904460"/>
                    </a:ext>
                  </a:extLst>
                </a:gridCol>
                <a:gridCol w="3111708">
                  <a:extLst>
                    <a:ext uri="{9D8B030D-6E8A-4147-A177-3AD203B41FA5}">
                      <a16:colId xmlns:a16="http://schemas.microsoft.com/office/drawing/2014/main" val="4016445809"/>
                    </a:ext>
                  </a:extLst>
                </a:gridCol>
                <a:gridCol w="3618095">
                  <a:extLst>
                    <a:ext uri="{9D8B030D-6E8A-4147-A177-3AD203B41FA5}">
                      <a16:colId xmlns:a16="http://schemas.microsoft.com/office/drawing/2014/main" val="149007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우선순위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개인화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버튼명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개인화 멘트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4109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방문약속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방문 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1" dirty="0"/>
                        <a:t>금일 방문 일정이 있어요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976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일시이용정지 해제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일시정지 해제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일시정지 해제가 가능해요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374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미납정지 일시해제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일시정지 해제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미납 일시정지 해제가 가능해요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895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요금미납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요금 결제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미납인 요금이 있어요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858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가입상품권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재발송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모바일 상품권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상품권 재발송이 가능해요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126907"/>
                  </a:ext>
                </a:extLst>
              </a:tr>
              <a:tr h="4138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망작업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장애 안내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망 작업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망 장애 일정이 있어요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477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trike="sngStrike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000" b="1" strike="sngStrik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strike="sngStrike" dirty="0">
                          <a:solidFill>
                            <a:schemeClr val="tx1"/>
                          </a:solidFill>
                        </a:rPr>
                        <a:t>최근 상담이력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strike="sngStrike" dirty="0">
                          <a:solidFill>
                            <a:schemeClr val="tx1"/>
                          </a:solidFill>
                        </a:rPr>
                        <a:t>최근 상담이력 이어하기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strike="sngStrik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62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개통 진행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개통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9845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D490284-FD3B-42C0-8893-FD4E6CDBECCE}"/>
              </a:ext>
            </a:extLst>
          </p:cNvPr>
          <p:cNvSpPr txBox="1"/>
          <p:nvPr/>
        </p:nvSpPr>
        <p:spPr>
          <a:xfrm>
            <a:off x="679450" y="5077647"/>
            <a:ext cx="4996881" cy="149374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err="1"/>
              <a:t>멀티모달</a:t>
            </a:r>
            <a:r>
              <a:rPr lang="ko-KR" altLang="en-US" sz="1200" b="1" dirty="0"/>
              <a:t> 정책</a:t>
            </a:r>
            <a:endParaRPr lang="en-US" altLang="ko-KR" sz="12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err="1"/>
              <a:t>멀티모달</a:t>
            </a:r>
            <a:r>
              <a:rPr lang="ko-KR" altLang="en-US" sz="1000" dirty="0"/>
              <a:t> 개인화는 홈화면에 문구</a:t>
            </a:r>
            <a:r>
              <a:rPr lang="en-US" altLang="ko-KR" sz="1000" dirty="0"/>
              <a:t>, </a:t>
            </a:r>
            <a:r>
              <a:rPr lang="ko-KR" altLang="en-US" sz="1000" dirty="0"/>
              <a:t>멘트</a:t>
            </a:r>
            <a:r>
              <a:rPr lang="en-US" altLang="ko-KR" sz="1000" dirty="0"/>
              <a:t>, </a:t>
            </a:r>
            <a:r>
              <a:rPr lang="ko-KR" altLang="en-US" sz="1000" dirty="0"/>
              <a:t>버튼으로 표출된다</a:t>
            </a:r>
            <a:r>
              <a:rPr lang="en-US" altLang="ko-KR" sz="10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개인화 요건이 중복된 경우 우선순위에 따라 노출된다</a:t>
            </a:r>
            <a:r>
              <a:rPr lang="en-US" altLang="ko-KR" sz="10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개인화 문구 </a:t>
            </a:r>
            <a:r>
              <a:rPr lang="en-US" altLang="ko-KR" sz="1000" dirty="0"/>
              <a:t>: (</a:t>
            </a:r>
            <a:r>
              <a:rPr lang="ko-KR" altLang="en-US" sz="1000" dirty="0"/>
              <a:t>최근 상담이력 개인화에만 적용</a:t>
            </a:r>
            <a:r>
              <a:rPr lang="en-US" altLang="ko-KR" sz="1000" dirty="0"/>
              <a:t>) </a:t>
            </a:r>
            <a:r>
              <a:rPr lang="ko-KR" altLang="en-US" sz="1000" dirty="0"/>
              <a:t>최우선 </a:t>
            </a:r>
            <a:r>
              <a:rPr lang="en-US" altLang="ko-KR" sz="1000" dirty="0"/>
              <a:t>1</a:t>
            </a:r>
            <a:r>
              <a:rPr lang="ko-KR" altLang="en-US" sz="1000" dirty="0"/>
              <a:t>건만 송출됨</a:t>
            </a:r>
            <a:endParaRPr lang="en-US" altLang="ko-KR" sz="1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개인화 멘트 </a:t>
            </a:r>
            <a:r>
              <a:rPr lang="en-US" altLang="ko-KR" sz="1000" dirty="0"/>
              <a:t>: (</a:t>
            </a:r>
            <a:r>
              <a:rPr lang="ko-KR" altLang="en-US" sz="1000" dirty="0"/>
              <a:t>최근 상담이력 개인화에만 적용</a:t>
            </a:r>
            <a:r>
              <a:rPr lang="en-US" altLang="ko-KR" sz="1000" dirty="0"/>
              <a:t>) </a:t>
            </a:r>
            <a:r>
              <a:rPr lang="ko-KR" altLang="en-US" sz="1000" dirty="0"/>
              <a:t>최우선 </a:t>
            </a:r>
            <a:r>
              <a:rPr lang="en-US" altLang="ko-KR" sz="1000" dirty="0"/>
              <a:t>1</a:t>
            </a:r>
            <a:r>
              <a:rPr lang="ko-KR" altLang="en-US" sz="1000" dirty="0"/>
              <a:t>건만 송출됨</a:t>
            </a:r>
            <a:endParaRPr lang="en-US" altLang="ko-KR" sz="1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개인화 버튼 </a:t>
            </a:r>
            <a:r>
              <a:rPr lang="en-US" altLang="ko-KR" sz="1000" dirty="0"/>
              <a:t>: </a:t>
            </a:r>
            <a:r>
              <a:rPr lang="ko-KR" altLang="en-US" sz="1000" dirty="0"/>
              <a:t>최대 </a:t>
            </a:r>
            <a:r>
              <a:rPr lang="en-US" altLang="ko-KR" sz="1000" dirty="0"/>
              <a:t>4</a:t>
            </a:r>
            <a:r>
              <a:rPr lang="ko-KR" altLang="en-US" sz="1000" dirty="0"/>
              <a:t>건까지 중복이 가능하며</a:t>
            </a:r>
            <a:r>
              <a:rPr lang="en-US" altLang="ko-KR" sz="1000" dirty="0"/>
              <a:t>, 5</a:t>
            </a:r>
            <a:r>
              <a:rPr lang="ko-KR" altLang="en-US" sz="1000" dirty="0"/>
              <a:t>번 요건부터는 노출되지 않는다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6AFE9A-BD6D-420F-A76D-14099CCA7702}"/>
              </a:ext>
            </a:extLst>
          </p:cNvPr>
          <p:cNvSpPr/>
          <p:nvPr/>
        </p:nvSpPr>
        <p:spPr>
          <a:xfrm>
            <a:off x="12191756" y="4626384"/>
            <a:ext cx="1959673" cy="223161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chemeClr val="tx1"/>
                </a:solidFill>
              </a:rPr>
              <a:t>멀티모달</a:t>
            </a:r>
            <a:r>
              <a:rPr lang="ko-KR" altLang="en-US" sz="1000" dirty="0">
                <a:solidFill>
                  <a:schemeClr val="tx1"/>
                </a:solidFill>
              </a:rPr>
              <a:t> 개인화 우선순위 확정필요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79E6FDB-3AC0-4F82-B2AF-59E793D49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896480"/>
              </p:ext>
            </p:extLst>
          </p:nvPr>
        </p:nvGraphicFramePr>
        <p:xfrm>
          <a:off x="8873383" y="4626384"/>
          <a:ext cx="2699492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610">
                  <a:extLst>
                    <a:ext uri="{9D8B030D-6E8A-4147-A177-3AD203B41FA5}">
                      <a16:colId xmlns:a16="http://schemas.microsoft.com/office/drawing/2014/main" val="668973405"/>
                    </a:ext>
                  </a:extLst>
                </a:gridCol>
                <a:gridCol w="2022882">
                  <a:extLst>
                    <a:ext uri="{9D8B030D-6E8A-4147-A177-3AD203B41FA5}">
                      <a16:colId xmlns:a16="http://schemas.microsoft.com/office/drawing/2014/main" val="1733784128"/>
                    </a:ext>
                  </a:extLst>
                </a:gridCol>
              </a:tblGrid>
              <a:tr h="1692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기존 우선순위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기존 개인화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894832"/>
                  </a:ext>
                </a:extLst>
              </a:tr>
              <a:tr h="1583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rgbClr val="FF0000"/>
                          </a:solidFill>
                        </a:rPr>
                        <a:t>서비스 점검 예약일정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278294"/>
                  </a:ext>
                </a:extLst>
              </a:tr>
              <a:tr h="1583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rgbClr val="FF0000"/>
                          </a:solidFill>
                        </a:rPr>
                        <a:t>일시 이용정지 해제하기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249219"/>
                  </a:ext>
                </a:extLst>
              </a:tr>
              <a:tr h="1583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rgbClr val="FF0000"/>
                          </a:solidFill>
                        </a:rPr>
                        <a:t>미납정지 일시 해제 하기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439025"/>
                  </a:ext>
                </a:extLst>
              </a:tr>
              <a:tr h="1583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strike="noStrike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ko-KR" altLang="en-US" sz="800" b="1" strike="noStrike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trike="noStrike" dirty="0">
                          <a:solidFill>
                            <a:srgbClr val="FF0000"/>
                          </a:solidFill>
                        </a:rPr>
                        <a:t>가입 모바일 상품권 </a:t>
                      </a:r>
                      <a:r>
                        <a:rPr lang="ko-KR" altLang="en-US" sz="800" b="0" strike="noStrike" dirty="0" err="1">
                          <a:solidFill>
                            <a:srgbClr val="FF0000"/>
                          </a:solidFill>
                        </a:rPr>
                        <a:t>재발송</a:t>
                      </a:r>
                      <a:r>
                        <a:rPr lang="ko-KR" altLang="en-US" sz="800" b="0" strike="noStrike" dirty="0">
                          <a:solidFill>
                            <a:srgbClr val="FF0000"/>
                          </a:solidFill>
                        </a:rPr>
                        <a:t> 하기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412313"/>
                  </a:ext>
                </a:extLst>
              </a:tr>
              <a:tr h="1583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strike="sngStrike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ko-KR" altLang="en-US" sz="800" b="1" strike="sngStrike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trike="sngStrike" dirty="0">
                          <a:solidFill>
                            <a:srgbClr val="FF0000"/>
                          </a:solidFill>
                        </a:rPr>
                        <a:t>최근 상담연결하기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783182"/>
                  </a:ext>
                </a:extLst>
              </a:tr>
              <a:tr h="1583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rgbClr val="FF0000"/>
                          </a:solidFill>
                        </a:rPr>
                        <a:t>방문 약속일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693886"/>
                  </a:ext>
                </a:extLst>
              </a:tr>
              <a:tr h="1583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rgbClr val="FF0000"/>
                          </a:solidFill>
                        </a:rPr>
                        <a:t>방문 약속일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494680"/>
                  </a:ext>
                </a:extLst>
              </a:tr>
              <a:tr h="1583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rgbClr val="FF0000"/>
                          </a:solidFill>
                        </a:rPr>
                        <a:t>서비스 작업안내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8852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87353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A395B-3D7D-CC53-175F-B709973F6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F64ED9A9-7A4B-749B-06C4-EA4335859201}"/>
              </a:ext>
            </a:extLst>
          </p:cNvPr>
          <p:cNvGraphicFramePr>
            <a:graphicFrameLocks noGrp="1"/>
          </p:cNvGraphicFramePr>
          <p:nvPr/>
        </p:nvGraphicFramePr>
        <p:xfrm>
          <a:off x="9768840" y="532464"/>
          <a:ext cx="2361310" cy="1025925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altLang="ko-KR" sz="800" dirty="0"/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카드 자동납부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다음 화면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en-US" altLang="ko-KR" sz="800" b="0" i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DS_MI_FE_01_02)</a:t>
                      </a:r>
                      <a:r>
                        <a:rPr lang="en-US" altLang="ko-KR" sz="800" b="0" i="0" baseline="0" dirty="0"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800" b="0" i="0" baseline="0" dirty="0"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이동</a:t>
                      </a:r>
                      <a:endParaRPr lang="en-US" altLang="ko-KR" sz="800" dirty="0"/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313ADE3-587D-F410-1503-F8F845253A5B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자동납부 선택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749A10-480E-0B57-BE60-3C34405DF99B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DS_MI_FE_01_01</a:t>
            </a:r>
            <a:endParaRPr lang="en-US" altLang="ko-KR" sz="800" dirty="0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D2C25153-FCF2-25FC-E353-39D188C2C37B}"/>
              </a:ext>
            </a:extLst>
          </p:cNvPr>
          <p:cNvGrpSpPr/>
          <p:nvPr/>
        </p:nvGrpSpPr>
        <p:grpSpPr>
          <a:xfrm>
            <a:off x="572836" y="3162495"/>
            <a:ext cx="2400057" cy="274320"/>
            <a:chOff x="6846094" y="3510739"/>
            <a:chExt cx="2169534" cy="274320"/>
          </a:xfrm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77D7548B-2680-F289-8E7C-6DA41B69E2EB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0AF1EED-DDC7-6F93-6FCF-587D05E50BE5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은행 자동납부</a:t>
              </a:r>
            </a:p>
          </p:txBody>
        </p:sp>
      </p:grp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A5986CC2-E465-B3D9-DAD4-3A7B17BBE3DC}"/>
              </a:ext>
            </a:extLst>
          </p:cNvPr>
          <p:cNvSpPr/>
          <p:nvPr/>
        </p:nvSpPr>
        <p:spPr>
          <a:xfrm>
            <a:off x="4235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/>
              <a:t>납부 선택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4CC27CB-EBF9-9ABD-3A04-D0A88CEA3CFA}"/>
              </a:ext>
            </a:extLst>
          </p:cNvPr>
          <p:cNvGrpSpPr/>
          <p:nvPr/>
        </p:nvGrpSpPr>
        <p:grpSpPr>
          <a:xfrm>
            <a:off x="572837" y="2800609"/>
            <a:ext cx="2400057" cy="274320"/>
            <a:chOff x="6846094" y="3510739"/>
            <a:chExt cx="2169534" cy="274320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2753B87-6D0D-EE72-5298-8173E4C7192A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ABE6BAC-FF7F-9023-64A2-DC68E7E724EC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카드 자동납부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BC4D192-4981-2D5B-B565-9A29A8570D7F}"/>
              </a:ext>
            </a:extLst>
          </p:cNvPr>
          <p:cNvGrpSpPr/>
          <p:nvPr/>
        </p:nvGrpSpPr>
        <p:grpSpPr>
          <a:xfrm>
            <a:off x="423510" y="943540"/>
            <a:ext cx="796863" cy="316109"/>
            <a:chOff x="4733925" y="2686050"/>
            <a:chExt cx="1362075" cy="409435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551F7A89-8C41-C2FC-5342-53E532E62546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FF31E002-F5EE-977B-1C4F-E0D3D80F9C8E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10466B26-C85A-4A62-768C-953CB53C9D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22A7B5AF-61DC-5989-E126-DC57ECDB69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FD211C5-A789-9F22-AB5F-77B78DBE9BC7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F7B7DCC-CF40-064A-F14E-75BCB94649F4}"/>
              </a:ext>
            </a:extLst>
          </p:cNvPr>
          <p:cNvGrpSpPr/>
          <p:nvPr/>
        </p:nvGrpSpPr>
        <p:grpSpPr>
          <a:xfrm>
            <a:off x="2754606" y="939916"/>
            <a:ext cx="361950" cy="316109"/>
            <a:chOff x="4733925" y="2686050"/>
            <a:chExt cx="1362075" cy="409435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459D801C-B9D1-35D4-D4F2-1D7AF1AFD354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11E21F7-31A5-CD93-6CAC-762C01E96895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B7AE0D15-6327-B2E5-73F7-3B9FF35FA1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D5ADAB68-0530-74D6-1F2B-A07FD03DD2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7FE32D1-DEAD-8C29-636D-BC123DA63826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C22E24B-D0ED-A531-D858-D3200B7B411A}"/>
              </a:ext>
            </a:extLst>
          </p:cNvPr>
          <p:cNvSpPr txBox="1"/>
          <p:nvPr/>
        </p:nvSpPr>
        <p:spPr>
          <a:xfrm>
            <a:off x="416557" y="1587081"/>
            <a:ext cx="74251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납부 업무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4F0D8F-6C1A-0BFB-F104-7568A8ED8CF2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FD_MI_FE_01_01_01</a:t>
            </a:r>
            <a:endParaRPr lang="ko-KR" altLang="en-US" sz="9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E7AE7D-098F-F1BA-61E1-BCF0D8BB1003}"/>
              </a:ext>
            </a:extLst>
          </p:cNvPr>
          <p:cNvSpPr txBox="1"/>
          <p:nvPr/>
        </p:nvSpPr>
        <p:spPr>
          <a:xfrm>
            <a:off x="3633694" y="878433"/>
            <a:ext cx="11079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납부</a:t>
            </a:r>
            <a:endParaRPr lang="en-US" altLang="ko-KR" dirty="0"/>
          </a:p>
          <a:p>
            <a:r>
              <a:rPr lang="ko-KR" altLang="en-US" dirty="0"/>
              <a:t>자동납부</a:t>
            </a:r>
            <a:endParaRPr lang="en-US" altLang="ko-KR" dirty="0"/>
          </a:p>
          <a:p>
            <a:r>
              <a:rPr lang="ko-KR" altLang="en-US" dirty="0"/>
              <a:t>자동이체</a:t>
            </a:r>
            <a:endParaRPr lang="en-US" altLang="ko-KR" dirty="0"/>
          </a:p>
          <a:p>
            <a:r>
              <a:rPr lang="ko-KR" altLang="en-US" dirty="0"/>
              <a:t>요금납부</a:t>
            </a:r>
            <a:endParaRPr lang="en-US" altLang="ko-KR" dirty="0"/>
          </a:p>
          <a:p>
            <a:r>
              <a:rPr lang="ko-KR" altLang="en-US" dirty="0"/>
              <a:t>계좌이체</a:t>
            </a:r>
            <a:endParaRPr lang="en-US" altLang="ko-K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07E7746-7FE6-55B2-109E-83BBE9525298}"/>
              </a:ext>
            </a:extLst>
          </p:cNvPr>
          <p:cNvSpPr txBox="1"/>
          <p:nvPr/>
        </p:nvSpPr>
        <p:spPr>
          <a:xfrm>
            <a:off x="416556" y="2306186"/>
            <a:ext cx="2700000" cy="33361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원하시는 업무를 선택해주세요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21D8A6F-52C8-AF52-B6C8-9A7C7D7D6ACC}"/>
              </a:ext>
            </a:extLst>
          </p:cNvPr>
          <p:cNvSpPr txBox="1"/>
          <p:nvPr/>
        </p:nvSpPr>
        <p:spPr>
          <a:xfrm>
            <a:off x="416557" y="1934143"/>
            <a:ext cx="2700000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납부 관련 </a:t>
            </a:r>
            <a:r>
              <a:rPr lang="ko-KR" altLang="en-US" sz="1000" dirty="0" err="1">
                <a:solidFill>
                  <a:schemeClr val="bg1"/>
                </a:solidFill>
                <a:latin typeface="+mn-ea"/>
              </a:rPr>
              <a:t>업무에요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4FB3A696-FFAD-9139-0A9C-581CF21D00CE}"/>
              </a:ext>
            </a:extLst>
          </p:cNvPr>
          <p:cNvGrpSpPr/>
          <p:nvPr/>
        </p:nvGrpSpPr>
        <p:grpSpPr>
          <a:xfrm>
            <a:off x="572836" y="3568183"/>
            <a:ext cx="2400057" cy="274320"/>
            <a:chOff x="6846094" y="3510739"/>
            <a:chExt cx="2169534" cy="274320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54713717-84BE-60EC-70D4-263B6391D5C1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184F8F8-1D76-BD75-2F0D-A1F21033BB49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입금계좌 안내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510851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C5FA4-8047-86DE-683A-2AF322D87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768AB306-6D1D-D535-C7E0-2F7435EE04CD}"/>
              </a:ext>
            </a:extLst>
          </p:cNvPr>
          <p:cNvGraphicFramePr>
            <a:graphicFrameLocks noGrp="1"/>
          </p:cNvGraphicFramePr>
          <p:nvPr/>
        </p:nvGraphicFramePr>
        <p:xfrm>
          <a:off x="9768840" y="532464"/>
          <a:ext cx="2361310" cy="1025925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altLang="ko-KR" sz="800" dirty="0"/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카드 자동납부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다음 화면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en-US" altLang="ko-KR" sz="800" b="0" i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DS_MI_FE_01_02)</a:t>
                      </a:r>
                      <a:r>
                        <a:rPr lang="en-US" altLang="ko-KR" sz="800" b="0" i="0" baseline="0" dirty="0"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800" b="0" i="0" baseline="0" dirty="0"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이동</a:t>
                      </a:r>
                      <a:endParaRPr lang="en-US" altLang="ko-KR" sz="800" dirty="0"/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0C0BCFF7-81B3-4F84-8DE2-A7B0C727D1E4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자동납부 선택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B19F26-A374-BA2E-8247-02FB7AA88C0C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DS_MI_FE_01_01</a:t>
            </a:r>
            <a:endParaRPr lang="en-US" altLang="ko-KR" sz="800" dirty="0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FC3A8588-00D0-F924-AC58-2589993A3732}"/>
              </a:ext>
            </a:extLst>
          </p:cNvPr>
          <p:cNvGrpSpPr/>
          <p:nvPr/>
        </p:nvGrpSpPr>
        <p:grpSpPr>
          <a:xfrm>
            <a:off x="580650" y="3178225"/>
            <a:ext cx="2400057" cy="274320"/>
            <a:chOff x="6846094" y="3510739"/>
            <a:chExt cx="2169534" cy="274320"/>
          </a:xfrm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B2E59FC9-CADB-913F-CFC9-9A86285C74C3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B057141-4CD2-2E14-5E1D-87AAF7955898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세금계산서 발행이력 발송</a:t>
              </a:r>
            </a:p>
          </p:txBody>
        </p:sp>
      </p:grp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902650DE-D4E7-0D48-7D64-E47EB4DC74F6}"/>
              </a:ext>
            </a:extLst>
          </p:cNvPr>
          <p:cNvSpPr/>
          <p:nvPr/>
        </p:nvSpPr>
        <p:spPr>
          <a:xfrm>
            <a:off x="4235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/>
              <a:t>세금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4C68C6F-8AE1-C8C1-175D-C02F761BF277}"/>
              </a:ext>
            </a:extLst>
          </p:cNvPr>
          <p:cNvGrpSpPr/>
          <p:nvPr/>
        </p:nvGrpSpPr>
        <p:grpSpPr>
          <a:xfrm>
            <a:off x="580651" y="2816339"/>
            <a:ext cx="2400057" cy="274320"/>
            <a:chOff x="6846094" y="3510739"/>
            <a:chExt cx="2169534" cy="274320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9242CAB7-DF91-2560-29F4-4B21DAAD209B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C64F52-ACB6-F6EB-9A4F-DC5E441D81C3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세금계산서 재발행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66952FC-FEA9-A4CF-25D8-237F6F172063}"/>
              </a:ext>
            </a:extLst>
          </p:cNvPr>
          <p:cNvGrpSpPr/>
          <p:nvPr/>
        </p:nvGrpSpPr>
        <p:grpSpPr>
          <a:xfrm>
            <a:off x="423510" y="943540"/>
            <a:ext cx="796863" cy="316109"/>
            <a:chOff x="4733925" y="2686050"/>
            <a:chExt cx="1362075" cy="409435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10A0940-3AD3-9A72-7C02-163562FEE6DD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334EBB7-F752-C691-01A4-B94AD7C0199C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3D1E5D1E-9672-B0C3-011D-9A8EE79A4C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4447B2B3-1A5E-01F3-09FD-B589E31FD5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B19C318-5BBD-1B51-1B3F-635A125B7B8E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55355E8-5124-9D8E-25EC-518BC71392B0}"/>
              </a:ext>
            </a:extLst>
          </p:cNvPr>
          <p:cNvGrpSpPr/>
          <p:nvPr/>
        </p:nvGrpSpPr>
        <p:grpSpPr>
          <a:xfrm>
            <a:off x="2754606" y="939916"/>
            <a:ext cx="361950" cy="316109"/>
            <a:chOff x="4733925" y="2686050"/>
            <a:chExt cx="1362075" cy="409435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30DE2053-B986-D598-1CC2-730C9BEED423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B7AF22C-7212-7405-3B0C-AD8C8B4C1CE1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D2511EAE-C58D-39D6-CFE9-B78CB9B2E2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0A842A4C-506B-3AA3-AB9E-6B982B1E83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4E045BD-E8E8-7730-D42A-1CA46CCCF96E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E8B5110-2A9D-867A-9A01-8DF149925DF7}"/>
              </a:ext>
            </a:extLst>
          </p:cNvPr>
          <p:cNvSpPr txBox="1"/>
          <p:nvPr/>
        </p:nvSpPr>
        <p:spPr>
          <a:xfrm>
            <a:off x="416556" y="2316251"/>
            <a:ext cx="2700000" cy="33361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원하시는 업무를 선택해주세요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0B4CCE-43A7-A52A-00C5-3D5583912415}"/>
              </a:ext>
            </a:extLst>
          </p:cNvPr>
          <p:cNvSpPr txBox="1"/>
          <p:nvPr/>
        </p:nvSpPr>
        <p:spPr>
          <a:xfrm>
            <a:off x="416557" y="1587081"/>
            <a:ext cx="1127232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세금계산서 업무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EA594-71F1-7C61-D2DD-117DDC8E607B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FD_MI_FE_01_01_01</a:t>
            </a:r>
            <a:endParaRPr lang="ko-KR" altLang="en-US" sz="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E743C-BE4A-AFC2-9BB0-A929C4EC6FE6}"/>
              </a:ext>
            </a:extLst>
          </p:cNvPr>
          <p:cNvSpPr txBox="1"/>
          <p:nvPr/>
        </p:nvSpPr>
        <p:spPr>
          <a:xfrm>
            <a:off x="416557" y="1934143"/>
            <a:ext cx="2700000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세금계산서 관련 </a:t>
            </a:r>
            <a:r>
              <a:rPr lang="ko-KR" altLang="en-US" sz="1000" dirty="0" err="1">
                <a:solidFill>
                  <a:schemeClr val="bg1"/>
                </a:solidFill>
                <a:latin typeface="+mn-ea"/>
              </a:rPr>
              <a:t>업무에요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3AB8309-3BA2-6FA7-DF7F-A6DE1AAFB142}"/>
              </a:ext>
            </a:extLst>
          </p:cNvPr>
          <p:cNvSpPr txBox="1"/>
          <p:nvPr/>
        </p:nvSpPr>
        <p:spPr>
          <a:xfrm>
            <a:off x="4014568" y="1094388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세금</a:t>
            </a:r>
            <a:endParaRPr lang="en-US" altLang="ko-KR" dirty="0"/>
          </a:p>
          <a:p>
            <a:r>
              <a:rPr lang="ko-KR" altLang="en-US" dirty="0"/>
              <a:t>세금계산서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19305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45C4B121-2C0C-47CA-9C1C-87AF806D2C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086198"/>
              </p:ext>
            </p:extLst>
          </p:nvPr>
        </p:nvGraphicFramePr>
        <p:xfrm>
          <a:off x="9768840" y="532464"/>
          <a:ext cx="2361310" cy="214620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공동 화면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UI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시안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멀티모달</a:t>
                      </a: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만족도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별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5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점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1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회 클릭 시 바로 </a:t>
                      </a:r>
                      <a:r>
                        <a:rPr lang="ko-KR" altLang="en-US" sz="800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채워짐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저장 버튼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별표 선택 여부에 따라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Active/disabled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2851164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75648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85702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E8E70E05-743E-484B-9BFC-A79DC91DAE39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공통 </a:t>
            </a:r>
            <a:r>
              <a:rPr lang="en-US" altLang="ko-KR" sz="800" dirty="0"/>
              <a:t>UI : </a:t>
            </a:r>
            <a:r>
              <a:rPr lang="ko-KR" altLang="en-US" sz="800" dirty="0" err="1"/>
              <a:t>멀티모달</a:t>
            </a:r>
            <a:r>
              <a:rPr lang="ko-KR" altLang="en-US" sz="800" dirty="0"/>
              <a:t> 종료</a:t>
            </a:r>
            <a:r>
              <a:rPr lang="en-US" altLang="ko-KR" sz="800" dirty="0"/>
              <a:t>_</a:t>
            </a:r>
            <a:r>
              <a:rPr lang="ko-KR" altLang="en-US" sz="800" dirty="0"/>
              <a:t>만족도 조사</a:t>
            </a:r>
            <a:endParaRPr lang="en-US" altLang="ko-KR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6CA5F2-ECE9-4BDE-94D6-17A46E2ED8E9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DS_MI_CM_04_01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06C56494-3FFD-49DF-B4F8-A910D36E74D1}"/>
              </a:ext>
            </a:extLst>
          </p:cNvPr>
          <p:cNvSpPr/>
          <p:nvPr/>
        </p:nvSpPr>
        <p:spPr>
          <a:xfrm>
            <a:off x="411693" y="532464"/>
            <a:ext cx="8899768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/>
              <a:t>멀티모달</a:t>
            </a:r>
            <a:r>
              <a:rPr lang="ko-KR" altLang="en-US" sz="1200" b="1" dirty="0"/>
              <a:t> 종료 화면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738A83-2A9F-4611-8E29-8061FE6A64BC}"/>
              </a:ext>
            </a:extLst>
          </p:cNvPr>
          <p:cNvSpPr txBox="1"/>
          <p:nvPr/>
        </p:nvSpPr>
        <p:spPr>
          <a:xfrm>
            <a:off x="515512" y="2676134"/>
            <a:ext cx="1826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☆ ☆ ☆ ☆ ☆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5B2655A-A0CE-46A2-B631-6D8AD8E321C8}"/>
              </a:ext>
            </a:extLst>
          </p:cNvPr>
          <p:cNvGrpSpPr/>
          <p:nvPr/>
        </p:nvGrpSpPr>
        <p:grpSpPr>
          <a:xfrm>
            <a:off x="813839" y="3274888"/>
            <a:ext cx="1895708" cy="274320"/>
            <a:chOff x="6846094" y="3510739"/>
            <a:chExt cx="2169534" cy="274320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B9AB8DA4-7735-45C1-AFA6-FACDF0440E5D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215A7FC-5EF8-463A-A687-452B49703374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평가완료</a:t>
              </a:r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090EBB2B-C121-44A1-A013-8E14FE128352}"/>
              </a:ext>
            </a:extLst>
          </p:cNvPr>
          <p:cNvSpPr txBox="1"/>
          <p:nvPr/>
        </p:nvSpPr>
        <p:spPr>
          <a:xfrm>
            <a:off x="3672891" y="2676134"/>
            <a:ext cx="1826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★ ★ ★ ★ ☆</a:t>
            </a: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F01FD4CE-AEF7-409A-A59A-71CABB263A8D}"/>
              </a:ext>
            </a:extLst>
          </p:cNvPr>
          <p:cNvGrpSpPr/>
          <p:nvPr/>
        </p:nvGrpSpPr>
        <p:grpSpPr>
          <a:xfrm>
            <a:off x="3971218" y="3274888"/>
            <a:ext cx="1895708" cy="274320"/>
            <a:chOff x="6846094" y="3510739"/>
            <a:chExt cx="2169534" cy="274320"/>
          </a:xfrm>
        </p:grpSpPr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A3C6DC84-8413-4DF3-AA76-BABFC7A28F20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7879D6F-311F-49AB-A688-C1A114440FFE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평가완료</a:t>
              </a:r>
            </a:p>
          </p:txBody>
        </p:sp>
      </p:grpSp>
      <p:pic>
        <p:nvPicPr>
          <p:cNvPr id="53" name="Picture 4" descr="181,700+ Finger Icon Stock Illustrations, Royalty-Free ...">
            <a:extLst>
              <a:ext uri="{FF2B5EF4-FFF2-40B4-BE49-F238E27FC236}">
                <a16:creationId xmlns:a16="http://schemas.microsoft.com/office/drawing/2014/main" id="{D1C730C6-9BD2-4ABC-868A-208C23922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2190" y1="51961" x2="32026" y2="55882"/>
                        <a14:foregroundMark x1="23039" y1="48529" x2="21569" y2="49346"/>
                        <a14:foregroundMark x1="16993" y1="39216" x2="16993" y2="39216"/>
                        <a14:foregroundMark x1="22549" y1="29739" x2="22549" y2="29739"/>
                        <a14:foregroundMark x1="32353" y1="25327" x2="32353" y2="25327"/>
                        <a14:foregroundMark x1="44281" y1="28431" x2="44281" y2="284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577" y="2810751"/>
            <a:ext cx="335011" cy="33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181,700+ Finger Icon Stock Illustrations, Royalty-Free ...">
            <a:extLst>
              <a:ext uri="{FF2B5EF4-FFF2-40B4-BE49-F238E27FC236}">
                <a16:creationId xmlns:a16="http://schemas.microsoft.com/office/drawing/2014/main" id="{E2C4AED0-010E-4F43-96F5-70BCCD7CB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2190" y1="51961" x2="32026" y2="55882"/>
                        <a14:foregroundMark x1="23039" y1="48529" x2="21569" y2="49346"/>
                        <a14:foregroundMark x1="16993" y1="39216" x2="16993" y2="39216"/>
                        <a14:foregroundMark x1="22549" y1="29739" x2="22549" y2="29739"/>
                        <a14:foregroundMark x1="32353" y1="25327" x2="32353" y2="25327"/>
                        <a14:foregroundMark x1="44281" y1="28431" x2="44281" y2="284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110" y="3300015"/>
            <a:ext cx="335011" cy="33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타원 54">
            <a:extLst>
              <a:ext uri="{FF2B5EF4-FFF2-40B4-BE49-F238E27FC236}">
                <a16:creationId xmlns:a16="http://schemas.microsoft.com/office/drawing/2014/main" id="{B8C1F0D9-CE24-461F-9117-07F5FEF4922C}"/>
              </a:ext>
            </a:extLst>
          </p:cNvPr>
          <p:cNvSpPr/>
          <p:nvPr/>
        </p:nvSpPr>
        <p:spPr>
          <a:xfrm>
            <a:off x="411693" y="2810751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5488921D-7A2D-49F3-9BC9-F112266E7D40}"/>
              </a:ext>
            </a:extLst>
          </p:cNvPr>
          <p:cNvSpPr/>
          <p:nvPr/>
        </p:nvSpPr>
        <p:spPr>
          <a:xfrm>
            <a:off x="3880744" y="3304527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8056169-A4E2-4178-84D8-47EA0AFCF28F}"/>
              </a:ext>
            </a:extLst>
          </p:cNvPr>
          <p:cNvGrpSpPr/>
          <p:nvPr/>
        </p:nvGrpSpPr>
        <p:grpSpPr>
          <a:xfrm>
            <a:off x="423510" y="943540"/>
            <a:ext cx="796863" cy="316109"/>
            <a:chOff x="4733925" y="2686050"/>
            <a:chExt cx="1362075" cy="409435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82E94327-05FD-4EB0-865C-57EC9ED961B2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65F561A7-8B80-4C16-A438-E83DA18217EC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DC070A09-AB16-4236-9EBD-B1732CF8B5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A14FBC7B-4EC7-424B-8796-13582B2EF4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3FE69C4-5744-4E8D-A1AC-ADD5E1F3948C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7177D722-1031-4ACC-B641-DCBFEA6A5F57}"/>
              </a:ext>
            </a:extLst>
          </p:cNvPr>
          <p:cNvGrpSpPr/>
          <p:nvPr/>
        </p:nvGrpSpPr>
        <p:grpSpPr>
          <a:xfrm>
            <a:off x="3530487" y="933397"/>
            <a:ext cx="796863" cy="316109"/>
            <a:chOff x="4733925" y="2686050"/>
            <a:chExt cx="1362075" cy="409435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826C832F-A6B2-487C-A7E6-5DAE90F8EBDC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826BD6FE-398E-4EE2-9BCA-9A4E954CFE79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6875B39E-F98E-448F-A4F2-155541DE88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EAE5365B-BA1D-47C8-A18F-73FD107288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B6D6712-DA5A-4295-AF55-EA0B19EF4058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16EECB3C-F345-484F-8372-DDB42E4223E8}"/>
              </a:ext>
            </a:extLst>
          </p:cNvPr>
          <p:cNvGrpSpPr/>
          <p:nvPr/>
        </p:nvGrpSpPr>
        <p:grpSpPr>
          <a:xfrm>
            <a:off x="515512" y="1835063"/>
            <a:ext cx="1856598" cy="586987"/>
            <a:chOff x="543731" y="1604026"/>
            <a:chExt cx="1856598" cy="586987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94BAAC3-B317-4C3D-98B6-85706B997065}"/>
                </a:ext>
              </a:extLst>
            </p:cNvPr>
            <p:cNvSpPr txBox="1"/>
            <p:nvPr/>
          </p:nvSpPr>
          <p:spPr>
            <a:xfrm>
              <a:off x="543732" y="1604026"/>
              <a:ext cx="1718740" cy="293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b="1" dirty="0">
                  <a:latin typeface="+mn-ea"/>
                </a:rPr>
                <a:t>이용해 주셔서 감사합니다</a:t>
              </a:r>
              <a:r>
                <a:rPr lang="en-US" altLang="ko-KR" sz="1000" b="1" dirty="0">
                  <a:latin typeface="+mn-ea"/>
                </a:rPr>
                <a:t>.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E0A9490-2254-485A-A3EB-CF194B27C1A6}"/>
                </a:ext>
              </a:extLst>
            </p:cNvPr>
            <p:cNvSpPr txBox="1"/>
            <p:nvPr/>
          </p:nvSpPr>
          <p:spPr>
            <a:xfrm>
              <a:off x="543731" y="1937802"/>
              <a:ext cx="1856598" cy="2532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dirty="0"/>
                <a:t>도움이 되셨다면</a:t>
              </a:r>
              <a:r>
                <a:rPr lang="en-US" altLang="ko-KR" sz="800" dirty="0"/>
                <a:t> </a:t>
              </a:r>
              <a:r>
                <a:rPr lang="ko-KR" altLang="en-US" sz="800" dirty="0" err="1"/>
                <a:t>별점을</a:t>
              </a:r>
              <a:r>
                <a:rPr lang="ko-KR" altLang="en-US" sz="800" dirty="0"/>
                <a:t> 남겨주세요</a:t>
              </a:r>
              <a:r>
                <a:rPr lang="en-US" altLang="ko-KR" sz="800" dirty="0"/>
                <a:t>.</a:t>
              </a: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9E0C2B1A-EEF2-4299-8CF5-7950F702F9C0}"/>
              </a:ext>
            </a:extLst>
          </p:cNvPr>
          <p:cNvGrpSpPr/>
          <p:nvPr/>
        </p:nvGrpSpPr>
        <p:grpSpPr>
          <a:xfrm>
            <a:off x="3725481" y="1835063"/>
            <a:ext cx="1856598" cy="586987"/>
            <a:chOff x="543731" y="1604026"/>
            <a:chExt cx="1856598" cy="586987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12C645B-2D45-4E5D-806D-4C317586DE3A}"/>
                </a:ext>
              </a:extLst>
            </p:cNvPr>
            <p:cNvSpPr txBox="1"/>
            <p:nvPr/>
          </p:nvSpPr>
          <p:spPr>
            <a:xfrm>
              <a:off x="543732" y="1604026"/>
              <a:ext cx="1718740" cy="293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b="1" dirty="0">
                  <a:latin typeface="+mn-ea"/>
                </a:rPr>
                <a:t>이용해 주셔서 감사합니다</a:t>
              </a:r>
              <a:r>
                <a:rPr lang="en-US" altLang="ko-KR" sz="1000" b="1" dirty="0">
                  <a:latin typeface="+mn-ea"/>
                </a:rPr>
                <a:t>.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EA152E02-BE24-48FA-9992-ED0465BD88F2}"/>
                </a:ext>
              </a:extLst>
            </p:cNvPr>
            <p:cNvSpPr txBox="1"/>
            <p:nvPr/>
          </p:nvSpPr>
          <p:spPr>
            <a:xfrm>
              <a:off x="543731" y="1937802"/>
              <a:ext cx="1856598" cy="2532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dirty="0"/>
                <a:t>도움이 되셨다면</a:t>
              </a:r>
              <a:r>
                <a:rPr lang="en-US" altLang="ko-KR" sz="800" dirty="0"/>
                <a:t> </a:t>
              </a:r>
              <a:r>
                <a:rPr lang="ko-KR" altLang="en-US" sz="800" dirty="0" err="1"/>
                <a:t>별점을</a:t>
              </a:r>
              <a:r>
                <a:rPr lang="ko-KR" altLang="en-US" sz="800" dirty="0"/>
                <a:t> 남겨주세요</a:t>
              </a:r>
              <a:r>
                <a:rPr lang="en-US" altLang="ko-KR" sz="800" dirty="0"/>
                <a:t>.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E361E15-D973-2C3E-4A7D-D78EE782C2D3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</a:t>
            </a:r>
            <a:r>
              <a:rPr lang="en-US" altLang="ko-KR" sz="900" dirty="0"/>
              <a:t>CM_04_01_01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94A315-F136-F163-8BCA-1DC4D25058BC}"/>
              </a:ext>
            </a:extLst>
          </p:cNvPr>
          <p:cNvSpPr txBox="1"/>
          <p:nvPr/>
        </p:nvSpPr>
        <p:spPr>
          <a:xfrm>
            <a:off x="6615174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</a:t>
            </a:r>
            <a:r>
              <a:rPr lang="en-US" altLang="ko-KR" sz="900" dirty="0"/>
              <a:t>CM_04_02_01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7D52D04-6E3B-33BA-A13B-3285CA7ADA3A}"/>
              </a:ext>
            </a:extLst>
          </p:cNvPr>
          <p:cNvSpPr/>
          <p:nvPr/>
        </p:nvSpPr>
        <p:spPr>
          <a:xfrm>
            <a:off x="6581615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통화 종료 안내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AB1F402-D569-C726-552A-B02C82288994}"/>
              </a:ext>
            </a:extLst>
          </p:cNvPr>
          <p:cNvGrpSpPr/>
          <p:nvPr/>
        </p:nvGrpSpPr>
        <p:grpSpPr>
          <a:xfrm>
            <a:off x="6728893" y="1464426"/>
            <a:ext cx="2452944" cy="1808194"/>
            <a:chOff x="4733925" y="2686050"/>
            <a:chExt cx="1362075" cy="40943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CC3071D-9E88-EAB3-5694-F81F57B71890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3CCD5498-37B9-7441-85CB-B1CD6A98D730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4340D059-0BD7-53F1-1919-1484732C88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8C329322-EF85-0D9D-8396-76BFE5ED2D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EAC176-C51C-51D3-8358-9121FB463003}"/>
                </a:ext>
              </a:extLst>
            </p:cNvPr>
            <p:cNvSpPr txBox="1"/>
            <p:nvPr/>
          </p:nvSpPr>
          <p:spPr>
            <a:xfrm>
              <a:off x="5259222" y="2861683"/>
              <a:ext cx="350884" cy="76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dirty="0"/>
                <a:t>통화종료 </a:t>
              </a:r>
              <a:endParaRPr lang="en-US" altLang="ko-KR" sz="800" b="1" dirty="0"/>
            </a:p>
            <a:p>
              <a:pPr algn="ctr"/>
              <a:r>
                <a:rPr lang="en-US" altLang="ko-KR" sz="800" b="1" dirty="0"/>
                <a:t>Image</a:t>
              </a:r>
              <a:endParaRPr lang="ko-KR" altLang="en-US" sz="800" b="1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E9C12C1-EF47-7C6F-2F09-11934C00276D}"/>
              </a:ext>
            </a:extLst>
          </p:cNvPr>
          <p:cNvGrpSpPr/>
          <p:nvPr/>
        </p:nvGrpSpPr>
        <p:grpSpPr>
          <a:xfrm>
            <a:off x="6605364" y="943540"/>
            <a:ext cx="796863" cy="316109"/>
            <a:chOff x="4733925" y="2686050"/>
            <a:chExt cx="1362075" cy="409435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056ED3F-7321-BBD9-8946-FA1889F61226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3473F477-3B27-E54B-F109-A22D08310505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EC93D356-4733-C717-77AA-4D4B1B3D5F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0790E8C5-794F-7935-D4BD-12575C1B21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430066-D9A0-D6B3-CBFF-3473EFA36978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A081EFD-AEE9-E7F0-AC9E-F9F09A045869}"/>
              </a:ext>
            </a:extLst>
          </p:cNvPr>
          <p:cNvSpPr txBox="1"/>
          <p:nvPr/>
        </p:nvSpPr>
        <p:spPr>
          <a:xfrm>
            <a:off x="6637647" y="3475331"/>
            <a:ext cx="2539478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잠시 후 보이는 </a:t>
            </a:r>
            <a:r>
              <a:rPr lang="ko-KR" altLang="en-US" sz="1000" b="1" dirty="0" err="1">
                <a:latin typeface="+mn-ea"/>
              </a:rPr>
              <a:t>콜봇</a:t>
            </a:r>
            <a:r>
              <a:rPr lang="ko-KR" altLang="en-US" sz="1000" b="1" dirty="0">
                <a:latin typeface="+mn-ea"/>
              </a:rPr>
              <a:t> 상담이 종료 됩니다</a:t>
            </a:r>
            <a:r>
              <a:rPr lang="en-US" altLang="ko-KR" sz="1000" b="1" dirty="0">
                <a:latin typeface="+mn-ea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DCE563-C610-0B0D-CF9C-C4FA8B988A63}"/>
              </a:ext>
            </a:extLst>
          </p:cNvPr>
          <p:cNvSpPr txBox="1"/>
          <p:nvPr/>
        </p:nvSpPr>
        <p:spPr>
          <a:xfrm>
            <a:off x="6705143" y="4628583"/>
            <a:ext cx="184731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079779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CB8C7-C734-1F13-22B6-2523F1D54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C5E133FA-6334-C744-16EA-63697AD11FBC}"/>
              </a:ext>
            </a:extLst>
          </p:cNvPr>
          <p:cNvGraphicFramePr>
            <a:graphicFrameLocks noGrp="1"/>
          </p:cNvGraphicFramePr>
          <p:nvPr/>
        </p:nvGraphicFramePr>
        <p:xfrm>
          <a:off x="9768840" y="532464"/>
          <a:ext cx="2361310" cy="1025925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altLang="ko-KR" sz="800" dirty="0"/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카드 자동납부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다음 화면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en-US" altLang="ko-KR" sz="800" b="0" i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DS_MI_FE_01_02)</a:t>
                      </a:r>
                      <a:r>
                        <a:rPr lang="en-US" altLang="ko-KR" sz="800" b="0" i="0" baseline="0" dirty="0"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800" b="0" i="0" baseline="0" dirty="0"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이동</a:t>
                      </a:r>
                      <a:endParaRPr lang="en-US" altLang="ko-KR" sz="800" dirty="0"/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685B017D-CB99-E4E6-A3E4-B3B7BBB5CE4A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자동납부 선택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A4DDC4-5738-0599-077E-F976AD034B50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DS_MI_FE_01_01</a:t>
            </a:r>
            <a:endParaRPr lang="en-US" altLang="ko-KR" sz="800" dirty="0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DA877E0E-A795-8FAD-317E-771608E8050C}"/>
              </a:ext>
            </a:extLst>
          </p:cNvPr>
          <p:cNvGrpSpPr/>
          <p:nvPr/>
        </p:nvGrpSpPr>
        <p:grpSpPr>
          <a:xfrm>
            <a:off x="572836" y="3162495"/>
            <a:ext cx="2400057" cy="274320"/>
            <a:chOff x="6846094" y="3510739"/>
            <a:chExt cx="2169534" cy="274320"/>
          </a:xfrm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DD5C8D4D-FA39-6523-2490-46AC06532FC6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B9B9799-8015-A55A-4036-9BCF0C3DDF10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실시간 요금 결제</a:t>
              </a:r>
            </a:p>
          </p:txBody>
        </p:sp>
      </p:grp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98BBE533-A878-EED5-6C34-90DFEA69B006}"/>
              </a:ext>
            </a:extLst>
          </p:cNvPr>
          <p:cNvSpPr/>
          <p:nvPr/>
        </p:nvSpPr>
        <p:spPr>
          <a:xfrm>
            <a:off x="4235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/>
              <a:t>요금 선택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66CEFD-67E2-77BA-19F4-82E05C5FE2F9}"/>
              </a:ext>
            </a:extLst>
          </p:cNvPr>
          <p:cNvGrpSpPr/>
          <p:nvPr/>
        </p:nvGrpSpPr>
        <p:grpSpPr>
          <a:xfrm>
            <a:off x="572837" y="2800609"/>
            <a:ext cx="2400057" cy="274320"/>
            <a:chOff x="6846094" y="3510739"/>
            <a:chExt cx="2169534" cy="274320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931F2AFA-7150-C7BA-FA65-1AC667C2DD24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1306852-5453-1168-7BF7-CD259EB0A4C1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요금 확인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A6BDDD5-6998-9DC3-C27C-0564EB2ADF6D}"/>
              </a:ext>
            </a:extLst>
          </p:cNvPr>
          <p:cNvGrpSpPr/>
          <p:nvPr/>
        </p:nvGrpSpPr>
        <p:grpSpPr>
          <a:xfrm>
            <a:off x="423510" y="943540"/>
            <a:ext cx="796863" cy="316109"/>
            <a:chOff x="4733925" y="2686050"/>
            <a:chExt cx="1362075" cy="409435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E70FBA23-FA8A-DD34-68A0-6BB848125067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D67E3ED5-3B5B-CD27-600B-5AB70E0E57CA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33F7E174-EAEB-746F-3439-451DBDCD66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6F744BE2-3D4E-B6F9-DB9A-4CB55FF5291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0A2BDF6-1880-6C4A-96F1-16DE1291B826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4C48A2F-D201-3148-00DB-8D104F5B77DE}"/>
              </a:ext>
            </a:extLst>
          </p:cNvPr>
          <p:cNvGrpSpPr/>
          <p:nvPr/>
        </p:nvGrpSpPr>
        <p:grpSpPr>
          <a:xfrm>
            <a:off x="2754606" y="939916"/>
            <a:ext cx="361950" cy="316109"/>
            <a:chOff x="4733925" y="2686050"/>
            <a:chExt cx="1362075" cy="409435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1E75DE3C-A8C6-CB11-2212-F715BA3C685B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0FDA5C5D-2598-72BF-DCBC-AAB02930AC8B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E453F921-17E7-92CE-79DA-52F4A5FFBE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24880406-01EA-E088-86A2-7D2C3854DE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CAB2830-2B5D-B821-F518-9E6591B0B623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A59EFE6-7B64-ED2D-0210-E3A9D5F03634}"/>
              </a:ext>
            </a:extLst>
          </p:cNvPr>
          <p:cNvSpPr txBox="1"/>
          <p:nvPr/>
        </p:nvSpPr>
        <p:spPr>
          <a:xfrm>
            <a:off x="416557" y="1587081"/>
            <a:ext cx="74251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요금 업무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2FA3F0-3192-4D61-F7FF-6ACF588B0A28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FD_MI_FE_01_01_01</a:t>
            </a:r>
            <a:endParaRPr lang="ko-KR" altLang="en-US" sz="9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4D1030-C3D8-C359-36F1-1335D07E025F}"/>
              </a:ext>
            </a:extLst>
          </p:cNvPr>
          <p:cNvSpPr txBox="1"/>
          <p:nvPr/>
        </p:nvSpPr>
        <p:spPr>
          <a:xfrm>
            <a:off x="3633694" y="943528"/>
            <a:ext cx="11079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요금</a:t>
            </a:r>
            <a:endParaRPr lang="en-US" altLang="ko-KR" dirty="0"/>
          </a:p>
          <a:p>
            <a:r>
              <a:rPr lang="ko-KR" altLang="en-US" dirty="0"/>
              <a:t>요금확인</a:t>
            </a:r>
            <a:endParaRPr lang="en-US" altLang="ko-KR" dirty="0"/>
          </a:p>
          <a:p>
            <a:r>
              <a:rPr lang="ko-KR" altLang="en-US" dirty="0"/>
              <a:t>요금조회</a:t>
            </a:r>
            <a:endParaRPr lang="en-US" altLang="ko-KR" dirty="0"/>
          </a:p>
          <a:p>
            <a:r>
              <a:rPr lang="ko-KR" altLang="en-US" dirty="0"/>
              <a:t>요금내역</a:t>
            </a:r>
            <a:endParaRPr lang="en-US" altLang="ko-KR" dirty="0"/>
          </a:p>
          <a:p>
            <a:r>
              <a:rPr lang="ko-KR" altLang="en-US" dirty="0"/>
              <a:t>요금안내</a:t>
            </a:r>
            <a:endParaRPr lang="en-US" altLang="ko-K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A491A6F-3FA8-E460-2B05-514CCEBB8471}"/>
              </a:ext>
            </a:extLst>
          </p:cNvPr>
          <p:cNvSpPr txBox="1"/>
          <p:nvPr/>
        </p:nvSpPr>
        <p:spPr>
          <a:xfrm>
            <a:off x="416556" y="2306186"/>
            <a:ext cx="2700000" cy="33361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원하시는 업무를 선택해주세요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5AA45C7-F8EC-5000-07C6-7C057DAE50D1}"/>
              </a:ext>
            </a:extLst>
          </p:cNvPr>
          <p:cNvSpPr txBox="1"/>
          <p:nvPr/>
        </p:nvSpPr>
        <p:spPr>
          <a:xfrm>
            <a:off x="416557" y="1934143"/>
            <a:ext cx="2700000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요금 관련 </a:t>
            </a:r>
            <a:r>
              <a:rPr lang="ko-KR" altLang="en-US" sz="1000" dirty="0" err="1">
                <a:solidFill>
                  <a:schemeClr val="bg1"/>
                </a:solidFill>
                <a:latin typeface="+mn-ea"/>
              </a:rPr>
              <a:t>업무에요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37B4333-7AF7-8C02-1264-E9001F93A695}"/>
              </a:ext>
            </a:extLst>
          </p:cNvPr>
          <p:cNvGrpSpPr/>
          <p:nvPr/>
        </p:nvGrpSpPr>
        <p:grpSpPr>
          <a:xfrm>
            <a:off x="572836" y="3553550"/>
            <a:ext cx="2400057" cy="274320"/>
            <a:chOff x="6846094" y="3510739"/>
            <a:chExt cx="2169534" cy="274320"/>
          </a:xfrm>
        </p:grpSpPr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B166274B-6B96-853F-849B-4EC1C7803C45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55BA116-417A-AE42-C156-7E3B21ECB615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요금안내서 재발행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3D2A03F-DA1C-4EAE-838D-AF371AC52857}"/>
              </a:ext>
            </a:extLst>
          </p:cNvPr>
          <p:cNvGrpSpPr/>
          <p:nvPr/>
        </p:nvGrpSpPr>
        <p:grpSpPr>
          <a:xfrm>
            <a:off x="572836" y="3944382"/>
            <a:ext cx="2400057" cy="274320"/>
            <a:chOff x="6846094" y="3510739"/>
            <a:chExt cx="2169534" cy="274320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B24450E-9319-E43F-A3AE-DE7D15BC6ECF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F8FD4F3-431C-47DB-06C9-144D33859744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요금 납부 이력 확인서 발행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0E19D60-199D-0905-2E9E-EA752476BDB5}"/>
              </a:ext>
            </a:extLst>
          </p:cNvPr>
          <p:cNvGrpSpPr/>
          <p:nvPr/>
        </p:nvGrpSpPr>
        <p:grpSpPr>
          <a:xfrm>
            <a:off x="6407021" y="3183432"/>
            <a:ext cx="2400057" cy="274320"/>
            <a:chOff x="6846094" y="3510739"/>
            <a:chExt cx="2169534" cy="274320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088635FF-00BA-2F32-754B-E04535A27572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8F9C110-2CBE-B676-E79F-D3CDA6F84DB1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실시간 요금 결제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01BD0C5-1075-08C3-E309-3D9A815A3ACB}"/>
              </a:ext>
            </a:extLst>
          </p:cNvPr>
          <p:cNvGrpSpPr/>
          <p:nvPr/>
        </p:nvGrpSpPr>
        <p:grpSpPr>
          <a:xfrm>
            <a:off x="6407022" y="2821546"/>
            <a:ext cx="2400057" cy="274320"/>
            <a:chOff x="6846094" y="3510739"/>
            <a:chExt cx="2169534" cy="27432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72B23BB8-B072-120A-16F2-9533EBC5B803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8AFAE59-5466-F1B2-A3C1-F46F8B9573D6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요금 확인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3ED832B-5A43-F878-6472-006C6AA4D8D2}"/>
              </a:ext>
            </a:extLst>
          </p:cNvPr>
          <p:cNvGrpSpPr/>
          <p:nvPr/>
        </p:nvGrpSpPr>
        <p:grpSpPr>
          <a:xfrm>
            <a:off x="6407021" y="3574487"/>
            <a:ext cx="2400057" cy="274320"/>
            <a:chOff x="6846094" y="3510739"/>
            <a:chExt cx="2169534" cy="274320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07904A02-CF88-8A97-EE2C-E81E4E9586FD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A3DB706-6162-583E-50F1-2EDD63C4FDEE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요금안내서 재발행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A527C83-CF70-7923-89D1-D37F51FFEDC7}"/>
              </a:ext>
            </a:extLst>
          </p:cNvPr>
          <p:cNvGrpSpPr/>
          <p:nvPr/>
        </p:nvGrpSpPr>
        <p:grpSpPr>
          <a:xfrm>
            <a:off x="6407021" y="3965319"/>
            <a:ext cx="2400057" cy="274320"/>
            <a:chOff x="6846094" y="3510739"/>
            <a:chExt cx="2169534" cy="274320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C79FE360-5528-EA1D-29CF-26496CC405E9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726D31-F65D-A1B3-884A-C64EE65DEC14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요금 납부 이력 확인서 발행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3ACF4A1-211B-AC29-5D29-B88279BD4B82}"/>
              </a:ext>
            </a:extLst>
          </p:cNvPr>
          <p:cNvGrpSpPr/>
          <p:nvPr/>
        </p:nvGrpSpPr>
        <p:grpSpPr>
          <a:xfrm>
            <a:off x="8931390" y="3183432"/>
            <a:ext cx="2400057" cy="274320"/>
            <a:chOff x="6846094" y="3510739"/>
            <a:chExt cx="2169534" cy="274320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9228FF55-4E64-DF73-265C-06DBDADE9E46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0F7778A-39B1-7858-F973-C9DF9DDB64C5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요금 결제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1D820D6-0783-1B57-82EE-B9A0A49882B7}"/>
              </a:ext>
            </a:extLst>
          </p:cNvPr>
          <p:cNvGrpSpPr/>
          <p:nvPr/>
        </p:nvGrpSpPr>
        <p:grpSpPr>
          <a:xfrm>
            <a:off x="8931391" y="2821546"/>
            <a:ext cx="2400057" cy="274320"/>
            <a:chOff x="6846094" y="3510739"/>
            <a:chExt cx="2169534" cy="27432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63C2D13-19D5-7E1A-9A28-A44CF2B63AEF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5A80FF-B935-D945-3511-ABE4B3746D96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요금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5F871AB-EB9E-507A-D538-8F2BFFB06560}"/>
              </a:ext>
            </a:extLst>
          </p:cNvPr>
          <p:cNvGrpSpPr/>
          <p:nvPr/>
        </p:nvGrpSpPr>
        <p:grpSpPr>
          <a:xfrm>
            <a:off x="8931390" y="3574487"/>
            <a:ext cx="2400057" cy="274320"/>
            <a:chOff x="6846094" y="3510739"/>
            <a:chExt cx="2169534" cy="274320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460E9922-5DD9-89FA-0431-A26132CA62ED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0809FC8-4DE5-BAAD-0DCA-F5B3BAB22AE2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요금안내서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16F7FB1-870C-00C7-7D50-DA904FD6C778}"/>
              </a:ext>
            </a:extLst>
          </p:cNvPr>
          <p:cNvGrpSpPr/>
          <p:nvPr/>
        </p:nvGrpSpPr>
        <p:grpSpPr>
          <a:xfrm>
            <a:off x="8931390" y="3965319"/>
            <a:ext cx="2400057" cy="274320"/>
            <a:chOff x="6846094" y="3510739"/>
            <a:chExt cx="2169534" cy="274320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3A8CB1C1-437A-8939-5C1C-792A6B55626B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50E2E18-3557-6D72-C6B8-7BC80A7B7DEE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확인서 발행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683283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39342-6C75-4BF5-2295-265FBC7AF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4BA000DD-92CF-CF7D-180C-82F9FE621AD8}"/>
              </a:ext>
            </a:extLst>
          </p:cNvPr>
          <p:cNvGraphicFramePr>
            <a:graphicFrameLocks noGrp="1"/>
          </p:cNvGraphicFramePr>
          <p:nvPr/>
        </p:nvGraphicFramePr>
        <p:xfrm>
          <a:off x="9768840" y="532464"/>
          <a:ext cx="2361310" cy="1025925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altLang="ko-KR" sz="800" dirty="0"/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카드 자동납부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다음 화면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en-US" altLang="ko-KR" sz="800" b="0" i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DS_MI_FE_01_02)</a:t>
                      </a:r>
                      <a:r>
                        <a:rPr lang="en-US" altLang="ko-KR" sz="800" b="0" i="0" baseline="0" dirty="0"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800" b="0" i="0" baseline="0" dirty="0"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이동</a:t>
                      </a:r>
                      <a:endParaRPr lang="en-US" altLang="ko-KR" sz="800" dirty="0"/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5927B6D0-9CF6-82D5-E8AF-9F0063E852A8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자동납부 선택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E203F03-700E-0C2A-8085-94EF8EC89051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DS_MI_FE_01_01</a:t>
            </a:r>
            <a:endParaRPr lang="en-US" altLang="ko-KR" sz="800" dirty="0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EDC52650-69EB-D71A-68DC-7B7DD0D56B9A}"/>
              </a:ext>
            </a:extLst>
          </p:cNvPr>
          <p:cNvGrpSpPr/>
          <p:nvPr/>
        </p:nvGrpSpPr>
        <p:grpSpPr>
          <a:xfrm>
            <a:off x="572836" y="3162495"/>
            <a:ext cx="2400057" cy="274320"/>
            <a:chOff x="6846094" y="3510739"/>
            <a:chExt cx="2169534" cy="274320"/>
          </a:xfrm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FC7FD796-A3CB-E300-F575-1E0149FF0EAE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70663CC-AE05-7091-0E63-21061832E02E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err="1"/>
                <a:t>월정액</a:t>
              </a:r>
              <a:r>
                <a:rPr lang="ko-KR" altLang="en-US" sz="800" dirty="0"/>
                <a:t> 해지</a:t>
              </a:r>
            </a:p>
          </p:txBody>
        </p:sp>
      </p:grp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2EF8C51F-B4F5-D93B-0EF0-4A9BC9B74FAF}"/>
              </a:ext>
            </a:extLst>
          </p:cNvPr>
          <p:cNvSpPr/>
          <p:nvPr/>
        </p:nvSpPr>
        <p:spPr>
          <a:xfrm>
            <a:off x="4235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/>
              <a:t>해지 선택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C4209AF-CCB6-F696-7320-D895106AB22C}"/>
              </a:ext>
            </a:extLst>
          </p:cNvPr>
          <p:cNvGrpSpPr/>
          <p:nvPr/>
        </p:nvGrpSpPr>
        <p:grpSpPr>
          <a:xfrm>
            <a:off x="572837" y="2800609"/>
            <a:ext cx="2400057" cy="274320"/>
            <a:chOff x="6846094" y="3510739"/>
            <a:chExt cx="2169534" cy="274320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3A41EB3-A0DB-9FF7-146E-17F1A3CDABB6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91516B-E951-1376-C000-708B22BF8108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부가서비스 해지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EC61902-4F9B-EA42-4C2F-D2D6E7E02EE7}"/>
              </a:ext>
            </a:extLst>
          </p:cNvPr>
          <p:cNvGrpSpPr/>
          <p:nvPr/>
        </p:nvGrpSpPr>
        <p:grpSpPr>
          <a:xfrm>
            <a:off x="423510" y="943540"/>
            <a:ext cx="796863" cy="316109"/>
            <a:chOff x="4733925" y="2686050"/>
            <a:chExt cx="1362075" cy="409435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03B8CC49-18BB-2AFA-EF05-717CD58F9910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AFB747D-4764-E98A-263A-B05BF8564FC9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D7479682-06AF-57FE-974F-FCB68C2193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2E9D440C-9DCD-4A4F-DA02-7C6B7D5827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473F8CF-8622-423A-5FC2-B17368488A99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54C2ADD-3CFA-4FAC-340F-72F22DA3EBE7}"/>
              </a:ext>
            </a:extLst>
          </p:cNvPr>
          <p:cNvGrpSpPr/>
          <p:nvPr/>
        </p:nvGrpSpPr>
        <p:grpSpPr>
          <a:xfrm>
            <a:off x="2754606" y="939916"/>
            <a:ext cx="361950" cy="316109"/>
            <a:chOff x="4733925" y="2686050"/>
            <a:chExt cx="1362075" cy="409435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D86BBC3A-2FC0-3F6B-23E5-8000921EE92E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4060DB27-4F4F-F62F-5044-BA2E4072C252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958C6642-4838-3EA2-E166-9B3BD12B73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02B56DAB-6A02-906A-008B-8A3D785346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A25DCF0-41A8-C5CD-5549-9B0D1E083A17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DD260B2-0584-F333-6AA0-CAEDF91986F7}"/>
              </a:ext>
            </a:extLst>
          </p:cNvPr>
          <p:cNvSpPr txBox="1"/>
          <p:nvPr/>
        </p:nvSpPr>
        <p:spPr>
          <a:xfrm>
            <a:off x="416557" y="1587081"/>
            <a:ext cx="74251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해지 업무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B4B08B-9568-1F41-994B-07FDD35835F0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FD_MI_FE_01_01_01</a:t>
            </a:r>
            <a:endParaRPr lang="ko-KR" altLang="en-US" sz="9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0210423-F43E-E12A-387D-46A03523CF4D}"/>
              </a:ext>
            </a:extLst>
          </p:cNvPr>
          <p:cNvSpPr txBox="1"/>
          <p:nvPr/>
        </p:nvSpPr>
        <p:spPr>
          <a:xfrm>
            <a:off x="3633694" y="943528"/>
            <a:ext cx="11079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요금</a:t>
            </a:r>
            <a:endParaRPr lang="en-US" altLang="ko-KR" dirty="0"/>
          </a:p>
          <a:p>
            <a:r>
              <a:rPr lang="ko-KR" altLang="en-US" dirty="0"/>
              <a:t>요금확인</a:t>
            </a:r>
            <a:endParaRPr lang="en-US" altLang="ko-KR" dirty="0"/>
          </a:p>
          <a:p>
            <a:r>
              <a:rPr lang="ko-KR" altLang="en-US" dirty="0"/>
              <a:t>요금조회</a:t>
            </a:r>
            <a:endParaRPr lang="en-US" altLang="ko-KR" dirty="0"/>
          </a:p>
          <a:p>
            <a:r>
              <a:rPr lang="ko-KR" altLang="en-US" dirty="0"/>
              <a:t>요금내역</a:t>
            </a:r>
            <a:endParaRPr lang="en-US" altLang="ko-KR" dirty="0"/>
          </a:p>
          <a:p>
            <a:r>
              <a:rPr lang="ko-KR" altLang="en-US" dirty="0"/>
              <a:t>요금안내</a:t>
            </a:r>
            <a:endParaRPr lang="en-US" altLang="ko-K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7DEA62D-D423-FE21-6796-B4CBE60CA0BA}"/>
              </a:ext>
            </a:extLst>
          </p:cNvPr>
          <p:cNvSpPr txBox="1"/>
          <p:nvPr/>
        </p:nvSpPr>
        <p:spPr>
          <a:xfrm>
            <a:off x="416556" y="2306186"/>
            <a:ext cx="2700000" cy="33361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원하시는 업무를 선택해주세요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AD2EACE-D042-09F8-D182-8626C187A535}"/>
              </a:ext>
            </a:extLst>
          </p:cNvPr>
          <p:cNvSpPr txBox="1"/>
          <p:nvPr/>
        </p:nvSpPr>
        <p:spPr>
          <a:xfrm>
            <a:off x="416557" y="1934143"/>
            <a:ext cx="2700000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해지 관련 </a:t>
            </a:r>
            <a:r>
              <a:rPr lang="ko-KR" altLang="en-US" sz="1000" dirty="0" err="1">
                <a:solidFill>
                  <a:schemeClr val="bg1"/>
                </a:solidFill>
                <a:latin typeface="+mn-ea"/>
              </a:rPr>
              <a:t>업무에요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F8B5ED8-20A6-4E63-3ACA-DAD3D284270F}"/>
              </a:ext>
            </a:extLst>
          </p:cNvPr>
          <p:cNvGrpSpPr/>
          <p:nvPr/>
        </p:nvGrpSpPr>
        <p:grpSpPr>
          <a:xfrm>
            <a:off x="6407021" y="3183432"/>
            <a:ext cx="2400057" cy="274320"/>
            <a:chOff x="6846094" y="3510739"/>
            <a:chExt cx="2169534" cy="274320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E6C0261A-9B58-4DD5-B651-4C4175113197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E1AFBA6-0611-E856-5BB3-45F1C06C6157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err="1"/>
                <a:t>월정액</a:t>
              </a:r>
              <a:r>
                <a:rPr lang="ko-KR" altLang="en-US" sz="800" dirty="0"/>
                <a:t> 해지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318FADF-D16C-D203-A9F1-063DAFFC5E93}"/>
              </a:ext>
            </a:extLst>
          </p:cNvPr>
          <p:cNvGrpSpPr/>
          <p:nvPr/>
        </p:nvGrpSpPr>
        <p:grpSpPr>
          <a:xfrm>
            <a:off x="6407022" y="2821546"/>
            <a:ext cx="2400057" cy="274320"/>
            <a:chOff x="6846094" y="3510739"/>
            <a:chExt cx="2169534" cy="27432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023A188B-6B80-702D-9848-E5A497B45935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E248DD3-3A9B-191E-BA67-6EC3DC6D144B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부가서비스 해지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E7048B6-33C0-6E3D-71CB-06BA43E976B0}"/>
              </a:ext>
            </a:extLst>
          </p:cNvPr>
          <p:cNvGrpSpPr/>
          <p:nvPr/>
        </p:nvGrpSpPr>
        <p:grpSpPr>
          <a:xfrm>
            <a:off x="8931390" y="3183432"/>
            <a:ext cx="2400057" cy="274320"/>
            <a:chOff x="6846094" y="3510739"/>
            <a:chExt cx="2169534" cy="274320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F0FEAD18-7049-59E8-F553-C145877972FF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967D1A-F667-0932-1517-1118DB7ED963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요금 결제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649EF08-1951-14B6-03FC-C5B303283956}"/>
              </a:ext>
            </a:extLst>
          </p:cNvPr>
          <p:cNvGrpSpPr/>
          <p:nvPr/>
        </p:nvGrpSpPr>
        <p:grpSpPr>
          <a:xfrm>
            <a:off x="8931391" y="2821546"/>
            <a:ext cx="2400057" cy="274320"/>
            <a:chOff x="6846094" y="3510739"/>
            <a:chExt cx="2169534" cy="27432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DA2EA954-494D-8BB4-2D32-159B1F92E6EB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967D4D-F46A-E47C-C7DC-E66E41EE0487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요금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052821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20581-3B9B-6B19-7C6C-229CAA444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A30C421C-3D17-BBD8-3EFC-E1199370521E}"/>
              </a:ext>
            </a:extLst>
          </p:cNvPr>
          <p:cNvGrpSpPr/>
          <p:nvPr/>
        </p:nvGrpSpPr>
        <p:grpSpPr>
          <a:xfrm>
            <a:off x="2269339" y="1340768"/>
            <a:ext cx="1142714" cy="5128316"/>
            <a:chOff x="2235021" y="1430303"/>
            <a:chExt cx="1142714" cy="5128316"/>
          </a:xfrm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4D668DCD-B79F-8488-A11D-82BA4A2F9988}"/>
                </a:ext>
              </a:extLst>
            </p:cNvPr>
            <p:cNvSpPr/>
            <p:nvPr/>
          </p:nvSpPr>
          <p:spPr>
            <a:xfrm>
              <a:off x="2235021" y="1430303"/>
              <a:ext cx="1142714" cy="51250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>
                <a:ln w="0">
                  <a:solidFill>
                    <a:schemeClr val="tx1">
                      <a:alpha val="0"/>
                    </a:schemeClr>
                  </a:solidFill>
                </a:ln>
                <a:latin typeface="+mn-ea"/>
              </a:endParaRPr>
            </a:p>
          </p:txBody>
        </p: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C3A6BB0-7605-D04D-FD36-BE041282C5DC}"/>
                </a:ext>
              </a:extLst>
            </p:cNvPr>
            <p:cNvCxnSpPr>
              <a:cxnSpLocks/>
            </p:cNvCxnSpPr>
            <p:nvPr/>
          </p:nvCxnSpPr>
          <p:spPr>
            <a:xfrm>
              <a:off x="2235021" y="1433564"/>
              <a:ext cx="0" cy="512505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53216FA6-D76A-385E-53AB-4596DE99DA8E}"/>
                </a:ext>
              </a:extLst>
            </p:cNvPr>
            <p:cNvCxnSpPr>
              <a:cxnSpLocks/>
            </p:cNvCxnSpPr>
            <p:nvPr/>
          </p:nvCxnSpPr>
          <p:spPr>
            <a:xfrm>
              <a:off x="3377735" y="1433564"/>
              <a:ext cx="0" cy="512505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8B5DF22-63C7-5D5D-591C-E2D7FF4F62B1}"/>
              </a:ext>
            </a:extLst>
          </p:cNvPr>
          <p:cNvSpPr/>
          <p:nvPr/>
        </p:nvSpPr>
        <p:spPr>
          <a:xfrm>
            <a:off x="4422209" y="1340768"/>
            <a:ext cx="1142714" cy="5125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ln w="0"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16A4806B-89AC-5F5A-34D5-97DB2EB9FB4D}"/>
              </a:ext>
            </a:extLst>
          </p:cNvPr>
          <p:cNvGrpSpPr/>
          <p:nvPr/>
        </p:nvGrpSpPr>
        <p:grpSpPr>
          <a:xfrm>
            <a:off x="116469" y="1340768"/>
            <a:ext cx="1142714" cy="5128316"/>
            <a:chOff x="116469" y="1430303"/>
            <a:chExt cx="1142714" cy="5128316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CC8F0B7A-0616-9595-B9DD-37EA9BD92D7F}"/>
                </a:ext>
              </a:extLst>
            </p:cNvPr>
            <p:cNvSpPr/>
            <p:nvPr/>
          </p:nvSpPr>
          <p:spPr>
            <a:xfrm>
              <a:off x="116469" y="1430303"/>
              <a:ext cx="1142714" cy="51250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>
                <a:ln w="0">
                  <a:solidFill>
                    <a:schemeClr val="tx1">
                      <a:alpha val="0"/>
                    </a:schemeClr>
                  </a:solidFill>
                </a:ln>
                <a:latin typeface="+mn-ea"/>
              </a:endParaRPr>
            </a:p>
          </p:txBody>
        </p: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0758A8E6-BD76-B87D-3C26-AF5467B98644}"/>
                </a:ext>
              </a:extLst>
            </p:cNvPr>
            <p:cNvCxnSpPr>
              <a:cxnSpLocks/>
            </p:cNvCxnSpPr>
            <p:nvPr/>
          </p:nvCxnSpPr>
          <p:spPr>
            <a:xfrm>
              <a:off x="1259183" y="1433564"/>
              <a:ext cx="0" cy="512505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4485E1A3-9827-5E50-CBDB-461960F7109C}"/>
              </a:ext>
            </a:extLst>
          </p:cNvPr>
          <p:cNvGrpSpPr/>
          <p:nvPr/>
        </p:nvGrpSpPr>
        <p:grpSpPr>
          <a:xfrm>
            <a:off x="6575079" y="1340768"/>
            <a:ext cx="1142714" cy="5128316"/>
            <a:chOff x="6542043" y="1430303"/>
            <a:chExt cx="1142714" cy="5128316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CF7C555E-7550-4EE2-0BAC-CD33E0D9E359}"/>
                </a:ext>
              </a:extLst>
            </p:cNvPr>
            <p:cNvSpPr/>
            <p:nvPr/>
          </p:nvSpPr>
          <p:spPr>
            <a:xfrm>
              <a:off x="6542043" y="1430303"/>
              <a:ext cx="1142714" cy="51250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>
                <a:ln w="0">
                  <a:solidFill>
                    <a:schemeClr val="tx1">
                      <a:alpha val="0"/>
                    </a:schemeClr>
                  </a:solidFill>
                </a:ln>
                <a:latin typeface="+mn-ea"/>
              </a:endParaRPr>
            </a:p>
          </p:txBody>
        </p:sp>
        <p:cxnSp>
          <p:nvCxnSpPr>
            <p:cNvPr id="149" name="직선 연결선[R] 148">
              <a:extLst>
                <a:ext uri="{FF2B5EF4-FFF2-40B4-BE49-F238E27FC236}">
                  <a16:creationId xmlns:a16="http://schemas.microsoft.com/office/drawing/2014/main" id="{6F81DEA4-F326-A638-11E1-ABD24365A65F}"/>
                </a:ext>
              </a:extLst>
            </p:cNvPr>
            <p:cNvCxnSpPr>
              <a:cxnSpLocks/>
            </p:cNvCxnSpPr>
            <p:nvPr/>
          </p:nvCxnSpPr>
          <p:spPr>
            <a:xfrm>
              <a:off x="7684757" y="1433564"/>
              <a:ext cx="0" cy="512505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직선 연결선[R] 149">
              <a:extLst>
                <a:ext uri="{FF2B5EF4-FFF2-40B4-BE49-F238E27FC236}">
                  <a16:creationId xmlns:a16="http://schemas.microsoft.com/office/drawing/2014/main" id="{C0675E65-B83F-F593-04CE-355BB8D1D0A1}"/>
                </a:ext>
              </a:extLst>
            </p:cNvPr>
            <p:cNvCxnSpPr>
              <a:cxnSpLocks/>
            </p:cNvCxnSpPr>
            <p:nvPr/>
          </p:nvCxnSpPr>
          <p:spPr>
            <a:xfrm>
              <a:off x="6542043" y="1433564"/>
              <a:ext cx="0" cy="512505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18E10D2A-C1EC-DCB1-DF38-DB2C514E6D9C}"/>
              </a:ext>
            </a:extLst>
          </p:cNvPr>
          <p:cNvGrpSpPr/>
          <p:nvPr/>
        </p:nvGrpSpPr>
        <p:grpSpPr>
          <a:xfrm>
            <a:off x="8727949" y="1340768"/>
            <a:ext cx="1142714" cy="5128316"/>
            <a:chOff x="8823491" y="1430303"/>
            <a:chExt cx="1142714" cy="5128316"/>
          </a:xfrm>
        </p:grpSpPr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4A0A042C-922A-2439-4BF6-D564479C2F10}"/>
                </a:ext>
              </a:extLst>
            </p:cNvPr>
            <p:cNvSpPr/>
            <p:nvPr/>
          </p:nvSpPr>
          <p:spPr>
            <a:xfrm>
              <a:off x="8823491" y="1430303"/>
              <a:ext cx="1142714" cy="51250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>
                <a:ln w="0">
                  <a:solidFill>
                    <a:schemeClr val="tx1">
                      <a:alpha val="0"/>
                    </a:schemeClr>
                  </a:solidFill>
                </a:ln>
                <a:latin typeface="+mn-ea"/>
              </a:endParaRPr>
            </a:p>
          </p:txBody>
        </p: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5E15A4CE-509E-1DE2-95D8-860A64212F4B}"/>
                </a:ext>
              </a:extLst>
            </p:cNvPr>
            <p:cNvCxnSpPr>
              <a:cxnSpLocks/>
            </p:cNvCxnSpPr>
            <p:nvPr/>
          </p:nvCxnSpPr>
          <p:spPr>
            <a:xfrm>
              <a:off x="8823491" y="1433564"/>
              <a:ext cx="0" cy="512505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8A9BC1DD-501B-02AE-89CB-C8AA7707A8AE}"/>
                </a:ext>
              </a:extLst>
            </p:cNvPr>
            <p:cNvCxnSpPr>
              <a:cxnSpLocks/>
            </p:cNvCxnSpPr>
            <p:nvPr/>
          </p:nvCxnSpPr>
          <p:spPr>
            <a:xfrm>
              <a:off x="9966205" y="1433564"/>
              <a:ext cx="0" cy="512505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66D676FE-4E1D-982E-1D56-B316514DC28F}"/>
              </a:ext>
            </a:extLst>
          </p:cNvPr>
          <p:cNvSpPr/>
          <p:nvPr/>
        </p:nvSpPr>
        <p:spPr>
          <a:xfrm>
            <a:off x="6702338" y="1377027"/>
            <a:ext cx="888196" cy="2342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신청</a:t>
            </a: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D5E8737-D849-80A9-412C-2AC54F5703DB}"/>
              </a:ext>
            </a:extLst>
          </p:cNvPr>
          <p:cNvSpPr/>
          <p:nvPr/>
        </p:nvSpPr>
        <p:spPr>
          <a:xfrm>
            <a:off x="243729" y="1377027"/>
            <a:ext cx="888195" cy="2342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진입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4EB06379-2C6A-560C-3175-3203E1A6115C}"/>
              </a:ext>
            </a:extLst>
          </p:cNvPr>
          <p:cNvSpPr/>
          <p:nvPr/>
        </p:nvSpPr>
        <p:spPr>
          <a:xfrm>
            <a:off x="8855208" y="1377027"/>
            <a:ext cx="888196" cy="2342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종료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D38B25C0-55A8-7478-E642-6EED3B7AF174}"/>
              </a:ext>
            </a:extLst>
          </p:cNvPr>
          <p:cNvSpPr/>
          <p:nvPr/>
        </p:nvSpPr>
        <p:spPr>
          <a:xfrm>
            <a:off x="2396599" y="1377027"/>
            <a:ext cx="888195" cy="2342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식별</a:t>
            </a: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900CE10A-3459-3477-DD80-21A61CC1EFCF}"/>
              </a:ext>
            </a:extLst>
          </p:cNvPr>
          <p:cNvSpPr/>
          <p:nvPr/>
        </p:nvSpPr>
        <p:spPr>
          <a:xfrm>
            <a:off x="4549468" y="1377027"/>
            <a:ext cx="888196" cy="2342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조회</a:t>
            </a:r>
          </a:p>
        </p:txBody>
      </p:sp>
      <p:sp>
        <p:nvSpPr>
          <p:cNvPr id="6" name="제목 2">
            <a:extLst>
              <a:ext uri="{FF2B5EF4-FFF2-40B4-BE49-F238E27FC236}">
                <a16:creationId xmlns:a16="http://schemas.microsoft.com/office/drawing/2014/main" id="{A4551238-379C-EA9F-009E-FFAB51D5E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86" y="36613"/>
            <a:ext cx="7922096" cy="426344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화면흐름도 </a:t>
            </a:r>
            <a:r>
              <a:rPr lang="en-US" altLang="ko-KR"/>
              <a:t>Flow Chart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전체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065831F-A2C8-C3C6-6C33-84F1FEFB0DB2}"/>
              </a:ext>
            </a:extLst>
          </p:cNvPr>
          <p:cNvSpPr/>
          <p:nvPr/>
        </p:nvSpPr>
        <p:spPr>
          <a:xfrm>
            <a:off x="1256565" y="657768"/>
            <a:ext cx="888196" cy="25767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ln w="0"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외부 서비스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8BEA632-806E-6FBE-44F2-50AA1EA2CF51}"/>
              </a:ext>
            </a:extLst>
          </p:cNvPr>
          <p:cNvSpPr/>
          <p:nvPr/>
        </p:nvSpPr>
        <p:spPr>
          <a:xfrm>
            <a:off x="3257259" y="657768"/>
            <a:ext cx="888196" cy="257671"/>
          </a:xfrm>
          <a:prstGeom prst="rect">
            <a:avLst/>
          </a:prstGeom>
          <a:solidFill>
            <a:srgbClr val="F68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ln w="0"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정보</a:t>
            </a:r>
            <a:r>
              <a:rPr lang="en-US" altLang="ko-KR" sz="700" b="1">
                <a:ln w="0"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     </a:t>
            </a:r>
            <a:r>
              <a:rPr lang="ko-KR" altLang="en-US" sz="700" b="1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종료</a:t>
            </a:r>
          </a:p>
        </p:txBody>
      </p:sp>
      <p:sp>
        <p:nvSpPr>
          <p:cNvPr id="112" name="모서리가 둥근 직사각형 111">
            <a:extLst>
              <a:ext uri="{FF2B5EF4-FFF2-40B4-BE49-F238E27FC236}">
                <a16:creationId xmlns:a16="http://schemas.microsoft.com/office/drawing/2014/main" id="{F74B1A96-347F-6F44-0BEB-68E420476283}"/>
              </a:ext>
            </a:extLst>
          </p:cNvPr>
          <p:cNvSpPr/>
          <p:nvPr/>
        </p:nvSpPr>
        <p:spPr>
          <a:xfrm>
            <a:off x="7322798" y="710156"/>
            <a:ext cx="708887" cy="178532"/>
          </a:xfrm>
          <a:prstGeom prst="roundRect">
            <a:avLst>
              <a:gd name="adj" fmla="val 50000"/>
            </a:avLst>
          </a:prstGeom>
          <a:noFill/>
          <a:ln w="9525" cap="flat">
            <a:solidFill>
              <a:srgbClr val="D80133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ko-Kore-KR" altLang="en-US" sz="700" b="1">
                <a:solidFill>
                  <a:srgbClr val="D801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</a:t>
            </a:r>
            <a:r>
              <a:rPr kumimoji="1" lang="ko-KR" altLang="en-US" sz="700" b="1">
                <a:solidFill>
                  <a:srgbClr val="D801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</a:t>
            </a:r>
            <a:endParaRPr kumimoji="1" lang="ko-Kore-KR" altLang="en-US" sz="700" b="1">
              <a:solidFill>
                <a:srgbClr val="D801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3" name="평행 사변형[P] 112">
            <a:extLst>
              <a:ext uri="{FF2B5EF4-FFF2-40B4-BE49-F238E27FC236}">
                <a16:creationId xmlns:a16="http://schemas.microsoft.com/office/drawing/2014/main" id="{DBE3CE9E-291D-3EEE-F540-1DF7530261B1}"/>
              </a:ext>
            </a:extLst>
          </p:cNvPr>
          <p:cNvSpPr/>
          <p:nvPr/>
        </p:nvSpPr>
        <p:spPr>
          <a:xfrm>
            <a:off x="4257606" y="678046"/>
            <a:ext cx="765999" cy="232302"/>
          </a:xfrm>
          <a:prstGeom prst="parallelogram">
            <a:avLst>
              <a:gd name="adj" fmla="val 0"/>
            </a:avLst>
          </a:prstGeom>
          <a:noFill/>
          <a:ln w="9525" cap="flat">
            <a:solidFill>
              <a:schemeClr val="tx1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ko-Kore-KR" altLang="en-US" sz="7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전산</a:t>
            </a:r>
            <a:r>
              <a:rPr kumimoji="1" lang="ko-KR" altLang="en-US" sz="7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처리</a:t>
            </a:r>
            <a:endParaRPr kumimoji="1" lang="ko-Kore-KR" altLang="en-US" sz="7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85D816AB-41B6-AD26-87F2-5AD205720157}"/>
              </a:ext>
            </a:extLst>
          </p:cNvPr>
          <p:cNvCxnSpPr>
            <a:cxnSpLocks/>
          </p:cNvCxnSpPr>
          <p:nvPr/>
        </p:nvCxnSpPr>
        <p:spPr>
          <a:xfrm>
            <a:off x="8154908" y="809402"/>
            <a:ext cx="824643" cy="0"/>
          </a:xfrm>
          <a:prstGeom prst="straightConnector1">
            <a:avLst/>
          </a:prstGeom>
          <a:ln w="9525">
            <a:prstDash val="sysDash"/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1DF97B72-831D-3CA5-262A-80A6EB8D4AB5}"/>
              </a:ext>
            </a:extLst>
          </p:cNvPr>
          <p:cNvSpPr/>
          <p:nvPr/>
        </p:nvSpPr>
        <p:spPr>
          <a:xfrm>
            <a:off x="2256912" y="657768"/>
            <a:ext cx="888196" cy="257671"/>
          </a:xfrm>
          <a:prstGeom prst="rect">
            <a:avLst/>
          </a:prstGeom>
          <a:solidFill>
            <a:srgbClr val="D80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사용자 입력</a:t>
            </a:r>
          </a:p>
        </p:txBody>
      </p:sp>
      <p:cxnSp>
        <p:nvCxnSpPr>
          <p:cNvPr id="220" name="직선 화살표 연결선 219">
            <a:extLst>
              <a:ext uri="{FF2B5EF4-FFF2-40B4-BE49-F238E27FC236}">
                <a16:creationId xmlns:a16="http://schemas.microsoft.com/office/drawing/2014/main" id="{83CAEE9B-0714-D283-E71C-5A2D369B3ECD}"/>
              </a:ext>
            </a:extLst>
          </p:cNvPr>
          <p:cNvCxnSpPr>
            <a:cxnSpLocks/>
          </p:cNvCxnSpPr>
          <p:nvPr/>
        </p:nvCxnSpPr>
        <p:spPr>
          <a:xfrm>
            <a:off x="9102774" y="809402"/>
            <a:ext cx="824643" cy="0"/>
          </a:xfrm>
          <a:prstGeom prst="straightConnector1">
            <a:avLst/>
          </a:prstGeom>
          <a:ln w="9525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2FB8F359-E0B3-5561-EB3D-83F95E20392D}"/>
              </a:ext>
            </a:extLst>
          </p:cNvPr>
          <p:cNvCxnSpPr>
            <a:cxnSpLocks/>
          </p:cNvCxnSpPr>
          <p:nvPr/>
        </p:nvCxnSpPr>
        <p:spPr>
          <a:xfrm>
            <a:off x="10050640" y="809402"/>
            <a:ext cx="824643" cy="0"/>
          </a:xfrm>
          <a:prstGeom prst="straightConnector1">
            <a:avLst/>
          </a:prstGeom>
          <a:ln w="9525">
            <a:solidFill>
              <a:srgbClr val="0000FF"/>
            </a:solidFill>
            <a:prstDash val="solid"/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7E8A322A-1203-B5E8-9DA7-2190114D71A6}"/>
              </a:ext>
            </a:extLst>
          </p:cNvPr>
          <p:cNvCxnSpPr>
            <a:cxnSpLocks/>
          </p:cNvCxnSpPr>
          <p:nvPr/>
        </p:nvCxnSpPr>
        <p:spPr>
          <a:xfrm>
            <a:off x="10998506" y="809402"/>
            <a:ext cx="824643" cy="0"/>
          </a:xfrm>
          <a:prstGeom prst="straightConnector1">
            <a:avLst/>
          </a:prstGeom>
          <a:ln w="9525" cap="sq">
            <a:solidFill>
              <a:srgbClr val="D80133"/>
            </a:solidFill>
            <a:prstDash val="solid"/>
            <a:headEnd type="diamond" w="med" len="med"/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077A93DB-D258-BBE1-9E46-2FD5B8308F01}"/>
              </a:ext>
            </a:extLst>
          </p:cNvPr>
          <p:cNvSpPr/>
          <p:nvPr/>
        </p:nvSpPr>
        <p:spPr>
          <a:xfrm>
            <a:off x="245146" y="657768"/>
            <a:ext cx="888196" cy="257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단계</a:t>
            </a:r>
          </a:p>
        </p:txBody>
      </p:sp>
      <p:cxnSp>
        <p:nvCxnSpPr>
          <p:cNvPr id="450" name="직선 연결선 5">
            <a:extLst>
              <a:ext uri="{FF2B5EF4-FFF2-40B4-BE49-F238E27FC236}">
                <a16:creationId xmlns:a16="http://schemas.microsoft.com/office/drawing/2014/main" id="{280B55F1-EB42-FC73-7B33-7134DC427A91}"/>
              </a:ext>
            </a:extLst>
          </p:cNvPr>
          <p:cNvCxnSpPr/>
          <p:nvPr/>
        </p:nvCxnSpPr>
        <p:spPr>
          <a:xfrm>
            <a:off x="94886" y="1052736"/>
            <a:ext cx="11928648" cy="0"/>
          </a:xfrm>
          <a:prstGeom prst="line">
            <a:avLst/>
          </a:prstGeom>
          <a:noFill/>
          <a:ln w="3175" cap="flat">
            <a:solidFill>
              <a:schemeClr val="bg1">
                <a:lumMod val="75000"/>
              </a:schemeClr>
            </a:solidFill>
            <a:prstDash val="solid"/>
            <a:bevel/>
            <a:tailEnd type="non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1" name="TextBox 460">
            <a:extLst>
              <a:ext uri="{FF2B5EF4-FFF2-40B4-BE49-F238E27FC236}">
                <a16:creationId xmlns:a16="http://schemas.microsoft.com/office/drawing/2014/main" id="{D82E7348-6F79-653C-1628-1AE48EA4A71E}"/>
              </a:ext>
            </a:extLst>
          </p:cNvPr>
          <p:cNvSpPr txBox="1"/>
          <p:nvPr/>
        </p:nvSpPr>
        <p:spPr>
          <a:xfrm>
            <a:off x="8304764" y="748807"/>
            <a:ext cx="451402" cy="25391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ko-Kore-KR" altLang="en-US" sz="7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</a:t>
            </a:r>
            <a:r>
              <a:rPr kumimoji="1" lang="ko-KR" altLang="en-US" sz="7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교환</a:t>
            </a:r>
            <a:endParaRPr kumimoji="1" lang="ko-Kore-KR" altLang="en-US" sz="7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2" name="TextBox 461">
            <a:extLst>
              <a:ext uri="{FF2B5EF4-FFF2-40B4-BE49-F238E27FC236}">
                <a16:creationId xmlns:a16="http://schemas.microsoft.com/office/drawing/2014/main" id="{7937E45F-5ECE-3CB2-A761-7EF87E08D0CD}"/>
              </a:ext>
            </a:extLst>
          </p:cNvPr>
          <p:cNvSpPr txBox="1"/>
          <p:nvPr/>
        </p:nvSpPr>
        <p:spPr>
          <a:xfrm>
            <a:off x="9129925" y="748807"/>
            <a:ext cx="703074" cy="25391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ko-KR" altLang="en-US" sz="7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필수</a:t>
            </a:r>
            <a:r>
              <a:rPr kumimoji="1" lang="en-US" altLang="ko-KR" sz="7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1" lang="ko-KR" altLang="en-US" sz="7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이동</a:t>
            </a:r>
            <a:endParaRPr kumimoji="1" lang="ko-Kore-KR" altLang="en-US" sz="7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02" name="직선 연결선[R] 501">
            <a:extLst>
              <a:ext uri="{FF2B5EF4-FFF2-40B4-BE49-F238E27FC236}">
                <a16:creationId xmlns:a16="http://schemas.microsoft.com/office/drawing/2014/main" id="{705E4EF3-6F28-C119-8CC6-C66D081BB4BB}"/>
              </a:ext>
            </a:extLst>
          </p:cNvPr>
          <p:cNvCxnSpPr>
            <a:cxnSpLocks/>
          </p:cNvCxnSpPr>
          <p:nvPr/>
        </p:nvCxnSpPr>
        <p:spPr>
          <a:xfrm>
            <a:off x="1133342" y="641987"/>
            <a:ext cx="0" cy="26669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9" name="직선 연결선[R] 508">
            <a:extLst>
              <a:ext uri="{FF2B5EF4-FFF2-40B4-BE49-F238E27FC236}">
                <a16:creationId xmlns:a16="http://schemas.microsoft.com/office/drawing/2014/main" id="{41F18DB8-FD2E-2C4A-C063-EEF7436B7949}"/>
              </a:ext>
            </a:extLst>
          </p:cNvPr>
          <p:cNvCxnSpPr>
            <a:cxnSpLocks/>
          </p:cNvCxnSpPr>
          <p:nvPr/>
        </p:nvCxnSpPr>
        <p:spPr>
          <a:xfrm>
            <a:off x="245146" y="641987"/>
            <a:ext cx="0" cy="26669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8" name="꺾인 연결선[E] 627">
            <a:extLst>
              <a:ext uri="{FF2B5EF4-FFF2-40B4-BE49-F238E27FC236}">
                <a16:creationId xmlns:a16="http://schemas.microsoft.com/office/drawing/2014/main" id="{CC50C9AB-1DD3-065D-DA08-04E2C6363101}"/>
              </a:ext>
            </a:extLst>
          </p:cNvPr>
          <p:cNvCxnSpPr>
            <a:cxnSpLocks/>
            <a:stCxn id="90" idx="0"/>
            <a:endCxn id="92" idx="0"/>
          </p:cNvCxnSpPr>
          <p:nvPr/>
        </p:nvCxnSpPr>
        <p:spPr>
          <a:xfrm rot="5400000" flipH="1" flipV="1">
            <a:off x="2701010" y="-342579"/>
            <a:ext cx="12700" cy="2000694"/>
          </a:xfrm>
          <a:prstGeom prst="bentConnector3">
            <a:avLst>
              <a:gd name="adj1" fmla="val 794118"/>
            </a:avLst>
          </a:prstGeom>
          <a:ln w="952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7" name="평행 사변형[P] 636">
            <a:extLst>
              <a:ext uri="{FF2B5EF4-FFF2-40B4-BE49-F238E27FC236}">
                <a16:creationId xmlns:a16="http://schemas.microsoft.com/office/drawing/2014/main" id="{63F04619-7C00-4F50-64FC-458E110DF1B6}"/>
              </a:ext>
            </a:extLst>
          </p:cNvPr>
          <p:cNvSpPr/>
          <p:nvPr/>
        </p:nvSpPr>
        <p:spPr>
          <a:xfrm>
            <a:off x="2521893" y="504058"/>
            <a:ext cx="393078" cy="119207"/>
          </a:xfrm>
          <a:prstGeom prst="parallelogram">
            <a:avLst>
              <a:gd name="adj" fmla="val 0"/>
            </a:avLst>
          </a:prstGeom>
          <a:solidFill>
            <a:srgbClr val="EEEEEE"/>
          </a:solidFill>
          <a:ln w="1905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ko-KR" altLang="en-US" sz="7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</a:t>
            </a:r>
            <a:endParaRPr kumimoji="1" lang="ko-Kore-KR" altLang="en-US" sz="7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38" name="꺾인 연결선[E] 637">
            <a:extLst>
              <a:ext uri="{FF2B5EF4-FFF2-40B4-BE49-F238E27FC236}">
                <a16:creationId xmlns:a16="http://schemas.microsoft.com/office/drawing/2014/main" id="{7C1EF3E2-75AB-1385-F28B-A0BE449BA6CD}"/>
              </a:ext>
            </a:extLst>
          </p:cNvPr>
          <p:cNvCxnSpPr>
            <a:cxnSpLocks/>
            <a:stCxn id="113" idx="0"/>
          </p:cNvCxnSpPr>
          <p:nvPr/>
        </p:nvCxnSpPr>
        <p:spPr>
          <a:xfrm rot="5400000" flipH="1" flipV="1">
            <a:off x="5119793" y="158027"/>
            <a:ext cx="40833" cy="999206"/>
          </a:xfrm>
          <a:prstGeom prst="bentConnector3">
            <a:avLst>
              <a:gd name="adj1" fmla="val 271185"/>
            </a:avLst>
          </a:prstGeom>
          <a:ln w="952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9" name="평행 사변형[P] 638">
            <a:extLst>
              <a:ext uri="{FF2B5EF4-FFF2-40B4-BE49-F238E27FC236}">
                <a16:creationId xmlns:a16="http://schemas.microsoft.com/office/drawing/2014/main" id="{2B2DBD3E-338C-E7F8-7D0A-D7FF88EACC8A}"/>
              </a:ext>
            </a:extLst>
          </p:cNvPr>
          <p:cNvSpPr/>
          <p:nvPr/>
        </p:nvSpPr>
        <p:spPr>
          <a:xfrm>
            <a:off x="4939217" y="504058"/>
            <a:ext cx="393078" cy="131128"/>
          </a:xfrm>
          <a:prstGeom prst="parallelogram">
            <a:avLst>
              <a:gd name="adj" fmla="val 0"/>
            </a:avLst>
          </a:prstGeom>
          <a:solidFill>
            <a:srgbClr val="EEEEEE"/>
          </a:solidFill>
          <a:ln w="1905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ko-KR" altLang="en-US" sz="7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endParaRPr kumimoji="1" lang="ko-Kore-KR" altLang="en-US" sz="7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4" name="직사각형 643">
            <a:extLst>
              <a:ext uri="{FF2B5EF4-FFF2-40B4-BE49-F238E27FC236}">
                <a16:creationId xmlns:a16="http://schemas.microsoft.com/office/drawing/2014/main" id="{70E3143C-E763-37B4-DE13-49DB7387E8A1}"/>
              </a:ext>
            </a:extLst>
          </p:cNvPr>
          <p:cNvSpPr/>
          <p:nvPr/>
        </p:nvSpPr>
        <p:spPr>
          <a:xfrm>
            <a:off x="6256017" y="669788"/>
            <a:ext cx="888196" cy="257671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rgbClr val="D80133"/>
                </a:solidFill>
                <a:latin typeface="+mn-ea"/>
              </a:rPr>
              <a:t>사용자 입력 항목</a:t>
            </a:r>
          </a:p>
        </p:txBody>
      </p:sp>
      <p:cxnSp>
        <p:nvCxnSpPr>
          <p:cNvPr id="655" name="꺾인 연결선[E] 654">
            <a:extLst>
              <a:ext uri="{FF2B5EF4-FFF2-40B4-BE49-F238E27FC236}">
                <a16:creationId xmlns:a16="http://schemas.microsoft.com/office/drawing/2014/main" id="{797021E3-DFBE-D22E-8E0C-89DA1F232187}"/>
              </a:ext>
            </a:extLst>
          </p:cNvPr>
          <p:cNvCxnSpPr>
            <a:cxnSpLocks/>
            <a:stCxn id="644" idx="0"/>
            <a:endCxn id="112" idx="0"/>
          </p:cNvCxnSpPr>
          <p:nvPr/>
        </p:nvCxnSpPr>
        <p:spPr>
          <a:xfrm rot="16200000" flipH="1">
            <a:off x="7168494" y="201409"/>
            <a:ext cx="40368" cy="977127"/>
          </a:xfrm>
          <a:prstGeom prst="bentConnector3">
            <a:avLst>
              <a:gd name="adj1" fmla="val -233177"/>
            </a:avLst>
          </a:prstGeom>
          <a:ln w="952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6" name="평행 사변형[P] 655">
            <a:extLst>
              <a:ext uri="{FF2B5EF4-FFF2-40B4-BE49-F238E27FC236}">
                <a16:creationId xmlns:a16="http://schemas.microsoft.com/office/drawing/2014/main" id="{14AF2161-E92E-8DC1-1559-BCD811999EF2}"/>
              </a:ext>
            </a:extLst>
          </p:cNvPr>
          <p:cNvSpPr/>
          <p:nvPr/>
        </p:nvSpPr>
        <p:spPr>
          <a:xfrm>
            <a:off x="6992138" y="504058"/>
            <a:ext cx="393078" cy="119207"/>
          </a:xfrm>
          <a:prstGeom prst="parallelogram">
            <a:avLst>
              <a:gd name="adj" fmla="val 0"/>
            </a:avLst>
          </a:prstGeom>
          <a:solidFill>
            <a:srgbClr val="EEEEEE"/>
          </a:solidFill>
          <a:ln w="1905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ko-KR" altLang="en-US" sz="7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요소</a:t>
            </a:r>
            <a:endParaRPr kumimoji="1" lang="ko-Kore-KR" altLang="en-US" sz="7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60" name="꺾인 연결선[E] 659">
            <a:extLst>
              <a:ext uri="{FF2B5EF4-FFF2-40B4-BE49-F238E27FC236}">
                <a16:creationId xmlns:a16="http://schemas.microsoft.com/office/drawing/2014/main" id="{FDA89857-438D-5F88-82D6-E4CE29DFD52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970646" y="-747754"/>
            <a:ext cx="12700" cy="2880363"/>
          </a:xfrm>
          <a:prstGeom prst="bentConnector3">
            <a:avLst>
              <a:gd name="adj1" fmla="val 1007969"/>
            </a:avLst>
          </a:prstGeom>
          <a:ln w="952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4" name="평행 사변형[P] 663">
            <a:extLst>
              <a:ext uri="{FF2B5EF4-FFF2-40B4-BE49-F238E27FC236}">
                <a16:creationId xmlns:a16="http://schemas.microsoft.com/office/drawing/2014/main" id="{2FA589B5-0E82-10FA-D4DA-A85C42C80550}"/>
              </a:ext>
            </a:extLst>
          </p:cNvPr>
          <p:cNvSpPr/>
          <p:nvPr/>
        </p:nvSpPr>
        <p:spPr>
          <a:xfrm>
            <a:off x="9780457" y="504058"/>
            <a:ext cx="393078" cy="131128"/>
          </a:xfrm>
          <a:prstGeom prst="parallelogram">
            <a:avLst>
              <a:gd name="adj" fmla="val 0"/>
            </a:avLst>
          </a:prstGeom>
          <a:solidFill>
            <a:srgbClr val="EEEEEE"/>
          </a:solidFill>
          <a:ln w="1905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ko-KR" altLang="en-US" sz="7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연결</a:t>
            </a:r>
            <a:endParaRPr kumimoji="1" lang="ko-Kore-KR" altLang="en-US" sz="7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3" name="TextBox 462">
            <a:extLst>
              <a:ext uri="{FF2B5EF4-FFF2-40B4-BE49-F238E27FC236}">
                <a16:creationId xmlns:a16="http://schemas.microsoft.com/office/drawing/2014/main" id="{3A869D75-5145-E65F-32B8-111B04E35095}"/>
              </a:ext>
            </a:extLst>
          </p:cNvPr>
          <p:cNvSpPr txBox="1"/>
          <p:nvPr/>
        </p:nvSpPr>
        <p:spPr>
          <a:xfrm>
            <a:off x="10042447" y="748807"/>
            <a:ext cx="741545" cy="25391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ko-KR" altLang="en-US" sz="7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조건 </a:t>
            </a:r>
            <a:r>
              <a:rPr kumimoji="1" lang="en-US" altLang="ko-KR" sz="7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TRUE </a:t>
            </a:r>
            <a:r>
              <a:rPr kumimoji="1" lang="ko-KR" altLang="en-US" sz="7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</a:t>
            </a:r>
            <a:endParaRPr kumimoji="1" lang="ko-Kore-KR" altLang="en-US" sz="7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4" name="TextBox 463">
            <a:extLst>
              <a:ext uri="{FF2B5EF4-FFF2-40B4-BE49-F238E27FC236}">
                <a16:creationId xmlns:a16="http://schemas.microsoft.com/office/drawing/2014/main" id="{62AA12DF-9B02-5309-1129-4657B388283A}"/>
              </a:ext>
            </a:extLst>
          </p:cNvPr>
          <p:cNvSpPr txBox="1"/>
          <p:nvPr/>
        </p:nvSpPr>
        <p:spPr>
          <a:xfrm>
            <a:off x="11025628" y="748807"/>
            <a:ext cx="770399" cy="25391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ko-KR" altLang="en-US" sz="7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조건 </a:t>
            </a:r>
            <a:r>
              <a:rPr kumimoji="1" lang="en-US" altLang="ko-KR" sz="7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FALSE </a:t>
            </a:r>
            <a:r>
              <a:rPr kumimoji="1" lang="ko-KR" altLang="en-US" sz="7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</a:t>
            </a:r>
            <a:endParaRPr kumimoji="1" lang="ko-Kore-KR" altLang="en-US" sz="7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4" name="대각선 방향의 모서리가 잘린 사각형 723">
            <a:extLst>
              <a:ext uri="{FF2B5EF4-FFF2-40B4-BE49-F238E27FC236}">
                <a16:creationId xmlns:a16="http://schemas.microsoft.com/office/drawing/2014/main" id="{3F90D6E7-97E9-9B2C-B1EE-47AC2D3C9D0F}"/>
              </a:ext>
            </a:extLst>
          </p:cNvPr>
          <p:cNvSpPr/>
          <p:nvPr/>
        </p:nvSpPr>
        <p:spPr>
          <a:xfrm>
            <a:off x="5274819" y="640935"/>
            <a:ext cx="734047" cy="305575"/>
          </a:xfrm>
          <a:prstGeom prst="snip2DiagRect">
            <a:avLst>
              <a:gd name="adj1" fmla="val 0"/>
              <a:gd name="adj2" fmla="val 47381"/>
            </a:avLst>
          </a:prstGeom>
          <a:noFill/>
          <a:ln w="9525" cap="flat">
            <a:solidFill>
              <a:srgbClr val="7030A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ko-Kore-KR" altLang="en-US" sz="700" b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</a:t>
            </a:r>
            <a:endParaRPr kumimoji="1" lang="en-US" altLang="ko-Kore-KR" sz="700" b="1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ko-Kore-KR" altLang="en-US" sz="700" b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조건분기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15F0B70-1039-4667-2F47-941E8C17A331}"/>
              </a:ext>
            </a:extLst>
          </p:cNvPr>
          <p:cNvSpPr/>
          <p:nvPr/>
        </p:nvSpPr>
        <p:spPr>
          <a:xfrm>
            <a:off x="284101" y="5972727"/>
            <a:ext cx="807451" cy="31178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ln w="0"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접수 완료</a:t>
            </a:r>
            <a:r>
              <a:rPr lang="en-US" altLang="ko-KR" sz="700" b="1">
                <a:ln w="0"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URL</a:t>
            </a:r>
            <a:endParaRPr lang="ko-KR" altLang="en-US" sz="700" b="1">
              <a:ln w="0"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6ED4F98-21E7-131B-5040-9701CF2DD80A}"/>
              </a:ext>
            </a:extLst>
          </p:cNvPr>
          <p:cNvSpPr/>
          <p:nvPr/>
        </p:nvSpPr>
        <p:spPr>
          <a:xfrm>
            <a:off x="284101" y="1638323"/>
            <a:ext cx="807451" cy="32141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ln w="0"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보이는 </a:t>
            </a:r>
            <a:r>
              <a:rPr lang="en-US" altLang="ko-KR" sz="700" b="1">
                <a:ln w="0"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ARS</a:t>
            </a:r>
            <a:endParaRPr lang="ko-KR" altLang="en-US" sz="700" b="1">
              <a:ln w="0"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87485F9-219D-DCFB-8DB9-7C6CBC330736}"/>
              </a:ext>
            </a:extLst>
          </p:cNvPr>
          <p:cNvSpPr/>
          <p:nvPr/>
        </p:nvSpPr>
        <p:spPr>
          <a:xfrm>
            <a:off x="2436971" y="4898313"/>
            <a:ext cx="807451" cy="31178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ln w="0"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로그인</a:t>
            </a:r>
            <a:endParaRPr lang="en-US" altLang="ko-KR" sz="700" b="1">
              <a:ln w="0"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algn="ctr"/>
            <a:r>
              <a:rPr lang="en-US" altLang="ko-KR" sz="700" b="1">
                <a:ln w="0"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(T-ID/</a:t>
            </a:r>
            <a:r>
              <a:rPr lang="ko-KR" altLang="en-US" sz="700" b="1">
                <a:ln w="0"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간편인증</a:t>
            </a:r>
            <a:r>
              <a:rPr lang="en-US" altLang="ko-KR" sz="700" b="1">
                <a:ln w="0"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)</a:t>
            </a:r>
            <a:endParaRPr lang="ko-KR" altLang="en-US" sz="700" b="1">
              <a:ln w="0"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CA1F3D4-E212-47E8-13B2-ED673FE2DA68}"/>
              </a:ext>
            </a:extLst>
          </p:cNvPr>
          <p:cNvSpPr/>
          <p:nvPr/>
        </p:nvSpPr>
        <p:spPr>
          <a:xfrm>
            <a:off x="284101" y="4355284"/>
            <a:ext cx="807451" cy="31178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ln w="0"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웹 </a:t>
            </a:r>
            <a:r>
              <a:rPr lang="en-US" altLang="ko-KR" sz="700" b="1">
                <a:ln w="0"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URL</a:t>
            </a:r>
            <a:endParaRPr lang="ko-KR" altLang="en-US" sz="700" b="1">
              <a:ln w="0"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B0C3D7B-EDB8-D7DD-EC71-553CD98D3C6D}"/>
              </a:ext>
            </a:extLst>
          </p:cNvPr>
          <p:cNvSpPr/>
          <p:nvPr/>
        </p:nvSpPr>
        <p:spPr>
          <a:xfrm>
            <a:off x="284101" y="2190181"/>
            <a:ext cx="807451" cy="31178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err="1">
                <a:ln w="0"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버튼식</a:t>
            </a:r>
            <a:r>
              <a:rPr lang="ko-KR" altLang="en-US" sz="700" b="1">
                <a:ln w="0"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z="700" b="1">
                <a:ln w="0"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ARS</a:t>
            </a:r>
            <a:endParaRPr lang="ko-KR" altLang="en-US" sz="700" b="1">
              <a:ln w="0"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ED851704-4047-C874-3DD1-B27EB092D98C}"/>
              </a:ext>
            </a:extLst>
          </p:cNvPr>
          <p:cNvCxnSpPr>
            <a:cxnSpLocks/>
            <a:endCxn id="80" idx="2"/>
          </p:cNvCxnSpPr>
          <p:nvPr/>
        </p:nvCxnSpPr>
        <p:spPr>
          <a:xfrm>
            <a:off x="1090371" y="4509877"/>
            <a:ext cx="270164" cy="1299"/>
          </a:xfrm>
          <a:prstGeom prst="straightConnector1">
            <a:avLst/>
          </a:prstGeom>
          <a:ln w="9525">
            <a:headEnd type="none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평행 사변형[P] 73">
            <a:extLst>
              <a:ext uri="{FF2B5EF4-FFF2-40B4-BE49-F238E27FC236}">
                <a16:creationId xmlns:a16="http://schemas.microsoft.com/office/drawing/2014/main" id="{B556CFC0-1C6C-2D04-82D4-883C08048D20}"/>
              </a:ext>
            </a:extLst>
          </p:cNvPr>
          <p:cNvSpPr/>
          <p:nvPr/>
        </p:nvSpPr>
        <p:spPr>
          <a:xfrm>
            <a:off x="1342961" y="3272020"/>
            <a:ext cx="842599" cy="309192"/>
          </a:xfrm>
          <a:prstGeom prst="parallelogram">
            <a:avLst>
              <a:gd name="adj" fmla="val 0"/>
            </a:avLst>
          </a:prstGeom>
          <a:noFill/>
          <a:ln w="9525" cap="flat">
            <a:solidFill>
              <a:schemeClr val="tx1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ko-KR" altLang="en-US" sz="7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명의자</a:t>
            </a:r>
            <a:r>
              <a:rPr kumimoji="1" lang="en-US" altLang="ko-KR" sz="7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1" lang="ko-KR" altLang="en-US" sz="7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신청자</a:t>
            </a:r>
            <a:endParaRPr kumimoji="1" lang="en-US" altLang="ko-KR" sz="7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en-US" altLang="ko-KR" sz="7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URL </a:t>
            </a:r>
            <a:r>
              <a:rPr kumimoji="1" lang="ko-KR" altLang="en-US" sz="7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발송하기</a:t>
            </a:r>
            <a:endParaRPr kumimoji="1" lang="ko-Kore-KR" altLang="en-US" sz="7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4574EB6-CC81-9D36-FAF8-2EE5EFB6F075}"/>
              </a:ext>
            </a:extLst>
          </p:cNvPr>
          <p:cNvSpPr/>
          <p:nvPr/>
        </p:nvSpPr>
        <p:spPr>
          <a:xfrm>
            <a:off x="2436971" y="3219125"/>
            <a:ext cx="807451" cy="414982"/>
          </a:xfrm>
          <a:prstGeom prst="rect">
            <a:avLst/>
          </a:prstGeom>
          <a:solidFill>
            <a:srgbClr val="D80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b="1" dirty="0">
                <a:ln w="0"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명의자 본인인증</a:t>
            </a:r>
            <a:endParaRPr lang="en-US" altLang="ko-KR" sz="700" b="1" dirty="0">
              <a:ln w="0"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algn="ctr"/>
            <a:r>
              <a:rPr lang="ko-KR" altLang="en-US" sz="700" b="1" dirty="0">
                <a:ln w="0"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및 명의자와의 </a:t>
            </a:r>
            <a:endParaRPr lang="en-US" altLang="ko-KR" sz="700" b="1" dirty="0">
              <a:ln w="0"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algn="ctr"/>
            <a:r>
              <a:rPr lang="ko-KR" altLang="en-US" sz="700" b="1" dirty="0">
                <a:ln w="0"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관계 확인</a:t>
            </a:r>
          </a:p>
        </p:txBody>
      </p:sp>
      <p:sp>
        <p:nvSpPr>
          <p:cNvPr id="79" name="대각선 방향의 모서리가 잘린 사각형 78">
            <a:extLst>
              <a:ext uri="{FF2B5EF4-FFF2-40B4-BE49-F238E27FC236}">
                <a16:creationId xmlns:a16="http://schemas.microsoft.com/office/drawing/2014/main" id="{E54B85EA-BF8C-753F-944D-28A2662D3217}"/>
              </a:ext>
            </a:extLst>
          </p:cNvPr>
          <p:cNvSpPr/>
          <p:nvPr/>
        </p:nvSpPr>
        <p:spPr>
          <a:xfrm>
            <a:off x="1360535" y="2760776"/>
            <a:ext cx="807452" cy="277795"/>
          </a:xfrm>
          <a:prstGeom prst="snip2DiagRect">
            <a:avLst>
              <a:gd name="adj1" fmla="val 0"/>
              <a:gd name="adj2" fmla="val 47381"/>
            </a:avLst>
          </a:prstGeom>
          <a:noFill/>
          <a:ln w="9525" cap="flat">
            <a:solidFill>
              <a:srgbClr val="7030A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ko-KR" altLang="en-US" sz="7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명의자의</a:t>
            </a:r>
            <a:endParaRPr kumimoji="1" lang="en-US" altLang="ko-KR" sz="7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ko-KR" altLang="en-US" sz="7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번호인가</a:t>
            </a:r>
            <a:endParaRPr kumimoji="1" lang="ko-Kore-KR" altLang="en-US" sz="7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대각선 방향의 모서리가 잘린 사각형 79">
            <a:extLst>
              <a:ext uri="{FF2B5EF4-FFF2-40B4-BE49-F238E27FC236}">
                <a16:creationId xmlns:a16="http://schemas.microsoft.com/office/drawing/2014/main" id="{3A6E2E22-C9BC-69CB-5D94-7E0EA1C6D160}"/>
              </a:ext>
            </a:extLst>
          </p:cNvPr>
          <p:cNvSpPr/>
          <p:nvPr/>
        </p:nvSpPr>
        <p:spPr>
          <a:xfrm>
            <a:off x="1360535" y="4372278"/>
            <a:ext cx="807452" cy="277795"/>
          </a:xfrm>
          <a:prstGeom prst="snip2DiagRect">
            <a:avLst>
              <a:gd name="adj1" fmla="val 0"/>
              <a:gd name="adj2" fmla="val 47381"/>
            </a:avLst>
          </a:prstGeom>
          <a:noFill/>
          <a:ln w="9525" cap="flat">
            <a:solidFill>
              <a:srgbClr val="7030A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ko-Kore-KR" altLang="en-US" sz="700" b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kumimoji="1" lang="ko-KR" altLang="en-US" sz="700" b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했는</a:t>
            </a:r>
            <a:r>
              <a:rPr kumimoji="1" lang="ko-Kore-KR" altLang="en-US" sz="700" b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D64DBC25-323A-2164-08AB-AC6CFE73BB57}"/>
              </a:ext>
            </a:extLst>
          </p:cNvPr>
          <p:cNvGrpSpPr/>
          <p:nvPr/>
        </p:nvGrpSpPr>
        <p:grpSpPr>
          <a:xfrm>
            <a:off x="1381262" y="2156010"/>
            <a:ext cx="765999" cy="380125"/>
            <a:chOff x="1457224" y="4435985"/>
            <a:chExt cx="765999" cy="418137"/>
          </a:xfrm>
          <a:solidFill>
            <a:srgbClr val="EEEEEE"/>
          </a:solidFill>
        </p:grpSpPr>
        <p:sp>
          <p:nvSpPr>
            <p:cNvPr id="83" name="평행 사변형[P] 82">
              <a:extLst>
                <a:ext uri="{FF2B5EF4-FFF2-40B4-BE49-F238E27FC236}">
                  <a16:creationId xmlns:a16="http://schemas.microsoft.com/office/drawing/2014/main" id="{9DD2C508-12BA-EC6A-5999-03FDAA9B00E4}"/>
                </a:ext>
              </a:extLst>
            </p:cNvPr>
            <p:cNvSpPr/>
            <p:nvPr/>
          </p:nvSpPr>
          <p:spPr>
            <a:xfrm>
              <a:off x="1457224" y="4435985"/>
              <a:ext cx="765999" cy="418137"/>
            </a:xfrm>
            <a:prstGeom prst="parallelogram">
              <a:avLst>
                <a:gd name="adj" fmla="val 0"/>
              </a:avLst>
            </a:prstGeom>
            <a:grpFill/>
            <a:ln w="9525" cap="flat">
              <a:solidFill>
                <a:schemeClr val="tx1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180000" numCol="1" spcCol="38100" rtlCol="0" anchor="ctr">
              <a:noAutofit/>
            </a:bodyPr>
            <a:lstStyle/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ore-KR" sz="7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IVR</a:t>
              </a:r>
              <a:r>
                <a:rPr kumimoji="1" lang="ko-KR" altLang="en-US" sz="7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kumimoji="1" lang="ko-Kore-KR" altLang="en-US" sz="7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조회</a:t>
              </a:r>
              <a:r>
                <a:rPr kumimoji="1" lang="ko-KR" altLang="en-US" sz="7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하기</a:t>
              </a:r>
              <a:endParaRPr kumimoji="1" lang="ko-Kore-KR" altLang="en-US" sz="7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8B9014D0-991F-9657-D536-93EE5B249B97}"/>
                </a:ext>
              </a:extLst>
            </p:cNvPr>
            <p:cNvSpPr/>
            <p:nvPr/>
          </p:nvSpPr>
          <p:spPr>
            <a:xfrm>
              <a:off x="1549703" y="4626766"/>
              <a:ext cx="585856" cy="178532"/>
            </a:xfrm>
            <a:prstGeom prst="roundRect">
              <a:avLst>
                <a:gd name="adj" fmla="val 50000"/>
              </a:avLst>
            </a:prstGeom>
            <a:grpFill/>
            <a:ln w="9525" cap="flat">
              <a:solidFill>
                <a:srgbClr val="D80133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700" b="1">
                  <a:solidFill>
                    <a:srgbClr val="D8013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발신번호</a:t>
              </a:r>
              <a:endParaRPr kumimoji="1" lang="ko-Kore-KR" altLang="en-US" sz="700" b="1">
                <a:solidFill>
                  <a:srgbClr val="D801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2DDA6798-8189-58EA-997F-EDDEF37D271A}"/>
              </a:ext>
            </a:extLst>
          </p:cNvPr>
          <p:cNvCxnSpPr>
            <a:cxnSpLocks/>
            <a:stCxn id="83" idx="3"/>
            <a:endCxn id="79" idx="3"/>
          </p:cNvCxnSpPr>
          <p:nvPr/>
        </p:nvCxnSpPr>
        <p:spPr>
          <a:xfrm flipH="1">
            <a:off x="1764261" y="2536135"/>
            <a:ext cx="1" cy="224641"/>
          </a:xfrm>
          <a:prstGeom prst="straightConnector1">
            <a:avLst/>
          </a:prstGeom>
          <a:ln w="9525">
            <a:headEnd type="none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9A0CF78A-83D7-1CA4-39B9-0785AA17A72F}"/>
              </a:ext>
            </a:extLst>
          </p:cNvPr>
          <p:cNvCxnSpPr>
            <a:cxnSpLocks/>
            <a:stCxn id="80" idx="0"/>
          </p:cNvCxnSpPr>
          <p:nvPr/>
        </p:nvCxnSpPr>
        <p:spPr>
          <a:xfrm flipV="1">
            <a:off x="2167987" y="4511175"/>
            <a:ext cx="268984" cy="1"/>
          </a:xfrm>
          <a:prstGeom prst="straightConnector1">
            <a:avLst/>
          </a:prstGeom>
          <a:ln w="9525">
            <a:solidFill>
              <a:srgbClr val="0000FF"/>
            </a:solidFill>
            <a:headEnd type="oval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평행 사변형[P] 88">
            <a:extLst>
              <a:ext uri="{FF2B5EF4-FFF2-40B4-BE49-F238E27FC236}">
                <a16:creationId xmlns:a16="http://schemas.microsoft.com/office/drawing/2014/main" id="{E97A75C6-39F8-9D98-9B06-26FA3AD75B55}"/>
              </a:ext>
            </a:extLst>
          </p:cNvPr>
          <p:cNvSpPr/>
          <p:nvPr/>
        </p:nvSpPr>
        <p:spPr>
          <a:xfrm>
            <a:off x="1342961" y="3814845"/>
            <a:ext cx="842599" cy="309192"/>
          </a:xfrm>
          <a:prstGeom prst="parallelogram">
            <a:avLst>
              <a:gd name="adj" fmla="val 0"/>
            </a:avLst>
          </a:prstGeom>
          <a:noFill/>
          <a:ln w="9525" cap="flat">
            <a:solidFill>
              <a:schemeClr val="tx1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명의자</a:t>
            </a:r>
            <a:endParaRPr kumimoji="1" lang="en-US" altLang="ko-KR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en-US" altLang="ko-KR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URL </a:t>
            </a:r>
            <a:r>
              <a:rPr kumimoji="1"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발송하기</a:t>
            </a:r>
            <a:endParaRPr kumimoji="1" lang="ko-Kore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416C1F48-D247-7587-7D31-823A689C369C}"/>
              </a:ext>
            </a:extLst>
          </p:cNvPr>
          <p:cNvCxnSpPr>
            <a:cxnSpLocks/>
            <a:stCxn id="79" idx="1"/>
            <a:endCxn id="74" idx="0"/>
          </p:cNvCxnSpPr>
          <p:nvPr/>
        </p:nvCxnSpPr>
        <p:spPr>
          <a:xfrm>
            <a:off x="1764261" y="3038571"/>
            <a:ext cx="0" cy="233449"/>
          </a:xfrm>
          <a:prstGeom prst="straightConnector1">
            <a:avLst/>
          </a:prstGeom>
          <a:ln w="9525">
            <a:solidFill>
              <a:srgbClr val="D80133"/>
            </a:solidFill>
            <a:headEnd type="diamond" w="med" len="med"/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05AF8EA7-0780-66EC-9BCF-14BF37472F19}"/>
              </a:ext>
            </a:extLst>
          </p:cNvPr>
          <p:cNvCxnSpPr>
            <a:cxnSpLocks/>
            <a:stCxn id="71" idx="3"/>
            <a:endCxn id="83" idx="5"/>
          </p:cNvCxnSpPr>
          <p:nvPr/>
        </p:nvCxnSpPr>
        <p:spPr>
          <a:xfrm>
            <a:off x="1091552" y="2346072"/>
            <a:ext cx="289710" cy="1"/>
          </a:xfrm>
          <a:prstGeom prst="straightConnector1">
            <a:avLst/>
          </a:prstGeom>
          <a:ln w="9525">
            <a:headEnd type="none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꺾인 연결선[E] 97">
            <a:extLst>
              <a:ext uri="{FF2B5EF4-FFF2-40B4-BE49-F238E27FC236}">
                <a16:creationId xmlns:a16="http://schemas.microsoft.com/office/drawing/2014/main" id="{DD3A64C2-644E-8761-C83C-DCE52172752D}"/>
              </a:ext>
            </a:extLst>
          </p:cNvPr>
          <p:cNvCxnSpPr>
            <a:cxnSpLocks/>
            <a:stCxn id="67" idx="3"/>
          </p:cNvCxnSpPr>
          <p:nvPr/>
        </p:nvCxnSpPr>
        <p:spPr>
          <a:xfrm flipV="1">
            <a:off x="3244422" y="1791301"/>
            <a:ext cx="169086" cy="3262903"/>
          </a:xfrm>
          <a:prstGeom prst="bentConnector2">
            <a:avLst/>
          </a:prstGeom>
          <a:ln w="9525">
            <a:solidFill>
              <a:srgbClr val="000000"/>
            </a:solidFill>
            <a:headEnd type="none" w="sm" len="sm"/>
            <a:tailEnd type="triangl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7B5EED52-FAF5-2018-B66B-2492A8D31C66}"/>
              </a:ext>
            </a:extLst>
          </p:cNvPr>
          <p:cNvCxnSpPr>
            <a:cxnSpLocks/>
            <a:stCxn id="89" idx="2"/>
          </p:cNvCxnSpPr>
          <p:nvPr/>
        </p:nvCxnSpPr>
        <p:spPr>
          <a:xfrm flipV="1">
            <a:off x="2185560" y="3968146"/>
            <a:ext cx="1226492" cy="1295"/>
          </a:xfrm>
          <a:prstGeom prst="straightConnector1">
            <a:avLst/>
          </a:prstGeom>
          <a:ln w="9525">
            <a:headEnd type="none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CD9AA6E7-D40D-960E-1514-14ABCBE49DA0}"/>
              </a:ext>
            </a:extLst>
          </p:cNvPr>
          <p:cNvSpPr/>
          <p:nvPr/>
        </p:nvSpPr>
        <p:spPr>
          <a:xfrm>
            <a:off x="2436971" y="5972727"/>
            <a:ext cx="807451" cy="311782"/>
          </a:xfrm>
          <a:prstGeom prst="rect">
            <a:avLst/>
          </a:prstGeom>
          <a:solidFill>
            <a:srgbClr val="D80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b="1" dirty="0">
                <a:ln w="0"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생년월일 확인</a:t>
            </a: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433E8841-723A-A950-EFD2-1F1F7AFA963B}"/>
              </a:ext>
            </a:extLst>
          </p:cNvPr>
          <p:cNvCxnSpPr>
            <a:cxnSpLocks/>
            <a:stCxn id="65" idx="3"/>
            <a:endCxn id="101" idx="1"/>
          </p:cNvCxnSpPr>
          <p:nvPr/>
        </p:nvCxnSpPr>
        <p:spPr>
          <a:xfrm>
            <a:off x="1091552" y="6128618"/>
            <a:ext cx="1345419" cy="0"/>
          </a:xfrm>
          <a:prstGeom prst="straightConnector1">
            <a:avLst/>
          </a:prstGeom>
          <a:ln w="9525">
            <a:headEnd type="none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776841F-516A-ECAB-9603-00EF19CE71EB}"/>
              </a:ext>
            </a:extLst>
          </p:cNvPr>
          <p:cNvCxnSpPr>
            <a:cxnSpLocks/>
          </p:cNvCxnSpPr>
          <p:nvPr/>
        </p:nvCxnSpPr>
        <p:spPr>
          <a:xfrm>
            <a:off x="3244422" y="4511175"/>
            <a:ext cx="169087" cy="170"/>
          </a:xfrm>
          <a:prstGeom prst="straightConnector1">
            <a:avLst/>
          </a:prstGeom>
          <a:ln w="9525">
            <a:headEnd type="none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C6779BA-2719-C909-E68A-D662A250255C}"/>
              </a:ext>
            </a:extLst>
          </p:cNvPr>
          <p:cNvCxnSpPr>
            <a:cxnSpLocks/>
            <a:stCxn id="66" idx="3"/>
          </p:cNvCxnSpPr>
          <p:nvPr/>
        </p:nvCxnSpPr>
        <p:spPr>
          <a:xfrm>
            <a:off x="1091552" y="1799029"/>
            <a:ext cx="2447730" cy="0"/>
          </a:xfrm>
          <a:prstGeom prst="straightConnector1">
            <a:avLst/>
          </a:prstGeom>
          <a:ln w="9525">
            <a:headEnd type="none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508F9568-FFD1-1E87-50DD-A75ADA5722D4}"/>
              </a:ext>
            </a:extLst>
          </p:cNvPr>
          <p:cNvCxnSpPr>
            <a:cxnSpLocks/>
            <a:stCxn id="75" idx="0"/>
          </p:cNvCxnSpPr>
          <p:nvPr/>
        </p:nvCxnSpPr>
        <p:spPr>
          <a:xfrm flipV="1">
            <a:off x="2840697" y="1798735"/>
            <a:ext cx="0" cy="1420390"/>
          </a:xfrm>
          <a:prstGeom prst="straightConnector1">
            <a:avLst/>
          </a:prstGeom>
          <a:ln w="9525">
            <a:headEnd type="none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1" name="직선 화살표 연결선 290">
            <a:extLst>
              <a:ext uri="{FF2B5EF4-FFF2-40B4-BE49-F238E27FC236}">
                <a16:creationId xmlns:a16="http://schemas.microsoft.com/office/drawing/2014/main" id="{5E922FC5-56C9-FBAE-BA68-CA71078539DE}"/>
              </a:ext>
            </a:extLst>
          </p:cNvPr>
          <p:cNvCxnSpPr>
            <a:cxnSpLocks/>
            <a:stCxn id="74" idx="2"/>
            <a:endCxn id="75" idx="1"/>
          </p:cNvCxnSpPr>
          <p:nvPr/>
        </p:nvCxnSpPr>
        <p:spPr>
          <a:xfrm>
            <a:off x="2185560" y="3426616"/>
            <a:ext cx="251411" cy="0"/>
          </a:xfrm>
          <a:prstGeom prst="straightConnector1">
            <a:avLst/>
          </a:prstGeom>
          <a:ln w="9525">
            <a:headEnd type="none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B2C7D45-8CCB-6626-34B7-8311EE5B8F25}"/>
              </a:ext>
            </a:extLst>
          </p:cNvPr>
          <p:cNvSpPr/>
          <p:nvPr/>
        </p:nvSpPr>
        <p:spPr>
          <a:xfrm>
            <a:off x="6737633" y="3301434"/>
            <a:ext cx="807451" cy="311782"/>
          </a:xfrm>
          <a:prstGeom prst="rect">
            <a:avLst/>
          </a:prstGeom>
          <a:solidFill>
            <a:srgbClr val="D80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ln w="0"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STB </a:t>
            </a:r>
            <a:r>
              <a:rPr lang="ko-KR" altLang="en-US" sz="700" b="1" dirty="0">
                <a:ln w="0"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모델 선택</a:t>
            </a:r>
            <a:endParaRPr lang="en-US" altLang="ko-KR" sz="700" b="1" dirty="0">
              <a:ln w="0"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7" name="대각선 방향의 모서리가 잘린 사각형 6">
            <a:extLst>
              <a:ext uri="{FF2B5EF4-FFF2-40B4-BE49-F238E27FC236}">
                <a16:creationId xmlns:a16="http://schemas.microsoft.com/office/drawing/2014/main" id="{9E2AE6FC-17FC-36E8-CC6D-6ED0380DF281}"/>
              </a:ext>
            </a:extLst>
          </p:cNvPr>
          <p:cNvSpPr/>
          <p:nvPr/>
        </p:nvSpPr>
        <p:spPr>
          <a:xfrm>
            <a:off x="3513405" y="2760776"/>
            <a:ext cx="807452" cy="277795"/>
          </a:xfrm>
          <a:prstGeom prst="snip2DiagRect">
            <a:avLst>
              <a:gd name="adj1" fmla="val 0"/>
              <a:gd name="adj2" fmla="val 47381"/>
            </a:avLst>
          </a:prstGeom>
          <a:noFill/>
          <a:ln w="9525" cap="flat">
            <a:solidFill>
              <a:srgbClr val="7030A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rtl="0" latinLnBrk="1" hangingPunct="0"/>
            <a:r>
              <a:rPr kumimoji="1" lang="ko-KR" altLang="en-US" sz="7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주소가 하나인가</a:t>
            </a:r>
            <a:endParaRPr kumimoji="1" lang="ko-Kore-KR" altLang="en-US" sz="7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C9007D-6DD5-8791-9F9F-802960633B7C}"/>
              </a:ext>
            </a:extLst>
          </p:cNvPr>
          <p:cNvSpPr/>
          <p:nvPr/>
        </p:nvSpPr>
        <p:spPr>
          <a:xfrm>
            <a:off x="4589841" y="3315606"/>
            <a:ext cx="807451" cy="283438"/>
          </a:xfrm>
          <a:prstGeom prst="rect">
            <a:avLst/>
          </a:prstGeom>
          <a:solidFill>
            <a:srgbClr val="D80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b="1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주소</a:t>
            </a:r>
            <a:r>
              <a:rPr lang="en-US" altLang="ko-KR" sz="700" b="1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700" b="1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확인</a:t>
            </a:r>
          </a:p>
        </p:txBody>
      </p:sp>
      <p:sp>
        <p:nvSpPr>
          <p:cNvPr id="11" name="평행 사변형[P] 246">
            <a:extLst>
              <a:ext uri="{FF2B5EF4-FFF2-40B4-BE49-F238E27FC236}">
                <a16:creationId xmlns:a16="http://schemas.microsoft.com/office/drawing/2014/main" id="{3143DF1E-5B25-867D-4F58-A9D301B79580}"/>
              </a:ext>
            </a:extLst>
          </p:cNvPr>
          <p:cNvSpPr/>
          <p:nvPr/>
        </p:nvSpPr>
        <p:spPr>
          <a:xfrm>
            <a:off x="3534132" y="1658489"/>
            <a:ext cx="765999" cy="281079"/>
          </a:xfrm>
          <a:prstGeom prst="parallelogram">
            <a:avLst>
              <a:gd name="adj" fmla="val 0"/>
            </a:avLst>
          </a:prstGeom>
          <a:noFill/>
          <a:ln w="9525" cap="flat">
            <a:solidFill>
              <a:schemeClr val="tx1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대상 조회</a:t>
            </a:r>
            <a:endParaRPr kumimoji="1" lang="en-US" altLang="ko-KR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대각선 방향의 모서리가 잘린 사각형 12">
            <a:extLst>
              <a:ext uri="{FF2B5EF4-FFF2-40B4-BE49-F238E27FC236}">
                <a16:creationId xmlns:a16="http://schemas.microsoft.com/office/drawing/2014/main" id="{02247B2A-D437-7CF8-F3E1-4EEC8D73AD62}"/>
              </a:ext>
            </a:extLst>
          </p:cNvPr>
          <p:cNvSpPr/>
          <p:nvPr/>
        </p:nvSpPr>
        <p:spPr>
          <a:xfrm>
            <a:off x="3513405" y="2207175"/>
            <a:ext cx="807452" cy="277795"/>
          </a:xfrm>
          <a:prstGeom prst="snip2DiagRect">
            <a:avLst>
              <a:gd name="adj1" fmla="val 0"/>
              <a:gd name="adj2" fmla="val 47381"/>
            </a:avLst>
          </a:prstGeom>
          <a:noFill/>
          <a:ln w="9525" cap="flat">
            <a:solidFill>
              <a:srgbClr val="7030A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rtl="0" latinLnBrk="1" hangingPunct="0"/>
            <a:r>
              <a:rPr kumimoji="1" lang="ko-KR" altLang="en-US" sz="7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대상이 있나</a:t>
            </a:r>
            <a:r>
              <a:rPr kumimoji="1" lang="en-US" altLang="ko-KR" sz="7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kumimoji="1" lang="ko-Kore-KR" altLang="en-US" sz="7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86B600-D4F4-5BCB-821D-2DCFC8EC04A0}"/>
              </a:ext>
            </a:extLst>
          </p:cNvPr>
          <p:cNvSpPr/>
          <p:nvPr/>
        </p:nvSpPr>
        <p:spPr>
          <a:xfrm>
            <a:off x="6740487" y="2754494"/>
            <a:ext cx="807451" cy="283438"/>
          </a:xfrm>
          <a:prstGeom prst="rect">
            <a:avLst/>
          </a:prstGeom>
          <a:solidFill>
            <a:srgbClr val="F68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700" b="1">
                <a:ln w="3175" cap="flat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ko-KR" altLang="en-US" sz="700" b="1" dirty="0">
                <a:ln w="3175" cap="flat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+mn-ea"/>
                <a:sym typeface="Helvetica"/>
              </a:rPr>
              <a:t>서비스 절차 안내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85AAE49-51B7-80DD-B0F0-56430236F975}"/>
              </a:ext>
            </a:extLst>
          </p:cNvPr>
          <p:cNvSpPr/>
          <p:nvPr/>
        </p:nvSpPr>
        <p:spPr>
          <a:xfrm>
            <a:off x="6755366" y="3814845"/>
            <a:ext cx="807451" cy="283438"/>
          </a:xfrm>
          <a:prstGeom prst="rect">
            <a:avLst/>
          </a:prstGeom>
          <a:solidFill>
            <a:srgbClr val="F68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700" b="1">
                <a:ln w="3175" cap="flat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ko-KR" altLang="en-US" sz="700" b="1" dirty="0">
                <a:ln w="3175" cap="flat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+mn-ea"/>
                <a:sym typeface="Helvetica"/>
              </a:rPr>
              <a:t>마케팅 선택 동의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59A643C-CC99-65CD-250E-6A9C4B29C5B3}"/>
              </a:ext>
            </a:extLst>
          </p:cNvPr>
          <p:cNvSpPr/>
          <p:nvPr/>
        </p:nvSpPr>
        <p:spPr>
          <a:xfrm>
            <a:off x="8881858" y="2740322"/>
            <a:ext cx="807451" cy="311782"/>
          </a:xfrm>
          <a:prstGeom prst="rect">
            <a:avLst/>
          </a:prstGeom>
          <a:solidFill>
            <a:srgbClr val="F68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신청완료</a:t>
            </a:r>
            <a:endParaRPr lang="en-US" altLang="ko-KR" sz="700" b="1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22FF112-C2E2-1DBA-F6F5-950F0CB2652E}"/>
              </a:ext>
            </a:extLst>
          </p:cNvPr>
          <p:cNvSpPr/>
          <p:nvPr/>
        </p:nvSpPr>
        <p:spPr>
          <a:xfrm>
            <a:off x="8895581" y="2248925"/>
            <a:ext cx="937418" cy="430769"/>
          </a:xfrm>
          <a:prstGeom prst="rect">
            <a:avLst/>
          </a:prstGeom>
          <a:solidFill>
            <a:srgbClr val="F68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700" b="1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[</a:t>
            </a:r>
            <a:r>
              <a:rPr lang="en-US" altLang="ko-KR" sz="700" b="1" dirty="0" err="1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Btv</a:t>
            </a:r>
            <a:r>
              <a:rPr lang="ko-KR" altLang="en-US" sz="700" b="1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서비스 없음</a:t>
            </a:r>
            <a:r>
              <a:rPr lang="en-US" altLang="ko-KR" sz="700" b="1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]</a:t>
            </a:r>
          </a:p>
          <a:p>
            <a:pPr algn="ctr"/>
            <a:r>
              <a:rPr lang="ko-KR" altLang="en-US" sz="700" b="1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대상 없음 안내</a:t>
            </a:r>
            <a:endParaRPr lang="en-US" altLang="ko-KR" sz="700" b="1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700" b="1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(WEB/ARS)</a:t>
            </a:r>
            <a:endParaRPr lang="ko-KR" altLang="en-US" sz="700" b="1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4FB025F-05BB-EDBE-D9BB-D33FC218941C}"/>
              </a:ext>
            </a:extLst>
          </p:cNvPr>
          <p:cNvSpPr/>
          <p:nvPr/>
        </p:nvSpPr>
        <p:spPr>
          <a:xfrm>
            <a:off x="8881857" y="4509877"/>
            <a:ext cx="807451" cy="311782"/>
          </a:xfrm>
          <a:prstGeom prst="rect">
            <a:avLst/>
          </a:prstGeom>
          <a:solidFill>
            <a:srgbClr val="F68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b="1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기존 신청 내역 안내</a:t>
            </a:r>
            <a:endParaRPr lang="en-US" altLang="ko-KR" sz="700" b="1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700" b="1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(WEB/ARS)</a:t>
            </a:r>
            <a:endParaRPr lang="ko-KR" altLang="en-US" sz="700" b="1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0B98A1D-9DEC-A00A-2D63-D884EA36699A}"/>
              </a:ext>
            </a:extLst>
          </p:cNvPr>
          <p:cNvSpPr/>
          <p:nvPr/>
        </p:nvSpPr>
        <p:spPr>
          <a:xfrm>
            <a:off x="4589841" y="2754494"/>
            <a:ext cx="807451" cy="283438"/>
          </a:xfrm>
          <a:prstGeom prst="rect">
            <a:avLst/>
          </a:prstGeom>
          <a:solidFill>
            <a:srgbClr val="D80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b="1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주소</a:t>
            </a:r>
            <a:r>
              <a:rPr lang="en-US" altLang="ko-KR" sz="700" b="1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700" b="1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선택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946A849-9784-0E1B-EC76-0D11503EB352}"/>
              </a:ext>
            </a:extLst>
          </p:cNvPr>
          <p:cNvSpPr/>
          <p:nvPr/>
        </p:nvSpPr>
        <p:spPr>
          <a:xfrm>
            <a:off x="284101" y="4898313"/>
            <a:ext cx="807451" cy="311782"/>
          </a:xfrm>
          <a:prstGeom prst="rect">
            <a:avLst/>
          </a:prstGeom>
          <a:solidFill>
            <a:srgbClr val="F68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ln w="0"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서비스 소개</a:t>
            </a:r>
          </a:p>
        </p:txBody>
      </p:sp>
      <p:cxnSp>
        <p:nvCxnSpPr>
          <p:cNvPr id="40" name="꺾인 연결선[E] 39">
            <a:extLst>
              <a:ext uri="{FF2B5EF4-FFF2-40B4-BE49-F238E27FC236}">
                <a16:creationId xmlns:a16="http://schemas.microsoft.com/office/drawing/2014/main" id="{EA97905A-4774-DF9F-7358-5953D77E38C0}"/>
              </a:ext>
            </a:extLst>
          </p:cNvPr>
          <p:cNvCxnSpPr>
            <a:cxnSpLocks/>
            <a:endCxn id="39" idx="0"/>
          </p:cNvCxnSpPr>
          <p:nvPr/>
        </p:nvCxnSpPr>
        <p:spPr>
          <a:xfrm rot="5400000">
            <a:off x="1101924" y="4235976"/>
            <a:ext cx="248240" cy="1076434"/>
          </a:xfrm>
          <a:prstGeom prst="bentConnector3">
            <a:avLst>
              <a:gd name="adj1" fmla="val 50000"/>
            </a:avLst>
          </a:prstGeom>
          <a:ln w="9525">
            <a:solidFill>
              <a:srgbClr val="D80133"/>
            </a:solidFill>
            <a:headEnd type="diamond" w="med" len="med"/>
            <a:tailEnd type="arrow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EEB8D15-8C9B-E1E1-E1CF-BE0352D6B204}"/>
              </a:ext>
            </a:extLst>
          </p:cNvPr>
          <p:cNvSpPr/>
          <p:nvPr/>
        </p:nvSpPr>
        <p:spPr>
          <a:xfrm>
            <a:off x="2436971" y="4355284"/>
            <a:ext cx="807451" cy="311782"/>
          </a:xfrm>
          <a:prstGeom prst="rect">
            <a:avLst/>
          </a:prstGeom>
          <a:solidFill>
            <a:srgbClr val="F68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ln w="0"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서비스 소개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4E050E-0967-6830-5C73-33F8E81C9B77}"/>
              </a:ext>
            </a:extLst>
          </p:cNvPr>
          <p:cNvCxnSpPr>
            <a:cxnSpLocks/>
          </p:cNvCxnSpPr>
          <p:nvPr/>
        </p:nvCxnSpPr>
        <p:spPr>
          <a:xfrm>
            <a:off x="1091552" y="5054204"/>
            <a:ext cx="1345419" cy="0"/>
          </a:xfrm>
          <a:prstGeom prst="straightConnector1">
            <a:avLst/>
          </a:prstGeom>
          <a:ln w="9525">
            <a:headEnd type="none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AE21043-8FD7-1C44-5842-B3D1E51E7670}"/>
              </a:ext>
            </a:extLst>
          </p:cNvPr>
          <p:cNvSpPr/>
          <p:nvPr/>
        </p:nvSpPr>
        <p:spPr>
          <a:xfrm>
            <a:off x="4589842" y="5971284"/>
            <a:ext cx="807451" cy="311782"/>
          </a:xfrm>
          <a:prstGeom prst="rect">
            <a:avLst/>
          </a:prstGeom>
          <a:solidFill>
            <a:srgbClr val="F68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접수 현황</a:t>
            </a:r>
            <a:br>
              <a:rPr lang="en-US" altLang="ko-KR" sz="700" b="1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</a:br>
            <a:r>
              <a:rPr lang="en-US" altLang="ko-KR" sz="700" b="1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(</a:t>
            </a:r>
            <a:r>
              <a:rPr lang="ko-KR" altLang="en-US" sz="700" b="1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취소 불가</a:t>
            </a:r>
            <a:r>
              <a:rPr lang="en-US" altLang="ko-KR" sz="700" b="1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)</a:t>
            </a:r>
            <a:endParaRPr lang="ko-KR" altLang="en-US" sz="700" b="1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9EB2EE0-FF85-4162-0E8F-2B4B2B669A09}"/>
              </a:ext>
            </a:extLst>
          </p:cNvPr>
          <p:cNvSpPr/>
          <p:nvPr/>
        </p:nvSpPr>
        <p:spPr>
          <a:xfrm>
            <a:off x="8881857" y="5425665"/>
            <a:ext cx="807451" cy="311782"/>
          </a:xfrm>
          <a:prstGeom prst="rect">
            <a:avLst/>
          </a:prstGeom>
          <a:solidFill>
            <a:srgbClr val="F68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취소 완료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FBAF4014-BC47-CA30-4223-5CFA0898CE4C}"/>
              </a:ext>
            </a:extLst>
          </p:cNvPr>
          <p:cNvCxnSpPr>
            <a:cxnSpLocks/>
            <a:stCxn id="58" idx="3"/>
            <a:endCxn id="50" idx="1"/>
          </p:cNvCxnSpPr>
          <p:nvPr/>
        </p:nvCxnSpPr>
        <p:spPr>
          <a:xfrm>
            <a:off x="5397293" y="5581556"/>
            <a:ext cx="3484564" cy="0"/>
          </a:xfrm>
          <a:prstGeom prst="straightConnector1">
            <a:avLst/>
          </a:prstGeom>
          <a:ln w="9525">
            <a:headEnd type="none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대각선 방향의 모서리가 잘린 사각형 591">
            <a:extLst>
              <a:ext uri="{FF2B5EF4-FFF2-40B4-BE49-F238E27FC236}">
                <a16:creationId xmlns:a16="http://schemas.microsoft.com/office/drawing/2014/main" id="{1A2B1F51-8C43-82E6-F4C8-2D9A56BF6136}"/>
              </a:ext>
            </a:extLst>
          </p:cNvPr>
          <p:cNvSpPr/>
          <p:nvPr/>
        </p:nvSpPr>
        <p:spPr>
          <a:xfrm>
            <a:off x="3530497" y="5984427"/>
            <a:ext cx="783571" cy="285495"/>
          </a:xfrm>
          <a:prstGeom prst="snip2DiagRect">
            <a:avLst>
              <a:gd name="adj1" fmla="val 0"/>
              <a:gd name="adj2" fmla="val 47381"/>
            </a:avLst>
          </a:prstGeom>
          <a:noFill/>
          <a:ln w="9525" cap="flat">
            <a:solidFill>
              <a:srgbClr val="7030A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ko-KR" altLang="en-US" sz="7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접수 당일인가</a:t>
            </a:r>
            <a:endParaRPr kumimoji="1" lang="en-US" altLang="ko-KR" sz="7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1173010-BC32-5D6B-8779-42B7BC71CA20}"/>
              </a:ext>
            </a:extLst>
          </p:cNvPr>
          <p:cNvCxnSpPr>
            <a:cxnSpLocks/>
            <a:stCxn id="101" idx="3"/>
            <a:endCxn id="56" idx="2"/>
          </p:cNvCxnSpPr>
          <p:nvPr/>
        </p:nvCxnSpPr>
        <p:spPr>
          <a:xfrm flipV="1">
            <a:off x="3244422" y="6127175"/>
            <a:ext cx="286075" cy="1443"/>
          </a:xfrm>
          <a:prstGeom prst="straightConnector1">
            <a:avLst/>
          </a:prstGeom>
          <a:ln w="9525">
            <a:solidFill>
              <a:srgbClr val="D80133"/>
            </a:solidFill>
            <a:headEnd type="diamond" w="med" len="med"/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44D5B1F-367A-D660-B325-B14465182B36}"/>
              </a:ext>
            </a:extLst>
          </p:cNvPr>
          <p:cNvSpPr/>
          <p:nvPr/>
        </p:nvSpPr>
        <p:spPr>
          <a:xfrm>
            <a:off x="4589842" y="5425665"/>
            <a:ext cx="807451" cy="311782"/>
          </a:xfrm>
          <a:prstGeom prst="rect">
            <a:avLst/>
          </a:prstGeom>
          <a:solidFill>
            <a:srgbClr val="D80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ln w="0"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접수 현황</a:t>
            </a:r>
            <a:br>
              <a:rPr lang="en-US" altLang="ko-KR" sz="700" b="1" dirty="0">
                <a:ln w="0"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</a:br>
            <a:r>
              <a:rPr lang="en-US" altLang="ko-KR" sz="700" b="1" dirty="0">
                <a:ln w="0"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(</a:t>
            </a:r>
            <a:r>
              <a:rPr lang="ko-KR" altLang="en-US" sz="700" b="1" dirty="0">
                <a:ln w="0"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취소 가능</a:t>
            </a:r>
            <a:r>
              <a:rPr lang="en-US" altLang="ko-KR" sz="700" b="1" dirty="0">
                <a:ln w="0"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)</a:t>
            </a:r>
            <a:endParaRPr lang="ko-KR" altLang="en-US" sz="700" b="1" dirty="0">
              <a:ln w="0"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3C358F69-A182-0D05-7906-5E5A5DD89B23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 rot="5400000" flipH="1" flipV="1">
            <a:off x="4054627" y="5449213"/>
            <a:ext cx="402871" cy="667559"/>
          </a:xfrm>
          <a:prstGeom prst="bentConnector2">
            <a:avLst/>
          </a:prstGeom>
          <a:ln w="9525">
            <a:solidFill>
              <a:srgbClr val="0000FF"/>
            </a:solidFill>
            <a:headEnd type="oval" w="sm" len="sm"/>
            <a:tailEnd type="triangl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5F82198-307E-A195-666C-458EF4BE2259}"/>
              </a:ext>
            </a:extLst>
          </p:cNvPr>
          <p:cNvCxnSpPr>
            <a:cxnSpLocks/>
            <a:stCxn id="56" idx="0"/>
            <a:endCxn id="47" idx="1"/>
          </p:cNvCxnSpPr>
          <p:nvPr/>
        </p:nvCxnSpPr>
        <p:spPr>
          <a:xfrm>
            <a:off x="4314068" y="6127175"/>
            <a:ext cx="275774" cy="0"/>
          </a:xfrm>
          <a:prstGeom prst="straightConnector1">
            <a:avLst/>
          </a:prstGeom>
          <a:ln w="9525">
            <a:solidFill>
              <a:srgbClr val="D80133"/>
            </a:solidFill>
            <a:headEnd type="diamond" w="med" len="med"/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4" name="직선 화살표 연결선 453">
            <a:extLst>
              <a:ext uri="{FF2B5EF4-FFF2-40B4-BE49-F238E27FC236}">
                <a16:creationId xmlns:a16="http://schemas.microsoft.com/office/drawing/2014/main" id="{8488F9D6-DB6B-F527-7F93-893EBDBEB677}"/>
              </a:ext>
            </a:extLst>
          </p:cNvPr>
          <p:cNvCxnSpPr>
            <a:cxnSpLocks/>
          </p:cNvCxnSpPr>
          <p:nvPr/>
        </p:nvCxnSpPr>
        <p:spPr>
          <a:xfrm>
            <a:off x="3907080" y="1939568"/>
            <a:ext cx="0" cy="267607"/>
          </a:xfrm>
          <a:prstGeom prst="straightConnector1">
            <a:avLst/>
          </a:prstGeom>
          <a:ln w="9525">
            <a:headEnd type="none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8" name="직선 화살표 연결선 457">
            <a:extLst>
              <a:ext uri="{FF2B5EF4-FFF2-40B4-BE49-F238E27FC236}">
                <a16:creationId xmlns:a16="http://schemas.microsoft.com/office/drawing/2014/main" id="{44B5FFD3-063B-98BE-B5E2-C447703A31B5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4320857" y="2346072"/>
            <a:ext cx="3484564" cy="1"/>
          </a:xfrm>
          <a:prstGeom prst="straightConnector1">
            <a:avLst/>
          </a:prstGeom>
          <a:ln w="9525">
            <a:solidFill>
              <a:srgbClr val="D80133"/>
            </a:solidFill>
            <a:headEnd type="diamond" w="med" len="med"/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5" name="직선 화살표 연결선 464">
            <a:extLst>
              <a:ext uri="{FF2B5EF4-FFF2-40B4-BE49-F238E27FC236}">
                <a16:creationId xmlns:a16="http://schemas.microsoft.com/office/drawing/2014/main" id="{600166AF-E663-C2E3-54E1-047761C823D6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3917131" y="2493467"/>
            <a:ext cx="1454" cy="267309"/>
          </a:xfrm>
          <a:prstGeom prst="straightConnector1">
            <a:avLst/>
          </a:prstGeom>
          <a:ln w="9525">
            <a:solidFill>
              <a:srgbClr val="0000FF"/>
            </a:solidFill>
            <a:headEnd type="oval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7" name="꺾인 연결선[E] 486">
            <a:extLst>
              <a:ext uri="{FF2B5EF4-FFF2-40B4-BE49-F238E27FC236}">
                <a16:creationId xmlns:a16="http://schemas.microsoft.com/office/drawing/2014/main" id="{3E34CD81-84DA-77D1-286B-A0B6BC2314DD}"/>
              </a:ext>
            </a:extLst>
          </p:cNvPr>
          <p:cNvCxnSpPr>
            <a:cxnSpLocks/>
            <a:stCxn id="79" idx="2"/>
            <a:endCxn id="89" idx="5"/>
          </p:cNvCxnSpPr>
          <p:nvPr/>
        </p:nvCxnSpPr>
        <p:spPr>
          <a:xfrm rot="10800000" flipV="1">
            <a:off x="1342961" y="2899673"/>
            <a:ext cx="17574" cy="1069767"/>
          </a:xfrm>
          <a:prstGeom prst="bentConnector3">
            <a:avLst>
              <a:gd name="adj1" fmla="val 1400785"/>
            </a:avLst>
          </a:prstGeom>
          <a:ln w="9525">
            <a:solidFill>
              <a:srgbClr val="0000FF"/>
            </a:solidFill>
            <a:headEnd type="oval" w="sm" len="sm"/>
            <a:tailEnd type="triangl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8" name="꺾인 연결선[E] 487">
            <a:extLst>
              <a:ext uri="{FF2B5EF4-FFF2-40B4-BE49-F238E27FC236}">
                <a16:creationId xmlns:a16="http://schemas.microsoft.com/office/drawing/2014/main" id="{2149F2B9-A89F-C540-8707-195561B01338}"/>
              </a:ext>
            </a:extLst>
          </p:cNvPr>
          <p:cNvCxnSpPr>
            <a:cxnSpLocks/>
            <a:stCxn id="64" idx="1"/>
            <a:endCxn id="25" idx="1"/>
          </p:cNvCxnSpPr>
          <p:nvPr/>
        </p:nvCxnSpPr>
        <p:spPr>
          <a:xfrm rot="16200000" flipH="1">
            <a:off x="6951520" y="2735430"/>
            <a:ext cx="1069545" cy="2791130"/>
          </a:xfrm>
          <a:prstGeom prst="bentConnector2">
            <a:avLst/>
          </a:prstGeom>
          <a:ln w="9525">
            <a:solidFill>
              <a:srgbClr val="0000FF"/>
            </a:solidFill>
            <a:headEnd type="oval" w="sm" len="sm"/>
            <a:tailEnd type="triangl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4" name="대각선 방향의 모서리가 잘린 사각형 63">
            <a:extLst>
              <a:ext uri="{FF2B5EF4-FFF2-40B4-BE49-F238E27FC236}">
                <a16:creationId xmlns:a16="http://schemas.microsoft.com/office/drawing/2014/main" id="{83C5CC18-A451-A1D0-3006-598D92DC9263}"/>
              </a:ext>
            </a:extLst>
          </p:cNvPr>
          <p:cNvSpPr/>
          <p:nvPr/>
        </p:nvSpPr>
        <p:spPr>
          <a:xfrm>
            <a:off x="5687001" y="3318428"/>
            <a:ext cx="807452" cy="277795"/>
          </a:xfrm>
          <a:prstGeom prst="snip2DiagRect">
            <a:avLst>
              <a:gd name="adj1" fmla="val 0"/>
              <a:gd name="adj2" fmla="val 47381"/>
            </a:avLst>
          </a:prstGeom>
          <a:noFill/>
          <a:ln w="9525" cap="flat">
            <a:solidFill>
              <a:srgbClr val="7030A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ko-KR" altLang="en-US" sz="7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신청이</a:t>
            </a:r>
            <a:endParaRPr kumimoji="1" lang="en-US" altLang="ko-KR" sz="7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ko-KR" altLang="en-US" sz="7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있나</a:t>
            </a:r>
            <a:endParaRPr kumimoji="1" lang="ko-Kore-KR" altLang="en-US" sz="7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CC9EE1D-C5CD-65E1-A7F3-5BCFAE7AE70D}"/>
              </a:ext>
            </a:extLst>
          </p:cNvPr>
          <p:cNvCxnSpPr>
            <a:cxnSpLocks/>
            <a:stCxn id="15" idx="2"/>
            <a:endCxn id="3" idx="0"/>
          </p:cNvCxnSpPr>
          <p:nvPr/>
        </p:nvCxnSpPr>
        <p:spPr>
          <a:xfrm flipH="1">
            <a:off x="7141359" y="3037932"/>
            <a:ext cx="2854" cy="263502"/>
          </a:xfrm>
          <a:prstGeom prst="straightConnector1">
            <a:avLst/>
          </a:prstGeom>
          <a:ln w="9525">
            <a:headEnd type="none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꺾인 연결선[E] 29">
            <a:extLst>
              <a:ext uri="{FF2B5EF4-FFF2-40B4-BE49-F238E27FC236}">
                <a16:creationId xmlns:a16="http://schemas.microsoft.com/office/drawing/2014/main" id="{8E24735B-064E-81B8-1908-6EF269B91901}"/>
              </a:ext>
            </a:extLst>
          </p:cNvPr>
          <p:cNvCxnSpPr>
            <a:cxnSpLocks/>
            <a:stCxn id="8" idx="3"/>
            <a:endCxn id="64" idx="2"/>
          </p:cNvCxnSpPr>
          <p:nvPr/>
        </p:nvCxnSpPr>
        <p:spPr>
          <a:xfrm>
            <a:off x="5397292" y="3457325"/>
            <a:ext cx="289709" cy="1"/>
          </a:xfrm>
          <a:prstGeom prst="bentConnector3">
            <a:avLst>
              <a:gd name="adj1" fmla="val 50000"/>
            </a:avLst>
          </a:prstGeom>
          <a:ln w="9525">
            <a:solidFill>
              <a:srgbClr val="000000"/>
            </a:solidFill>
            <a:headEnd type="none" w="sm" len="sm"/>
            <a:tailEnd type="triangl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6ED01BC-FE7C-5CEF-59EB-6628FBBB2051}"/>
              </a:ext>
            </a:extLst>
          </p:cNvPr>
          <p:cNvCxnSpPr>
            <a:cxnSpLocks/>
            <a:stCxn id="7" idx="0"/>
            <a:endCxn id="29" idx="1"/>
          </p:cNvCxnSpPr>
          <p:nvPr/>
        </p:nvCxnSpPr>
        <p:spPr>
          <a:xfrm flipV="1">
            <a:off x="4320857" y="2896213"/>
            <a:ext cx="268984" cy="3461"/>
          </a:xfrm>
          <a:prstGeom prst="straightConnector1">
            <a:avLst/>
          </a:prstGeom>
          <a:ln w="9525">
            <a:solidFill>
              <a:srgbClr val="D80133"/>
            </a:solidFill>
            <a:headEnd type="diamond" w="med" len="med"/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71E5BBE8-F5EF-06B0-9C52-D98E75499194}"/>
              </a:ext>
            </a:extLst>
          </p:cNvPr>
          <p:cNvCxnSpPr>
            <a:cxnSpLocks/>
            <a:stCxn id="29" idx="3"/>
            <a:endCxn id="64" idx="2"/>
          </p:cNvCxnSpPr>
          <p:nvPr/>
        </p:nvCxnSpPr>
        <p:spPr>
          <a:xfrm>
            <a:off x="5397292" y="2896213"/>
            <a:ext cx="289709" cy="561113"/>
          </a:xfrm>
          <a:prstGeom prst="bentConnector3">
            <a:avLst>
              <a:gd name="adj1" fmla="val 50000"/>
            </a:avLst>
          </a:prstGeom>
          <a:ln w="9525">
            <a:solidFill>
              <a:srgbClr val="000000"/>
            </a:solidFill>
            <a:headEnd type="none" w="sm" len="sm"/>
            <a:tailEnd type="triangl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8" name="대각선 방향의 모서리가 잘린 사각형 477">
            <a:extLst>
              <a:ext uri="{FF2B5EF4-FFF2-40B4-BE49-F238E27FC236}">
                <a16:creationId xmlns:a16="http://schemas.microsoft.com/office/drawing/2014/main" id="{189FEE86-4300-64BD-8BF9-8E7D981786AC}"/>
              </a:ext>
            </a:extLst>
          </p:cNvPr>
          <p:cNvSpPr/>
          <p:nvPr/>
        </p:nvSpPr>
        <p:spPr>
          <a:xfrm>
            <a:off x="7851081" y="3318428"/>
            <a:ext cx="807452" cy="277795"/>
          </a:xfrm>
          <a:prstGeom prst="snip2DiagRect">
            <a:avLst>
              <a:gd name="adj1" fmla="val 0"/>
              <a:gd name="adj2" fmla="val 47381"/>
            </a:avLst>
          </a:prstGeom>
          <a:noFill/>
          <a:ln w="9525" cap="flat">
            <a:solidFill>
              <a:srgbClr val="7030A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ko-KR" altLang="en-US" sz="7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마케팅 동의를 했나</a:t>
            </a:r>
            <a:r>
              <a:rPr kumimoji="1" lang="en-US" altLang="ko-KR" sz="7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kumimoji="1" lang="ko-Kore-KR" altLang="en-US" sz="7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81" name="직선 화살표 연결선 480">
            <a:extLst>
              <a:ext uri="{FF2B5EF4-FFF2-40B4-BE49-F238E27FC236}">
                <a16:creationId xmlns:a16="http://schemas.microsoft.com/office/drawing/2014/main" id="{B388050E-6F01-7132-A0B2-F3FF236EE502}"/>
              </a:ext>
            </a:extLst>
          </p:cNvPr>
          <p:cNvCxnSpPr>
            <a:cxnSpLocks/>
            <a:stCxn id="3" idx="3"/>
            <a:endCxn id="478" idx="2"/>
          </p:cNvCxnSpPr>
          <p:nvPr/>
        </p:nvCxnSpPr>
        <p:spPr>
          <a:xfrm>
            <a:off x="7545084" y="3457325"/>
            <a:ext cx="305997" cy="1"/>
          </a:xfrm>
          <a:prstGeom prst="straightConnector1">
            <a:avLst/>
          </a:prstGeom>
          <a:ln w="9525">
            <a:headEnd type="none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4" name="꺾인 연결선[E] 483">
            <a:extLst>
              <a:ext uri="{FF2B5EF4-FFF2-40B4-BE49-F238E27FC236}">
                <a16:creationId xmlns:a16="http://schemas.microsoft.com/office/drawing/2014/main" id="{2A3EFD4E-1601-5DC2-F60A-7D60EE3AD8CB}"/>
              </a:ext>
            </a:extLst>
          </p:cNvPr>
          <p:cNvCxnSpPr>
            <a:cxnSpLocks/>
            <a:stCxn id="478" idx="3"/>
            <a:endCxn id="21" idx="1"/>
          </p:cNvCxnSpPr>
          <p:nvPr/>
        </p:nvCxnSpPr>
        <p:spPr>
          <a:xfrm rot="5400000" flipH="1" flipV="1">
            <a:off x="8357225" y="2793796"/>
            <a:ext cx="422215" cy="627051"/>
          </a:xfrm>
          <a:prstGeom prst="bentConnector2">
            <a:avLst/>
          </a:prstGeom>
          <a:ln w="9525">
            <a:solidFill>
              <a:srgbClr val="0000FF"/>
            </a:solidFill>
            <a:headEnd type="oval" w="sm" len="sm"/>
            <a:tailEnd type="triangl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0" name="꺾인 연결선[E] 489">
            <a:extLst>
              <a:ext uri="{FF2B5EF4-FFF2-40B4-BE49-F238E27FC236}">
                <a16:creationId xmlns:a16="http://schemas.microsoft.com/office/drawing/2014/main" id="{39C7EAD2-28CD-354B-690F-93E463B4244E}"/>
              </a:ext>
            </a:extLst>
          </p:cNvPr>
          <p:cNvCxnSpPr>
            <a:cxnSpLocks/>
            <a:stCxn id="478" idx="1"/>
            <a:endCxn id="20" idx="0"/>
          </p:cNvCxnSpPr>
          <p:nvPr/>
        </p:nvCxnSpPr>
        <p:spPr>
          <a:xfrm rot="5400000">
            <a:off x="7597639" y="3157677"/>
            <a:ext cx="218622" cy="1095715"/>
          </a:xfrm>
          <a:prstGeom prst="bentConnector3">
            <a:avLst>
              <a:gd name="adj1" fmla="val 50000"/>
            </a:avLst>
          </a:prstGeom>
          <a:ln w="9525">
            <a:solidFill>
              <a:srgbClr val="D80133"/>
            </a:solidFill>
            <a:headEnd type="diamond" w="med" len="med"/>
            <a:tailEnd type="arrow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3" name="꺾인 연결선[E] 492">
            <a:extLst>
              <a:ext uri="{FF2B5EF4-FFF2-40B4-BE49-F238E27FC236}">
                <a16:creationId xmlns:a16="http://schemas.microsoft.com/office/drawing/2014/main" id="{1059B990-AD7B-6AAA-0D5D-08B67211B108}"/>
              </a:ext>
            </a:extLst>
          </p:cNvPr>
          <p:cNvCxnSpPr>
            <a:cxnSpLocks/>
            <a:stCxn id="20" idx="3"/>
            <a:endCxn id="21" idx="2"/>
          </p:cNvCxnSpPr>
          <p:nvPr/>
        </p:nvCxnSpPr>
        <p:spPr>
          <a:xfrm flipV="1">
            <a:off x="7562817" y="3052104"/>
            <a:ext cx="1722767" cy="904460"/>
          </a:xfrm>
          <a:prstGeom prst="bentConnector2">
            <a:avLst/>
          </a:prstGeom>
          <a:ln w="9525">
            <a:solidFill>
              <a:srgbClr val="000000"/>
            </a:solidFill>
            <a:headEnd type="none" w="sm" len="sm"/>
            <a:tailEnd type="triangl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8" name="꺾인 연결선[E] 507">
            <a:extLst>
              <a:ext uri="{FF2B5EF4-FFF2-40B4-BE49-F238E27FC236}">
                <a16:creationId xmlns:a16="http://schemas.microsoft.com/office/drawing/2014/main" id="{3BD32F35-BF39-CCA8-495C-46CC3465F7AA}"/>
              </a:ext>
            </a:extLst>
          </p:cNvPr>
          <p:cNvCxnSpPr>
            <a:cxnSpLocks/>
            <a:stCxn id="7" idx="1"/>
            <a:endCxn id="8" idx="1"/>
          </p:cNvCxnSpPr>
          <p:nvPr/>
        </p:nvCxnSpPr>
        <p:spPr>
          <a:xfrm rot="16200000" flipH="1">
            <a:off x="4044109" y="2911593"/>
            <a:ext cx="418754" cy="672710"/>
          </a:xfrm>
          <a:prstGeom prst="bentConnector2">
            <a:avLst/>
          </a:prstGeom>
          <a:ln w="9525">
            <a:solidFill>
              <a:srgbClr val="0000FF"/>
            </a:solidFill>
            <a:headEnd type="oval" w="sm" len="sm"/>
            <a:tailEnd type="triangl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348D492-8E6A-E3FC-8911-F5E1879E1E4D}"/>
              </a:ext>
            </a:extLst>
          </p:cNvPr>
          <p:cNvCxnSpPr>
            <a:cxnSpLocks/>
            <a:stCxn id="64" idx="3"/>
            <a:endCxn id="15" idx="1"/>
          </p:cNvCxnSpPr>
          <p:nvPr/>
        </p:nvCxnSpPr>
        <p:spPr>
          <a:xfrm rot="5400000" flipH="1" flipV="1">
            <a:off x="6204500" y="2782441"/>
            <a:ext cx="422215" cy="649760"/>
          </a:xfrm>
          <a:prstGeom prst="bentConnector2">
            <a:avLst/>
          </a:prstGeom>
          <a:ln w="9525">
            <a:solidFill>
              <a:srgbClr val="D80133"/>
            </a:solidFill>
            <a:headEnd type="diamond" w="med" len="med"/>
            <a:tailEnd type="arrow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F1077A45-F0EE-E000-B0B5-AC58F6369118}"/>
              </a:ext>
            </a:extLst>
          </p:cNvPr>
          <p:cNvSpPr/>
          <p:nvPr/>
        </p:nvSpPr>
        <p:spPr>
          <a:xfrm>
            <a:off x="12200391" y="-4734"/>
            <a:ext cx="2421306" cy="61057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20000"/>
              </a:lnSpc>
            </a:pPr>
            <a:r>
              <a:rPr lang="en-US" altLang="ko-KR" sz="904" b="1" dirty="0">
                <a:solidFill>
                  <a:schemeClr val="tx1"/>
                </a:solidFill>
              </a:rPr>
              <a:t>v2.0 (2024.11.29 </a:t>
            </a:r>
            <a:r>
              <a:rPr lang="ko-KR" altLang="en-US" sz="904" b="1" dirty="0">
                <a:solidFill>
                  <a:schemeClr val="tx1"/>
                </a:solidFill>
              </a:rPr>
              <a:t>작성자</a:t>
            </a:r>
            <a:r>
              <a:rPr lang="en-US" altLang="ko-KR" sz="904" b="1" dirty="0">
                <a:solidFill>
                  <a:schemeClr val="tx1"/>
                </a:solidFill>
              </a:rPr>
              <a:t>: </a:t>
            </a:r>
            <a:r>
              <a:rPr lang="ko-KR" altLang="en-US" sz="904" b="1" dirty="0">
                <a:solidFill>
                  <a:schemeClr val="tx1"/>
                </a:solidFill>
              </a:rPr>
              <a:t>정은경</a:t>
            </a:r>
            <a:r>
              <a:rPr lang="en-US" altLang="ko-KR" sz="904" b="1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904" dirty="0">
                <a:solidFill>
                  <a:schemeClr val="tx1"/>
                </a:solidFill>
              </a:rPr>
              <a:t>- </a:t>
            </a:r>
            <a:r>
              <a:rPr lang="ko-KR" altLang="en-US" sz="904" dirty="0">
                <a:solidFill>
                  <a:schemeClr val="tx1"/>
                </a:solidFill>
              </a:rPr>
              <a:t>비대상자 </a:t>
            </a:r>
            <a:r>
              <a:rPr lang="en-US" altLang="ko-KR" sz="904" dirty="0" err="1">
                <a:solidFill>
                  <a:schemeClr val="tx1"/>
                </a:solidFill>
              </a:rPr>
              <a:t>Btv</a:t>
            </a:r>
            <a:r>
              <a:rPr lang="en-US" altLang="ko-KR" sz="904" dirty="0">
                <a:solidFill>
                  <a:schemeClr val="tx1"/>
                </a:solidFill>
              </a:rPr>
              <a:t> </a:t>
            </a:r>
            <a:r>
              <a:rPr lang="ko-KR" altLang="en-US" sz="904" dirty="0">
                <a:solidFill>
                  <a:schemeClr val="tx1"/>
                </a:solidFill>
              </a:rPr>
              <a:t>서비스 가입 유무 별 화면 분기 처리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EFBE1F1-7E82-455C-E37D-AB8A225F8468}"/>
              </a:ext>
            </a:extLst>
          </p:cNvPr>
          <p:cNvSpPr/>
          <p:nvPr/>
        </p:nvSpPr>
        <p:spPr>
          <a:xfrm>
            <a:off x="8908864" y="1768138"/>
            <a:ext cx="924135" cy="430769"/>
          </a:xfrm>
          <a:prstGeom prst="rect">
            <a:avLst/>
          </a:prstGeom>
          <a:solidFill>
            <a:srgbClr val="F68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700" b="1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[</a:t>
            </a:r>
            <a:r>
              <a:rPr lang="en-US" altLang="ko-KR" sz="700" b="1" dirty="0" err="1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Btv</a:t>
            </a:r>
            <a:r>
              <a:rPr lang="ko-KR" altLang="en-US" sz="700" b="1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서비스 있음</a:t>
            </a:r>
            <a:r>
              <a:rPr lang="en-US" altLang="ko-KR" sz="700" b="1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]</a:t>
            </a:r>
          </a:p>
          <a:p>
            <a:pPr algn="ctr"/>
            <a:r>
              <a:rPr lang="ko-KR" altLang="en-US" sz="700" b="1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대상 없음 안내</a:t>
            </a:r>
            <a:endParaRPr lang="en-US" altLang="ko-KR" sz="700" b="1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700" b="1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(WEB/ARS)</a:t>
            </a:r>
            <a:endParaRPr lang="ko-KR" altLang="en-US" sz="700" b="1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대각선 방향의 모서리가 잘린 사각형 477">
            <a:extLst>
              <a:ext uri="{FF2B5EF4-FFF2-40B4-BE49-F238E27FC236}">
                <a16:creationId xmlns:a16="http://schemas.microsoft.com/office/drawing/2014/main" id="{F9848DDC-EDAB-303A-4DE1-40548F461AE9}"/>
              </a:ext>
            </a:extLst>
          </p:cNvPr>
          <p:cNvSpPr/>
          <p:nvPr/>
        </p:nvSpPr>
        <p:spPr>
          <a:xfrm>
            <a:off x="7806631" y="2207174"/>
            <a:ext cx="807452" cy="277795"/>
          </a:xfrm>
          <a:prstGeom prst="snip2DiagRect">
            <a:avLst>
              <a:gd name="adj1" fmla="val 0"/>
              <a:gd name="adj2" fmla="val 47381"/>
            </a:avLst>
          </a:prstGeom>
          <a:noFill/>
          <a:ln w="9525" cap="flat">
            <a:solidFill>
              <a:srgbClr val="7030A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en-US" altLang="ko-KR" sz="7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Btv</a:t>
            </a:r>
            <a:r>
              <a:rPr kumimoji="1" lang="en-US" altLang="ko-KR" sz="7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7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서비스가 </a:t>
            </a:r>
            <a:endParaRPr kumimoji="1" lang="en-US" altLang="ko-KR" sz="7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ko-KR" altLang="en-US" sz="7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있는가</a:t>
            </a:r>
            <a:endParaRPr kumimoji="1" lang="ko-Kore-KR" altLang="en-US" sz="7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꺾인 연결선[E] 483">
            <a:extLst>
              <a:ext uri="{FF2B5EF4-FFF2-40B4-BE49-F238E27FC236}">
                <a16:creationId xmlns:a16="http://schemas.microsoft.com/office/drawing/2014/main" id="{C5F40900-EE65-6D5E-A979-D00859D1FA3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429249" y="1715454"/>
            <a:ext cx="247440" cy="685223"/>
          </a:xfrm>
          <a:prstGeom prst="bentConnector2">
            <a:avLst/>
          </a:prstGeom>
          <a:ln w="9525">
            <a:solidFill>
              <a:srgbClr val="0000FF"/>
            </a:solidFill>
            <a:headEnd type="oval" w="sm" len="sm"/>
            <a:tailEnd type="triangl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E5A6B83-BFEE-3138-B8DF-5F3F7FC0DE45}"/>
              </a:ext>
            </a:extLst>
          </p:cNvPr>
          <p:cNvCxnSpPr>
            <a:cxnSpLocks/>
          </p:cNvCxnSpPr>
          <p:nvPr/>
        </p:nvCxnSpPr>
        <p:spPr>
          <a:xfrm flipV="1">
            <a:off x="8631701" y="2334968"/>
            <a:ext cx="268984" cy="3461"/>
          </a:xfrm>
          <a:prstGeom prst="straightConnector1">
            <a:avLst/>
          </a:prstGeom>
          <a:ln w="9525">
            <a:solidFill>
              <a:srgbClr val="D80133"/>
            </a:solidFill>
            <a:headEnd type="diamond" w="med" len="med"/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229D7B2-6209-2FA4-D8E6-35283909DAD8}"/>
              </a:ext>
            </a:extLst>
          </p:cNvPr>
          <p:cNvSpPr/>
          <p:nvPr/>
        </p:nvSpPr>
        <p:spPr>
          <a:xfrm>
            <a:off x="7669048" y="1648585"/>
            <a:ext cx="2373399" cy="1068411"/>
          </a:xfrm>
          <a:prstGeom prst="rect">
            <a:avLst/>
          </a:prstGeom>
          <a:noFill/>
          <a:ln w="38100" cap="flat">
            <a:solidFill>
              <a:srgbClr val="FFFF0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4988666"/>
      </p:ext>
    </p:extLst>
  </p:cSld>
  <p:clrMapOvr>
    <a:masterClrMapping/>
  </p:clrMapOvr>
  <p:transition spd="med"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2">
            <a:extLst>
              <a:ext uri="{FF2B5EF4-FFF2-40B4-BE49-F238E27FC236}">
                <a16:creationId xmlns:a16="http://schemas.microsoft.com/office/drawing/2014/main" id="{1E70D9F2-8171-03A5-2D19-C6EEF9DC2E3F}"/>
              </a:ext>
            </a:extLst>
          </p:cNvPr>
          <p:cNvSpPr txBox="1">
            <a:spLocks/>
          </p:cNvSpPr>
          <p:nvPr/>
        </p:nvSpPr>
        <p:spPr>
          <a:xfrm>
            <a:off x="433201" y="825283"/>
            <a:ext cx="8984068" cy="19296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90000"/>
              </a:lnSpc>
              <a:defRPr sz="1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  <a:lvl2pPr>
              <a:lnSpc>
                <a:spcPct val="90000"/>
              </a:lnSpc>
              <a:defRPr sz="4400">
                <a:latin typeface="맑은 고딕"/>
                <a:ea typeface="맑은 고딕"/>
                <a:cs typeface="맑은 고딕"/>
                <a:sym typeface="맑은 고딕"/>
              </a:defRPr>
            </a:lvl2pPr>
            <a:lvl3pPr>
              <a:lnSpc>
                <a:spcPct val="90000"/>
              </a:lnSpc>
              <a:defRPr sz="4400">
                <a:latin typeface="맑은 고딕"/>
                <a:ea typeface="맑은 고딕"/>
                <a:cs typeface="맑은 고딕"/>
                <a:sym typeface="맑은 고딕"/>
              </a:defRPr>
            </a:lvl3pPr>
            <a:lvl4pPr>
              <a:lnSpc>
                <a:spcPct val="90000"/>
              </a:lnSpc>
              <a:defRPr sz="4400">
                <a:latin typeface="맑은 고딕"/>
                <a:ea typeface="맑은 고딕"/>
                <a:cs typeface="맑은 고딕"/>
                <a:sym typeface="맑은 고딕"/>
              </a:defRPr>
            </a:lvl4pPr>
            <a:lvl5pPr>
              <a:lnSpc>
                <a:spcPct val="90000"/>
              </a:lnSpc>
              <a:defRPr sz="4400">
                <a:latin typeface="맑은 고딕"/>
                <a:ea typeface="맑은 고딕"/>
                <a:cs typeface="맑은 고딕"/>
                <a:sym typeface="맑은 고딕"/>
              </a:defRPr>
            </a:lvl5pPr>
            <a:lvl6pPr>
              <a:lnSpc>
                <a:spcPct val="90000"/>
              </a:lnSpc>
              <a:defRPr sz="4400">
                <a:latin typeface="맑은 고딕"/>
                <a:ea typeface="맑은 고딕"/>
                <a:cs typeface="맑은 고딕"/>
                <a:sym typeface="맑은 고딕"/>
              </a:defRPr>
            </a:lvl6pPr>
            <a:lvl7pPr>
              <a:lnSpc>
                <a:spcPct val="90000"/>
              </a:lnSpc>
              <a:defRPr sz="4400">
                <a:latin typeface="맑은 고딕"/>
                <a:ea typeface="맑은 고딕"/>
                <a:cs typeface="맑은 고딕"/>
                <a:sym typeface="맑은 고딕"/>
              </a:defRPr>
            </a:lvl7pPr>
            <a:lvl8pPr>
              <a:lnSpc>
                <a:spcPct val="90000"/>
              </a:lnSpc>
              <a:defRPr sz="4400">
                <a:latin typeface="맑은 고딕"/>
                <a:ea typeface="맑은 고딕"/>
                <a:cs typeface="맑은 고딕"/>
                <a:sym typeface="맑은 고딕"/>
              </a:defRPr>
            </a:lvl8pPr>
            <a:lvl9pPr>
              <a:lnSpc>
                <a:spcPct val="90000"/>
              </a:lnSpc>
              <a:defRPr sz="4400">
                <a:latin typeface="맑은 고딕"/>
                <a:ea typeface="맑은 고딕"/>
                <a:cs typeface="맑은 고딕"/>
                <a:sym typeface="맑은 고딕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>
                <a:solidFill>
                  <a:srgbClr val="D80133"/>
                </a:solidFill>
              </a:rPr>
              <a:t>STEP</a:t>
            </a:r>
            <a:r>
              <a:rPr lang="ko-KR" altLang="en-US" dirty="0">
                <a:solidFill>
                  <a:srgbClr val="D80133"/>
                </a:solidFill>
              </a:rPr>
              <a:t> 식별 </a:t>
            </a:r>
            <a:r>
              <a:rPr lang="ko-KR" altLang="en-US" dirty="0" err="1"/>
              <a:t>버튼식</a:t>
            </a:r>
            <a:r>
              <a:rPr lang="ko-KR" altLang="en-US" dirty="0"/>
              <a:t> </a:t>
            </a:r>
            <a:r>
              <a:rPr lang="en-US" altLang="ko-KR" dirty="0"/>
              <a:t>ARS</a:t>
            </a:r>
            <a:r>
              <a:rPr lang="ko-KR" altLang="en-US" dirty="0"/>
              <a:t>로 진입 시 발신번호가 명의자 번호가 아닐 때 본인확인</a:t>
            </a:r>
            <a:endParaRPr lang="en-US" altLang="ko-KR" dirty="0"/>
          </a:p>
          <a:p>
            <a:pPr algn="l">
              <a:lnSpc>
                <a:spcPct val="150000"/>
              </a:lnSpc>
            </a:pPr>
            <a:r>
              <a:rPr lang="en-US" altLang="ko-KR" dirty="0">
                <a:solidFill>
                  <a:srgbClr val="F68D38"/>
                </a:solidFill>
              </a:rPr>
              <a:t>SCREEN </a:t>
            </a:r>
            <a:r>
              <a:rPr lang="ko-KR" altLang="en-US" dirty="0">
                <a:solidFill>
                  <a:srgbClr val="F68D38"/>
                </a:solidFill>
              </a:rPr>
              <a:t>식별   </a:t>
            </a:r>
            <a:r>
              <a:rPr lang="ko-KR" altLang="en-US" dirty="0"/>
              <a:t>공통</a:t>
            </a:r>
            <a:endParaRPr lang="en-US" altLang="ko-KR" dirty="0"/>
          </a:p>
          <a:p>
            <a:pPr algn="l">
              <a:lnSpc>
                <a:spcPct val="150000"/>
              </a:lnSpc>
            </a:pPr>
            <a:r>
              <a:rPr lang="en-US" altLang="ko-KR" dirty="0">
                <a:solidFill>
                  <a:srgbClr val="F68D38"/>
                </a:solidFill>
              </a:rPr>
              <a:t>SCREEN </a:t>
            </a:r>
            <a:r>
              <a:rPr lang="ko-KR" altLang="en-US" dirty="0">
                <a:solidFill>
                  <a:srgbClr val="F68D38"/>
                </a:solidFill>
              </a:rPr>
              <a:t>식별</a:t>
            </a:r>
            <a:r>
              <a:rPr lang="en-US" altLang="ko-KR" dirty="0">
                <a:solidFill>
                  <a:srgbClr val="F68D38"/>
                </a:solidFill>
              </a:rPr>
              <a:t>A</a:t>
            </a:r>
            <a:r>
              <a:rPr lang="ko-KR" altLang="en-US" dirty="0"/>
              <a:t> 본인 선택 시</a:t>
            </a:r>
            <a:endParaRPr lang="en-US" altLang="ko-KR" dirty="0"/>
          </a:p>
          <a:p>
            <a:pPr algn="l">
              <a:lnSpc>
                <a:spcPct val="150000"/>
              </a:lnSpc>
            </a:pPr>
            <a:r>
              <a:rPr lang="en-US" altLang="ko-KR" dirty="0">
                <a:solidFill>
                  <a:srgbClr val="F68D38"/>
                </a:solidFill>
              </a:rPr>
              <a:t>SCREEN </a:t>
            </a:r>
            <a:r>
              <a:rPr lang="ko-KR" altLang="en-US" dirty="0">
                <a:solidFill>
                  <a:srgbClr val="F68D38"/>
                </a:solidFill>
              </a:rPr>
              <a:t>식별</a:t>
            </a:r>
            <a:r>
              <a:rPr lang="en-US" altLang="ko-KR" dirty="0">
                <a:solidFill>
                  <a:srgbClr val="F68D38"/>
                </a:solidFill>
              </a:rPr>
              <a:t>B</a:t>
            </a:r>
            <a:r>
              <a:rPr lang="ko-KR" altLang="en-US" dirty="0"/>
              <a:t> 본인 외 선택 시</a:t>
            </a:r>
            <a:endParaRPr lang="en-US" altLang="ko-KR" dirty="0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FB9D7CC1-8374-7A1E-1D3F-194ACE4BCD75}"/>
              </a:ext>
            </a:extLst>
          </p:cNvPr>
          <p:cNvSpPr/>
          <p:nvPr/>
        </p:nvSpPr>
        <p:spPr>
          <a:xfrm>
            <a:off x="10858549" y="3060720"/>
            <a:ext cx="807451" cy="31178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ln w="0"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다음 단계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BDEEFA4-7294-FE7B-C45A-FE2966A64163}"/>
              </a:ext>
            </a:extLst>
          </p:cNvPr>
          <p:cNvSpPr/>
          <p:nvPr/>
        </p:nvSpPr>
        <p:spPr>
          <a:xfrm>
            <a:off x="519491" y="3055905"/>
            <a:ext cx="807451" cy="32141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err="1">
                <a:ln w="0"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버튼식</a:t>
            </a:r>
            <a:r>
              <a:rPr lang="ko-KR" altLang="en-US" sz="700" b="1">
                <a:ln w="0"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z="700" b="1">
                <a:ln w="0"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ARS</a:t>
            </a:r>
            <a:endParaRPr lang="ko-KR" altLang="en-US" sz="700" b="1">
              <a:ln w="0"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9A81105-1E92-10B8-9112-CCE99C715378}"/>
              </a:ext>
            </a:extLst>
          </p:cNvPr>
          <p:cNvSpPr txBox="1"/>
          <p:nvPr/>
        </p:nvSpPr>
        <p:spPr>
          <a:xfrm>
            <a:off x="4521275" y="2985778"/>
            <a:ext cx="807451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ko-KR" altLang="en-US" sz="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본인</a:t>
            </a:r>
            <a:r>
              <a:rPr kumimoji="1" lang="en-US" altLang="ko-KR" sz="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kumimoji="1" lang="en-US" altLang="ko-KR" sz="8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1" lang="en-US" altLang="ko-KR" sz="8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ko-KR" altLang="en-US" sz="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본인 외 선택</a:t>
            </a:r>
            <a:endParaRPr kumimoji="1" lang="ko-Kore-KR" altLang="en-US" sz="8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3" name="꺾인 연결선[E] 52">
            <a:extLst>
              <a:ext uri="{FF2B5EF4-FFF2-40B4-BE49-F238E27FC236}">
                <a16:creationId xmlns:a16="http://schemas.microsoft.com/office/drawing/2014/main" id="{EE5A4D28-CD2A-DB1C-44B6-3440ECC70059}"/>
              </a:ext>
            </a:extLst>
          </p:cNvPr>
          <p:cNvCxnSpPr>
            <a:cxnSpLocks/>
            <a:endCxn id="127" idx="1"/>
          </p:cNvCxnSpPr>
          <p:nvPr/>
        </p:nvCxnSpPr>
        <p:spPr>
          <a:xfrm>
            <a:off x="5108028" y="3077712"/>
            <a:ext cx="5750521" cy="138899"/>
          </a:xfrm>
          <a:prstGeom prst="bentConnector3">
            <a:avLst>
              <a:gd name="adj1" fmla="val 7414"/>
            </a:avLst>
          </a:prstGeom>
          <a:ln w="9525">
            <a:solidFill>
              <a:srgbClr val="000000"/>
            </a:solidFill>
            <a:headEnd type="none" w="sm" len="sm"/>
            <a:tailEnd type="triangl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1097D58C-2B9E-5265-28FA-340E8708EE6E}"/>
              </a:ext>
            </a:extLst>
          </p:cNvPr>
          <p:cNvCxnSpPr>
            <a:cxnSpLocks/>
            <a:endCxn id="127" idx="1"/>
          </p:cNvCxnSpPr>
          <p:nvPr/>
        </p:nvCxnSpPr>
        <p:spPr>
          <a:xfrm flipV="1">
            <a:off x="5328726" y="3216611"/>
            <a:ext cx="5529823" cy="138896"/>
          </a:xfrm>
          <a:prstGeom prst="bentConnector3">
            <a:avLst>
              <a:gd name="adj1" fmla="val 3814"/>
            </a:avLst>
          </a:prstGeom>
          <a:ln w="9525">
            <a:solidFill>
              <a:srgbClr val="000000"/>
            </a:solidFill>
            <a:headEnd type="none" w="sm" len="sm"/>
            <a:tailEnd type="triangl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2BBE1D1-D308-A60F-3878-F6098C1D70C8}"/>
              </a:ext>
            </a:extLst>
          </p:cNvPr>
          <p:cNvSpPr/>
          <p:nvPr/>
        </p:nvSpPr>
        <p:spPr>
          <a:xfrm>
            <a:off x="3713824" y="3060719"/>
            <a:ext cx="807451" cy="311782"/>
          </a:xfrm>
          <a:prstGeom prst="rect">
            <a:avLst/>
          </a:prstGeom>
          <a:solidFill>
            <a:srgbClr val="D80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b="1">
                <a:ln w="0"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명의자와의 </a:t>
            </a:r>
            <a:endParaRPr lang="en-US" altLang="ko-KR" sz="700" b="1">
              <a:ln w="0"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  <a:p>
            <a:pPr algn="ctr"/>
            <a:r>
              <a:rPr lang="ko-KR" altLang="en-US" sz="700" b="1">
                <a:ln w="0"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관계 확인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6AE9C339-7FB2-AF4A-6BAA-F712BA149741}"/>
              </a:ext>
            </a:extLst>
          </p:cNvPr>
          <p:cNvCxnSpPr>
            <a:cxnSpLocks/>
            <a:stCxn id="49" idx="3"/>
          </p:cNvCxnSpPr>
          <p:nvPr/>
        </p:nvCxnSpPr>
        <p:spPr>
          <a:xfrm flipV="1">
            <a:off x="1326942" y="3216609"/>
            <a:ext cx="323267" cy="2"/>
          </a:xfrm>
          <a:prstGeom prst="straightConnector1">
            <a:avLst/>
          </a:prstGeom>
          <a:ln w="9525">
            <a:headEnd type="none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대각선 방향의 모서리가 잘린 사각형 11">
            <a:extLst>
              <a:ext uri="{FF2B5EF4-FFF2-40B4-BE49-F238E27FC236}">
                <a16:creationId xmlns:a16="http://schemas.microsoft.com/office/drawing/2014/main" id="{86767F6C-625D-C127-4315-8D454F21D52F}"/>
              </a:ext>
            </a:extLst>
          </p:cNvPr>
          <p:cNvSpPr/>
          <p:nvPr/>
        </p:nvSpPr>
        <p:spPr>
          <a:xfrm>
            <a:off x="1650209" y="3077712"/>
            <a:ext cx="807452" cy="277795"/>
          </a:xfrm>
          <a:prstGeom prst="snip2DiagRect">
            <a:avLst>
              <a:gd name="adj1" fmla="val 0"/>
              <a:gd name="adj2" fmla="val 47381"/>
            </a:avLst>
          </a:prstGeom>
          <a:noFill/>
          <a:ln w="9525" cap="flat">
            <a:solidFill>
              <a:srgbClr val="7030A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ko-KR" altLang="en-US" sz="700" b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명의자의</a:t>
            </a:r>
            <a:endParaRPr kumimoji="1" lang="en-US" altLang="ko-KR" sz="700" b="1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ko-KR" altLang="en-US" sz="700" b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번호가 아닐 때</a:t>
            </a:r>
            <a:endParaRPr kumimoji="1" lang="ko-Kore-KR" altLang="en-US" sz="700" b="1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50188A7-4ACD-FE66-E680-B80945CBAAC0}"/>
              </a:ext>
            </a:extLst>
          </p:cNvPr>
          <p:cNvCxnSpPr>
            <a:cxnSpLocks/>
            <a:stCxn id="12" idx="0"/>
            <a:endCxn id="23" idx="1"/>
          </p:cNvCxnSpPr>
          <p:nvPr/>
        </p:nvCxnSpPr>
        <p:spPr>
          <a:xfrm>
            <a:off x="2457661" y="3216610"/>
            <a:ext cx="268191" cy="0"/>
          </a:xfrm>
          <a:prstGeom prst="straightConnector1">
            <a:avLst/>
          </a:prstGeom>
          <a:ln w="9525">
            <a:headEnd type="none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428AE14-B7D1-B8AB-3833-0543F096C1C4}"/>
              </a:ext>
            </a:extLst>
          </p:cNvPr>
          <p:cNvSpPr/>
          <p:nvPr/>
        </p:nvSpPr>
        <p:spPr>
          <a:xfrm>
            <a:off x="2725852" y="3060719"/>
            <a:ext cx="807451" cy="311782"/>
          </a:xfrm>
          <a:prstGeom prst="rect">
            <a:avLst/>
          </a:prstGeom>
          <a:solidFill>
            <a:srgbClr val="D80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b="1">
                <a:ln w="0"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명의자 본인인증</a:t>
            </a:r>
            <a:endParaRPr lang="en-US" altLang="ko-KR" sz="700" b="1">
              <a:ln w="0"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1B29FCB-DA5F-41D5-A6E8-B16359DB601B}"/>
              </a:ext>
            </a:extLst>
          </p:cNvPr>
          <p:cNvCxnSpPr>
            <a:cxnSpLocks/>
            <a:stCxn id="23" idx="3"/>
            <a:endCxn id="65" idx="1"/>
          </p:cNvCxnSpPr>
          <p:nvPr/>
        </p:nvCxnSpPr>
        <p:spPr>
          <a:xfrm>
            <a:off x="3533303" y="3216610"/>
            <a:ext cx="180521" cy="0"/>
          </a:xfrm>
          <a:prstGeom prst="straightConnector1">
            <a:avLst/>
          </a:prstGeom>
          <a:ln w="9525">
            <a:headEnd type="none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995090"/>
      </p:ext>
    </p:extLst>
  </p:cSld>
  <p:clrMapOvr>
    <a:masterClrMapping/>
  </p:clrMapOvr>
  <p:transition spd="med"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99530-68B6-7C13-0F6B-A7B82077E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C979A3-45D9-9080-3D23-EE5A80505E06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ARS </a:t>
            </a:r>
            <a:r>
              <a:rPr lang="ko-KR" altLang="en-US" sz="800" dirty="0"/>
              <a:t>상담사 연결</a:t>
            </a:r>
            <a:r>
              <a:rPr lang="en-US" altLang="ko-KR" sz="800" dirty="0"/>
              <a:t>, </a:t>
            </a:r>
            <a:r>
              <a:rPr lang="ko-KR" altLang="en-US" sz="800" dirty="0"/>
              <a:t>통화 대기 고객 수 안내</a:t>
            </a:r>
            <a:endParaRPr lang="en-US" altLang="ko-KR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A07BA6-7B32-ED0B-5B2A-991BADB659AF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DS_MI_CI_01_01</a:t>
            </a:r>
            <a:endParaRPr lang="en-US" altLang="ko-KR" sz="800" dirty="0"/>
          </a:p>
        </p:txBody>
      </p:sp>
      <p:graphicFrame>
        <p:nvGraphicFramePr>
          <p:cNvPr id="44" name="Group 57">
            <a:extLst>
              <a:ext uri="{FF2B5EF4-FFF2-40B4-BE49-F238E27FC236}">
                <a16:creationId xmlns:a16="http://schemas.microsoft.com/office/drawing/2014/main" id="{4FBE2FE1-F713-9186-6BE5-C44FFD109D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896631"/>
              </p:ext>
            </p:extLst>
          </p:nvPr>
        </p:nvGraphicFramePr>
        <p:xfrm>
          <a:off x="9768840" y="532464"/>
          <a:ext cx="2361310" cy="1431401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본인 선택 시 이름 입력 하지 않음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888736"/>
                  </a:ext>
                </a:extLst>
              </a:tr>
            </a:tbl>
          </a:graphicData>
        </a:graphic>
      </p:graphicFrame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28387CB0-4D34-EAF3-C8A2-FCAA5CE81104}"/>
              </a:ext>
            </a:extLst>
          </p:cNvPr>
          <p:cNvGrpSpPr/>
          <p:nvPr/>
        </p:nvGrpSpPr>
        <p:grpSpPr>
          <a:xfrm>
            <a:off x="431373" y="941122"/>
            <a:ext cx="796863" cy="316109"/>
            <a:chOff x="4733925" y="2686050"/>
            <a:chExt cx="1362075" cy="409435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C93243A2-BCA1-55D3-E5E0-EB64BDC495B6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9999A0EB-A44A-ABD3-1A75-56AB70926E02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69DF776C-4938-1246-46D7-4CBE66D235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B46E0202-E1DF-C7DB-533A-B45B488ABA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EC34D87-DE89-E2FF-EEA4-1D270652CC87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4826255C-6AF5-C363-0ECE-DDFEAF613561}"/>
              </a:ext>
            </a:extLst>
          </p:cNvPr>
          <p:cNvGrpSpPr/>
          <p:nvPr/>
        </p:nvGrpSpPr>
        <p:grpSpPr>
          <a:xfrm>
            <a:off x="2758204" y="941099"/>
            <a:ext cx="361950" cy="316109"/>
            <a:chOff x="4733925" y="2686050"/>
            <a:chExt cx="1362075" cy="409435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31A666B0-E260-B270-6239-283610B82ED7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922D8533-7745-482F-F6F7-928460437A04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00ADFE69-95B3-922C-3124-76C1FB8794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F09C2843-77B1-EA06-F1A3-BC33CC8EA2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1DF0D3E7-A8F7-3D48-E51F-739492D8AFF7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B7BB19AA-10A5-974B-DACB-7E24483C97D9}"/>
              </a:ext>
            </a:extLst>
          </p:cNvPr>
          <p:cNvSpPr/>
          <p:nvPr/>
        </p:nvSpPr>
        <p:spPr>
          <a:xfrm>
            <a:off x="432786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신청인 정보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74840FA-D5E2-A8B0-90AA-649ADEFAF234}"/>
              </a:ext>
            </a:extLst>
          </p:cNvPr>
          <p:cNvSpPr txBox="1"/>
          <p:nvPr/>
        </p:nvSpPr>
        <p:spPr>
          <a:xfrm>
            <a:off x="427097" y="1591977"/>
            <a:ext cx="87075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리모컨 구매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A1F9475-9269-56E6-3F2F-BB0FB3556E35}"/>
              </a:ext>
            </a:extLst>
          </p:cNvPr>
          <p:cNvSpPr txBox="1"/>
          <p:nvPr/>
        </p:nvSpPr>
        <p:spPr>
          <a:xfrm>
            <a:off x="431373" y="1925753"/>
            <a:ext cx="2688781" cy="52424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서비스 신청을 위해 신청인 정보를 확인하고 있어요</a:t>
            </a:r>
            <a:r>
              <a:rPr lang="en-US" altLang="ko-KR" dirty="0"/>
              <a:t>.</a:t>
            </a: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8AFE8B84-620C-5CF2-D540-1A4F0598AC23}"/>
              </a:ext>
            </a:extLst>
          </p:cNvPr>
          <p:cNvSpPr/>
          <p:nvPr/>
        </p:nvSpPr>
        <p:spPr>
          <a:xfrm>
            <a:off x="393310" y="1906425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DEC3A87-77C3-2D8A-133C-0CAADF99F48E}"/>
              </a:ext>
            </a:extLst>
          </p:cNvPr>
          <p:cNvSpPr txBox="1"/>
          <p:nvPr/>
        </p:nvSpPr>
        <p:spPr>
          <a:xfrm>
            <a:off x="427098" y="2521152"/>
            <a:ext cx="2700000" cy="31354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명의자와의 관계를 선택해 주세요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F20A7D3-4571-FD89-030D-DC1C0BF4CF07}"/>
              </a:ext>
            </a:extLst>
          </p:cNvPr>
          <p:cNvSpPr txBox="1"/>
          <p:nvPr/>
        </p:nvSpPr>
        <p:spPr>
          <a:xfrm>
            <a:off x="426087" y="6567685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_01_01_03</a:t>
            </a:r>
            <a:endParaRPr lang="ko-KR" altLang="en-US" sz="900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9A65885-0B65-897E-3A31-3E7229461B1F}"/>
              </a:ext>
            </a:extLst>
          </p:cNvPr>
          <p:cNvGrpSpPr/>
          <p:nvPr/>
        </p:nvGrpSpPr>
        <p:grpSpPr>
          <a:xfrm>
            <a:off x="639517" y="2942131"/>
            <a:ext cx="2276157" cy="274320"/>
            <a:chOff x="6846093" y="3510739"/>
            <a:chExt cx="2244357" cy="274320"/>
          </a:xfrm>
        </p:grpSpPr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E1E5B47B-86E2-B005-B842-41CEA0CF24AB}"/>
                </a:ext>
              </a:extLst>
            </p:cNvPr>
            <p:cNvSpPr/>
            <p:nvPr/>
          </p:nvSpPr>
          <p:spPr>
            <a:xfrm>
              <a:off x="6846094" y="3510739"/>
              <a:ext cx="2244356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B16ADB4-3A62-2D9D-4F8F-78830970D580}"/>
                </a:ext>
              </a:extLst>
            </p:cNvPr>
            <p:cNvSpPr txBox="1"/>
            <p:nvPr/>
          </p:nvSpPr>
          <p:spPr>
            <a:xfrm>
              <a:off x="6846093" y="3546527"/>
              <a:ext cx="22443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본인                                                ▽</a:t>
              </a:r>
            </a:p>
          </p:txBody>
        </p:sp>
      </p:grpSp>
      <p:graphicFrame>
        <p:nvGraphicFramePr>
          <p:cNvPr id="75" name="표 5">
            <a:extLst>
              <a:ext uri="{FF2B5EF4-FFF2-40B4-BE49-F238E27FC236}">
                <a16:creationId xmlns:a16="http://schemas.microsoft.com/office/drawing/2014/main" id="{5207B1A2-F2DE-8DD0-E5AA-75F5BAA719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570733"/>
              </p:ext>
            </p:extLst>
          </p:nvPr>
        </p:nvGraphicFramePr>
        <p:xfrm>
          <a:off x="3691687" y="2995662"/>
          <a:ext cx="1423238" cy="1317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3238">
                  <a:extLst>
                    <a:ext uri="{9D8B030D-6E8A-4147-A177-3AD203B41FA5}">
                      <a16:colId xmlns:a16="http://schemas.microsoft.com/office/drawing/2014/main" val="819424643"/>
                    </a:ext>
                  </a:extLst>
                </a:gridCol>
              </a:tblGrid>
              <a:tr h="2634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702629"/>
                  </a:ext>
                </a:extLst>
              </a:tr>
              <a:tr h="2634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배우자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872467"/>
                  </a:ext>
                </a:extLst>
              </a:tr>
              <a:tr h="2634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자녀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5393894"/>
                  </a:ext>
                </a:extLst>
              </a:tr>
              <a:tr h="2634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부모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7251022"/>
                  </a:ext>
                </a:extLst>
              </a:tr>
              <a:tr h="2634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형제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자매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795166"/>
                  </a:ext>
                </a:extLst>
              </a:tr>
            </a:tbl>
          </a:graphicData>
        </a:graphic>
      </p:graphicFrame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FA48136D-7B21-DB11-EAE4-2785521FA8EF}"/>
              </a:ext>
            </a:extLst>
          </p:cNvPr>
          <p:cNvCxnSpPr>
            <a:cxnSpLocks/>
            <a:stCxn id="74" idx="3"/>
            <a:endCxn id="75" idx="1"/>
          </p:cNvCxnSpPr>
          <p:nvPr/>
        </p:nvCxnSpPr>
        <p:spPr>
          <a:xfrm>
            <a:off x="2915673" y="3085641"/>
            <a:ext cx="776014" cy="5686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59AC5155-845C-01AD-C3DD-75B51FFFA26A}"/>
              </a:ext>
            </a:extLst>
          </p:cNvPr>
          <p:cNvGrpSpPr/>
          <p:nvPr/>
        </p:nvGrpSpPr>
        <p:grpSpPr>
          <a:xfrm>
            <a:off x="648308" y="3340404"/>
            <a:ext cx="2267366" cy="274320"/>
            <a:chOff x="6846094" y="3510739"/>
            <a:chExt cx="2169534" cy="274320"/>
          </a:xfrm>
        </p:grpSpPr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E6F6453F-9556-CAD5-03DB-4BF8353A2B00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509748E-4BCF-B0A3-D5CE-B12C4C42E356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다음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120046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D1AB1-A367-2583-8998-34E67CD84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975B2A-CE98-0640-2BD4-B92369276C33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ARS </a:t>
            </a:r>
            <a:r>
              <a:rPr lang="ko-KR" altLang="en-US" sz="800" dirty="0"/>
              <a:t>상담사 연결</a:t>
            </a:r>
            <a:r>
              <a:rPr lang="en-US" altLang="ko-KR" sz="800" dirty="0"/>
              <a:t>, </a:t>
            </a:r>
            <a:r>
              <a:rPr lang="ko-KR" altLang="en-US" sz="800" dirty="0"/>
              <a:t>통화 대기 고객 수 안내</a:t>
            </a:r>
            <a:endParaRPr lang="en-US" altLang="ko-KR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D887A-A2DF-D2F5-8A8D-1FE6335625F1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DS_MI_CI_01_01</a:t>
            </a:r>
            <a:endParaRPr lang="en-US" altLang="ko-KR" sz="800" dirty="0"/>
          </a:p>
        </p:txBody>
      </p:sp>
      <p:graphicFrame>
        <p:nvGraphicFramePr>
          <p:cNvPr id="44" name="Group 57">
            <a:extLst>
              <a:ext uri="{FF2B5EF4-FFF2-40B4-BE49-F238E27FC236}">
                <a16:creationId xmlns:a16="http://schemas.microsoft.com/office/drawing/2014/main" id="{457CDF98-4CB7-536E-049A-AE172DBAF2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467163"/>
              </p:ext>
            </p:extLst>
          </p:nvPr>
        </p:nvGraphicFramePr>
        <p:xfrm>
          <a:off x="9768840" y="532464"/>
          <a:ext cx="2361310" cy="1155511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비 입력 시 다음 버튼 비활성화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</a:tbl>
          </a:graphicData>
        </a:graphic>
      </p:graphicFrame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2F7A3179-529B-98BC-123E-46B057EB2F22}"/>
              </a:ext>
            </a:extLst>
          </p:cNvPr>
          <p:cNvGrpSpPr/>
          <p:nvPr/>
        </p:nvGrpSpPr>
        <p:grpSpPr>
          <a:xfrm>
            <a:off x="431373" y="941122"/>
            <a:ext cx="796863" cy="316109"/>
            <a:chOff x="4733925" y="2686050"/>
            <a:chExt cx="1362075" cy="409435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8AF5DF26-3478-09C2-2703-367C55095D37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B8819B54-24E7-94A7-90EF-F405D630510C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B38F688E-833E-E048-61DC-DCA1B527F0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AB0D1D14-917B-7BEC-B8F2-9BCE154578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6F3BA6E-05A0-8280-0FC6-0155F65F2523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B7FEA49E-60C9-F962-DEDA-9315BEDCE3F5}"/>
              </a:ext>
            </a:extLst>
          </p:cNvPr>
          <p:cNvGrpSpPr/>
          <p:nvPr/>
        </p:nvGrpSpPr>
        <p:grpSpPr>
          <a:xfrm>
            <a:off x="2758204" y="941099"/>
            <a:ext cx="361950" cy="316109"/>
            <a:chOff x="4733925" y="2686050"/>
            <a:chExt cx="1362075" cy="409435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F8733373-FB1C-E0AF-5799-9005F4054886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9682DDE4-29F5-EFC6-2477-F7002D5E31E1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CE7C3D89-96C2-C5F4-1EF1-436CFBF3D8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1A5C2741-6C3B-64D0-94FF-1ED725FC7A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26DC948-69DE-4B6B-9183-39E3FE5C1230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50DF1350-6CB8-72CF-2E4A-2EA7F410D990}"/>
              </a:ext>
            </a:extLst>
          </p:cNvPr>
          <p:cNvSpPr/>
          <p:nvPr/>
        </p:nvSpPr>
        <p:spPr>
          <a:xfrm>
            <a:off x="432786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성함 입력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D0E7168-5822-B387-50BA-3288EB595AD5}"/>
              </a:ext>
            </a:extLst>
          </p:cNvPr>
          <p:cNvSpPr txBox="1"/>
          <p:nvPr/>
        </p:nvSpPr>
        <p:spPr>
          <a:xfrm>
            <a:off x="427097" y="1591977"/>
            <a:ext cx="87075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리모컨 구매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DC91AF1-72AE-AD8D-BE2C-2C96011EEF9A}"/>
              </a:ext>
            </a:extLst>
          </p:cNvPr>
          <p:cNvSpPr txBox="1"/>
          <p:nvPr/>
        </p:nvSpPr>
        <p:spPr>
          <a:xfrm>
            <a:off x="431373" y="1925753"/>
            <a:ext cx="2688781" cy="52424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명의자 본인이 아니신 경우에는 추가 확인이 필요해요</a:t>
            </a:r>
            <a:r>
              <a:rPr lang="en-US" altLang="ko-KR" dirty="0"/>
              <a:t>.</a:t>
            </a: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7842CB95-906F-0529-3A9C-1AC0220792DD}"/>
              </a:ext>
            </a:extLst>
          </p:cNvPr>
          <p:cNvSpPr/>
          <p:nvPr/>
        </p:nvSpPr>
        <p:spPr>
          <a:xfrm>
            <a:off x="423511" y="3184154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720F480-DA96-0F12-2947-653608FE5D72}"/>
              </a:ext>
            </a:extLst>
          </p:cNvPr>
          <p:cNvSpPr txBox="1"/>
          <p:nvPr/>
        </p:nvSpPr>
        <p:spPr>
          <a:xfrm>
            <a:off x="427098" y="2521152"/>
            <a:ext cx="2700000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지금 신청하시는 분의 성함을 입력해 주세요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E1564E6-28F9-8172-175B-E305853E8249}"/>
              </a:ext>
            </a:extLst>
          </p:cNvPr>
          <p:cNvSpPr txBox="1"/>
          <p:nvPr/>
        </p:nvSpPr>
        <p:spPr>
          <a:xfrm>
            <a:off x="426087" y="6567685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_01_01_03</a:t>
            </a:r>
            <a:endParaRPr lang="ko-KR" altLang="en-US" sz="900" dirty="0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2D4DE0AF-398A-2104-DCCE-DA87398A7131}"/>
              </a:ext>
            </a:extLst>
          </p:cNvPr>
          <p:cNvSpPr/>
          <p:nvPr/>
        </p:nvSpPr>
        <p:spPr>
          <a:xfrm>
            <a:off x="639518" y="3213446"/>
            <a:ext cx="2276156" cy="274320"/>
          </a:xfrm>
          <a:prstGeom prst="roundRect">
            <a:avLst>
              <a:gd name="adj" fmla="val 13889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69C11FC-F30C-0CB7-F099-ADA64B1032BC}"/>
              </a:ext>
            </a:extLst>
          </p:cNvPr>
          <p:cNvGrpSpPr/>
          <p:nvPr/>
        </p:nvGrpSpPr>
        <p:grpSpPr>
          <a:xfrm>
            <a:off x="648308" y="3584029"/>
            <a:ext cx="2267366" cy="274320"/>
            <a:chOff x="6846094" y="3510739"/>
            <a:chExt cx="2169534" cy="27432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293A6AC9-882E-D4D5-1D30-5F22D05CB233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7EE88D-5844-8027-B6D8-A3E160729A89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다음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744582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51DE6-A79D-5A6C-D54E-B28B3C385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2">
            <a:extLst>
              <a:ext uri="{FF2B5EF4-FFF2-40B4-BE49-F238E27FC236}">
                <a16:creationId xmlns:a16="http://schemas.microsoft.com/office/drawing/2014/main" id="{1423D4E5-1ABD-EFC3-DD69-53B25152B1E2}"/>
              </a:ext>
            </a:extLst>
          </p:cNvPr>
          <p:cNvSpPr txBox="1">
            <a:spLocks/>
          </p:cNvSpPr>
          <p:nvPr/>
        </p:nvSpPr>
        <p:spPr>
          <a:xfrm>
            <a:off x="433201" y="825282"/>
            <a:ext cx="5294204" cy="16698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90000"/>
              </a:lnSpc>
              <a:defRPr sz="1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  <a:lvl2pPr>
              <a:lnSpc>
                <a:spcPct val="90000"/>
              </a:lnSpc>
              <a:defRPr sz="4400">
                <a:latin typeface="맑은 고딕"/>
                <a:ea typeface="맑은 고딕"/>
                <a:cs typeface="맑은 고딕"/>
                <a:sym typeface="맑은 고딕"/>
              </a:defRPr>
            </a:lvl2pPr>
            <a:lvl3pPr>
              <a:lnSpc>
                <a:spcPct val="90000"/>
              </a:lnSpc>
              <a:defRPr sz="4400">
                <a:latin typeface="맑은 고딕"/>
                <a:ea typeface="맑은 고딕"/>
                <a:cs typeface="맑은 고딕"/>
                <a:sym typeface="맑은 고딕"/>
              </a:defRPr>
            </a:lvl3pPr>
            <a:lvl4pPr>
              <a:lnSpc>
                <a:spcPct val="90000"/>
              </a:lnSpc>
              <a:defRPr sz="4400">
                <a:latin typeface="맑은 고딕"/>
                <a:ea typeface="맑은 고딕"/>
                <a:cs typeface="맑은 고딕"/>
                <a:sym typeface="맑은 고딕"/>
              </a:defRPr>
            </a:lvl4pPr>
            <a:lvl5pPr>
              <a:lnSpc>
                <a:spcPct val="90000"/>
              </a:lnSpc>
              <a:defRPr sz="4400">
                <a:latin typeface="맑은 고딕"/>
                <a:ea typeface="맑은 고딕"/>
                <a:cs typeface="맑은 고딕"/>
                <a:sym typeface="맑은 고딕"/>
              </a:defRPr>
            </a:lvl5pPr>
            <a:lvl6pPr>
              <a:lnSpc>
                <a:spcPct val="90000"/>
              </a:lnSpc>
              <a:defRPr sz="4400">
                <a:latin typeface="맑은 고딕"/>
                <a:ea typeface="맑은 고딕"/>
                <a:cs typeface="맑은 고딕"/>
                <a:sym typeface="맑은 고딕"/>
              </a:defRPr>
            </a:lvl6pPr>
            <a:lvl7pPr>
              <a:lnSpc>
                <a:spcPct val="90000"/>
              </a:lnSpc>
              <a:defRPr sz="4400">
                <a:latin typeface="맑은 고딕"/>
                <a:ea typeface="맑은 고딕"/>
                <a:cs typeface="맑은 고딕"/>
                <a:sym typeface="맑은 고딕"/>
              </a:defRPr>
            </a:lvl7pPr>
            <a:lvl8pPr>
              <a:lnSpc>
                <a:spcPct val="90000"/>
              </a:lnSpc>
              <a:defRPr sz="4400">
                <a:latin typeface="맑은 고딕"/>
                <a:ea typeface="맑은 고딕"/>
                <a:cs typeface="맑은 고딕"/>
                <a:sym typeface="맑은 고딕"/>
              </a:defRPr>
            </a:lvl8pPr>
            <a:lvl9pPr>
              <a:lnSpc>
                <a:spcPct val="90000"/>
              </a:lnSpc>
              <a:defRPr sz="4400">
                <a:latin typeface="맑은 고딕"/>
                <a:ea typeface="맑은 고딕"/>
                <a:cs typeface="맑은 고딕"/>
                <a:sym typeface="맑은 고딕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>
                <a:solidFill>
                  <a:srgbClr val="D80133"/>
                </a:solidFill>
              </a:rPr>
              <a:t>STEP </a:t>
            </a:r>
            <a:r>
              <a:rPr lang="ko-KR" altLang="en-US" dirty="0">
                <a:solidFill>
                  <a:srgbClr val="D80133"/>
                </a:solidFill>
              </a:rPr>
              <a:t>조회</a:t>
            </a:r>
            <a:endParaRPr lang="en-US" altLang="ko-KR" dirty="0">
              <a:solidFill>
                <a:srgbClr val="D80133"/>
              </a:solidFill>
            </a:endParaRPr>
          </a:p>
          <a:p>
            <a:pPr algn="l">
              <a:lnSpc>
                <a:spcPct val="150000"/>
              </a:lnSpc>
            </a:pPr>
            <a:endParaRPr lang="en-US" altLang="ko-KR" dirty="0"/>
          </a:p>
          <a:p>
            <a:pPr algn="l">
              <a:lnSpc>
                <a:spcPct val="150000"/>
              </a:lnSpc>
            </a:pPr>
            <a:r>
              <a:rPr lang="en-US" altLang="ko-KR" dirty="0">
                <a:solidFill>
                  <a:srgbClr val="F68D38"/>
                </a:solidFill>
              </a:rPr>
              <a:t>SCREEN </a:t>
            </a:r>
            <a:r>
              <a:rPr lang="ko-KR" altLang="en-US" dirty="0">
                <a:solidFill>
                  <a:srgbClr val="F68D38"/>
                </a:solidFill>
              </a:rPr>
              <a:t>주소   </a:t>
            </a:r>
            <a:r>
              <a:rPr lang="ko-KR" altLang="en-US" dirty="0"/>
              <a:t>주소가 여럿일 때</a:t>
            </a:r>
            <a:endParaRPr lang="en-US" altLang="ko-KR" dirty="0"/>
          </a:p>
          <a:p>
            <a:pPr algn="l">
              <a:lnSpc>
                <a:spcPct val="150000"/>
              </a:lnSpc>
            </a:pPr>
            <a:r>
              <a:rPr lang="en-US" altLang="ko-KR" dirty="0">
                <a:solidFill>
                  <a:srgbClr val="F68D38"/>
                </a:solidFill>
                <a:highlight>
                  <a:srgbClr val="FFFF00"/>
                </a:highlight>
              </a:rPr>
              <a:t>SCREEN </a:t>
            </a:r>
            <a:r>
              <a:rPr lang="ko-KR" altLang="en-US" dirty="0">
                <a:solidFill>
                  <a:srgbClr val="F68D38"/>
                </a:solidFill>
                <a:highlight>
                  <a:srgbClr val="FFFF00"/>
                </a:highlight>
              </a:rPr>
              <a:t>없음   </a:t>
            </a:r>
            <a:r>
              <a:rPr lang="ko-KR" altLang="en-US" dirty="0">
                <a:highlight>
                  <a:srgbClr val="FFFF00"/>
                </a:highlight>
              </a:rPr>
              <a:t>대상 없음 확인</a:t>
            </a:r>
            <a:endParaRPr lang="en-US" altLang="ko-KR" dirty="0">
              <a:highlight>
                <a:srgbClr val="FFFF00"/>
              </a:highlight>
            </a:endParaRPr>
          </a:p>
          <a:p>
            <a:pPr algn="l">
              <a:lnSpc>
                <a:spcPct val="150000"/>
              </a:lnSpc>
            </a:pPr>
            <a:r>
              <a:rPr lang="en-US" altLang="ko-KR" dirty="0">
                <a:solidFill>
                  <a:srgbClr val="F68D38"/>
                </a:solidFill>
                <a:highlight>
                  <a:srgbClr val="FFFF00"/>
                </a:highlight>
              </a:rPr>
              <a:t>SCREEN </a:t>
            </a:r>
            <a:r>
              <a:rPr lang="ko-KR" altLang="en-US" dirty="0">
                <a:solidFill>
                  <a:srgbClr val="F68D38"/>
                </a:solidFill>
                <a:highlight>
                  <a:srgbClr val="FFFF00"/>
                </a:highlight>
              </a:rPr>
              <a:t>없음 </a:t>
            </a:r>
            <a:r>
              <a:rPr lang="en-US" altLang="ko-KR" dirty="0">
                <a:solidFill>
                  <a:srgbClr val="F68D38"/>
                </a:solidFill>
                <a:highlight>
                  <a:srgbClr val="FFFF00"/>
                </a:highlight>
              </a:rPr>
              <a:t>A</a:t>
            </a:r>
            <a:r>
              <a:rPr lang="ko-KR" altLang="en-US" dirty="0">
                <a:solidFill>
                  <a:srgbClr val="F68D38"/>
                </a:solidFill>
                <a:highlight>
                  <a:srgbClr val="FFFF00"/>
                </a:highlight>
              </a:rPr>
              <a:t>   </a:t>
            </a:r>
            <a:r>
              <a:rPr lang="en-US" altLang="ko-KR" dirty="0" err="1">
                <a:highlight>
                  <a:srgbClr val="FFFF00"/>
                </a:highlight>
              </a:rPr>
              <a:t>Btv</a:t>
            </a:r>
            <a:r>
              <a:rPr lang="en-US" altLang="ko-KR" dirty="0">
                <a:highlight>
                  <a:srgbClr val="FFFF00"/>
                </a:highlight>
              </a:rPr>
              <a:t> </a:t>
            </a:r>
            <a:r>
              <a:rPr lang="ko-KR" altLang="en-US" dirty="0">
                <a:highlight>
                  <a:srgbClr val="FFFF00"/>
                </a:highlight>
              </a:rPr>
              <a:t>서비스가 있는 경우</a:t>
            </a:r>
            <a:endParaRPr lang="en-US" altLang="ko-KR" dirty="0">
              <a:highlight>
                <a:srgbClr val="FFFF00"/>
              </a:highlight>
            </a:endParaRPr>
          </a:p>
          <a:p>
            <a:pPr algn="l">
              <a:lnSpc>
                <a:spcPct val="150000"/>
              </a:lnSpc>
            </a:pPr>
            <a:r>
              <a:rPr lang="en-US" altLang="ko-KR" dirty="0">
                <a:solidFill>
                  <a:srgbClr val="F68D38"/>
                </a:solidFill>
                <a:highlight>
                  <a:srgbClr val="FFFF00"/>
                </a:highlight>
              </a:rPr>
              <a:t>SCREEN </a:t>
            </a:r>
            <a:r>
              <a:rPr lang="ko-KR" altLang="en-US" dirty="0">
                <a:solidFill>
                  <a:srgbClr val="F68D38"/>
                </a:solidFill>
                <a:highlight>
                  <a:srgbClr val="FFFF00"/>
                </a:highlight>
              </a:rPr>
              <a:t>없음 </a:t>
            </a:r>
            <a:r>
              <a:rPr lang="en-US" altLang="ko-KR" dirty="0">
                <a:solidFill>
                  <a:srgbClr val="F68D38"/>
                </a:solidFill>
                <a:highlight>
                  <a:srgbClr val="FFFF00"/>
                </a:highlight>
              </a:rPr>
              <a:t>B</a:t>
            </a:r>
            <a:r>
              <a:rPr lang="ko-KR" altLang="en-US" dirty="0">
                <a:solidFill>
                  <a:srgbClr val="F68D38"/>
                </a:solidFill>
                <a:highlight>
                  <a:srgbClr val="FFFF00"/>
                </a:highlight>
              </a:rPr>
              <a:t>   </a:t>
            </a:r>
            <a:r>
              <a:rPr lang="en-US" altLang="ko-KR" dirty="0" err="1">
                <a:highlight>
                  <a:srgbClr val="FFFF00"/>
                </a:highlight>
              </a:rPr>
              <a:t>Btv</a:t>
            </a:r>
            <a:r>
              <a:rPr lang="en-US" altLang="ko-KR" dirty="0">
                <a:highlight>
                  <a:srgbClr val="FFFF00"/>
                </a:highlight>
              </a:rPr>
              <a:t> </a:t>
            </a:r>
            <a:r>
              <a:rPr lang="ko-KR" altLang="en-US" dirty="0">
                <a:highlight>
                  <a:srgbClr val="FFFF00"/>
                </a:highlight>
              </a:rPr>
              <a:t>서비스가 없는 경우</a:t>
            </a:r>
            <a:endParaRPr lang="en-US" altLang="ko-KR" dirty="0"/>
          </a:p>
          <a:p>
            <a:pPr algn="l">
              <a:lnSpc>
                <a:spcPct val="150000"/>
              </a:lnSpc>
            </a:pPr>
            <a:endParaRPr lang="en-US" altLang="ko-KR" dirty="0"/>
          </a:p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24695B5-FCED-738E-0870-921B82646B1E}"/>
              </a:ext>
            </a:extLst>
          </p:cNvPr>
          <p:cNvSpPr/>
          <p:nvPr/>
        </p:nvSpPr>
        <p:spPr>
          <a:xfrm>
            <a:off x="10693665" y="2992438"/>
            <a:ext cx="807451" cy="31178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ln w="0"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다음 단계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18833EF-70A2-5691-CC5B-BE0014F20AAF}"/>
              </a:ext>
            </a:extLst>
          </p:cNvPr>
          <p:cNvSpPr/>
          <p:nvPr/>
        </p:nvSpPr>
        <p:spPr>
          <a:xfrm>
            <a:off x="393304" y="2992438"/>
            <a:ext cx="807451" cy="31178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ln w="0"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웹 진입 시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16DF154-905C-9392-4B5A-EDD13FD5BA3A}"/>
              </a:ext>
            </a:extLst>
          </p:cNvPr>
          <p:cNvSpPr/>
          <p:nvPr/>
        </p:nvSpPr>
        <p:spPr>
          <a:xfrm>
            <a:off x="4971921" y="3231807"/>
            <a:ext cx="807451" cy="311782"/>
          </a:xfrm>
          <a:prstGeom prst="rect">
            <a:avLst/>
          </a:prstGeom>
          <a:solidFill>
            <a:srgbClr val="D80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b="1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대상 선택</a:t>
            </a:r>
          </a:p>
        </p:txBody>
      </p:sp>
      <p:sp>
        <p:nvSpPr>
          <p:cNvPr id="32" name="대각선 방향의 모서리가 잘린 사각형 31">
            <a:extLst>
              <a:ext uri="{FF2B5EF4-FFF2-40B4-BE49-F238E27FC236}">
                <a16:creationId xmlns:a16="http://schemas.microsoft.com/office/drawing/2014/main" id="{B2C677A5-B108-1190-D03A-4040AE95CFB5}"/>
              </a:ext>
            </a:extLst>
          </p:cNvPr>
          <p:cNvSpPr/>
          <p:nvPr/>
        </p:nvSpPr>
        <p:spPr>
          <a:xfrm>
            <a:off x="3872288" y="2788578"/>
            <a:ext cx="807452" cy="277795"/>
          </a:xfrm>
          <a:prstGeom prst="snip2DiagRect">
            <a:avLst>
              <a:gd name="adj1" fmla="val 0"/>
              <a:gd name="adj2" fmla="val 47381"/>
            </a:avLst>
          </a:prstGeom>
          <a:noFill/>
          <a:ln w="9525" cap="flat">
            <a:solidFill>
              <a:srgbClr val="7030A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ko-KR" altLang="en-US" sz="7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주소가</a:t>
            </a:r>
            <a:endParaRPr kumimoji="1" lang="en-US" altLang="ko-KR" sz="7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ko-KR" altLang="en-US" sz="7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하나일 때</a:t>
            </a:r>
            <a:endParaRPr kumimoji="1" lang="ko-Kore-KR" altLang="en-US" sz="7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대각선 방향의 모서리가 잘린 사각형 32">
            <a:extLst>
              <a:ext uri="{FF2B5EF4-FFF2-40B4-BE49-F238E27FC236}">
                <a16:creationId xmlns:a16="http://schemas.microsoft.com/office/drawing/2014/main" id="{BCA9823F-33D3-E1FB-EA1F-A4E33EB72020}"/>
              </a:ext>
            </a:extLst>
          </p:cNvPr>
          <p:cNvSpPr/>
          <p:nvPr/>
        </p:nvSpPr>
        <p:spPr>
          <a:xfrm>
            <a:off x="3872288" y="3248801"/>
            <a:ext cx="807452" cy="277795"/>
          </a:xfrm>
          <a:prstGeom prst="snip2DiagRect">
            <a:avLst>
              <a:gd name="adj1" fmla="val 0"/>
              <a:gd name="adj2" fmla="val 47381"/>
            </a:avLst>
          </a:prstGeom>
          <a:noFill/>
          <a:ln w="9525" cap="flat">
            <a:solidFill>
              <a:srgbClr val="7030A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ko-KR" altLang="en-US" sz="7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주소가</a:t>
            </a:r>
            <a:endParaRPr kumimoji="1" lang="en-US" altLang="ko-KR" sz="7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ko-KR" altLang="en-US" sz="7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여럿일 때</a:t>
            </a:r>
            <a:endParaRPr kumimoji="1" lang="ko-Kore-KR" altLang="en-US" sz="7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4" name="꺾인 연결선[E] 33">
            <a:extLst>
              <a:ext uri="{FF2B5EF4-FFF2-40B4-BE49-F238E27FC236}">
                <a16:creationId xmlns:a16="http://schemas.microsoft.com/office/drawing/2014/main" id="{098157E4-DDFF-F557-9724-E0B3587C77D8}"/>
              </a:ext>
            </a:extLst>
          </p:cNvPr>
          <p:cNvCxnSpPr>
            <a:cxnSpLocks/>
            <a:stCxn id="32" idx="0"/>
            <a:endCxn id="28" idx="1"/>
          </p:cNvCxnSpPr>
          <p:nvPr/>
        </p:nvCxnSpPr>
        <p:spPr>
          <a:xfrm>
            <a:off x="4679740" y="2927476"/>
            <a:ext cx="6013925" cy="220853"/>
          </a:xfrm>
          <a:prstGeom prst="bentConnector3">
            <a:avLst>
              <a:gd name="adj1" fmla="val 59088"/>
            </a:avLst>
          </a:prstGeom>
          <a:ln w="9525">
            <a:solidFill>
              <a:srgbClr val="000000"/>
            </a:solidFill>
            <a:headEnd type="none" w="sm" len="sm"/>
            <a:tailEnd type="triangl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254AC8F-6925-CA04-AE2F-7C540C486EEE}"/>
              </a:ext>
            </a:extLst>
          </p:cNvPr>
          <p:cNvCxnSpPr>
            <a:cxnSpLocks/>
            <a:stCxn id="33" idx="0"/>
            <a:endCxn id="30" idx="1"/>
          </p:cNvCxnSpPr>
          <p:nvPr/>
        </p:nvCxnSpPr>
        <p:spPr>
          <a:xfrm flipV="1">
            <a:off x="4679740" y="3387698"/>
            <a:ext cx="292181" cy="1"/>
          </a:xfrm>
          <a:prstGeom prst="straightConnector1">
            <a:avLst/>
          </a:prstGeom>
          <a:ln w="9525">
            <a:headEnd type="none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평행 사변형[P] 36">
            <a:extLst>
              <a:ext uri="{FF2B5EF4-FFF2-40B4-BE49-F238E27FC236}">
                <a16:creationId xmlns:a16="http://schemas.microsoft.com/office/drawing/2014/main" id="{0A3DF15F-A2CA-62A0-BEFC-7C98B646F7A6}"/>
              </a:ext>
            </a:extLst>
          </p:cNvPr>
          <p:cNvSpPr/>
          <p:nvPr/>
        </p:nvSpPr>
        <p:spPr>
          <a:xfrm>
            <a:off x="1670903" y="3233102"/>
            <a:ext cx="765999" cy="309192"/>
          </a:xfrm>
          <a:prstGeom prst="parallelogram">
            <a:avLst>
              <a:gd name="adj" fmla="val 0"/>
            </a:avLst>
          </a:prstGeom>
          <a:noFill/>
          <a:ln w="9525" cap="flat">
            <a:solidFill>
              <a:schemeClr val="tx1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웹로그인</a:t>
            </a:r>
            <a:endParaRPr kumimoji="1" lang="ko-Kore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평행 사변형[P] 37">
            <a:extLst>
              <a:ext uri="{FF2B5EF4-FFF2-40B4-BE49-F238E27FC236}">
                <a16:creationId xmlns:a16="http://schemas.microsoft.com/office/drawing/2014/main" id="{8B49F440-C7B3-26CE-E384-D1CF5778FBE8}"/>
              </a:ext>
            </a:extLst>
          </p:cNvPr>
          <p:cNvSpPr/>
          <p:nvPr/>
        </p:nvSpPr>
        <p:spPr>
          <a:xfrm>
            <a:off x="1670902" y="2772879"/>
            <a:ext cx="765999" cy="309192"/>
          </a:xfrm>
          <a:prstGeom prst="parallelogram">
            <a:avLst>
              <a:gd name="adj" fmla="val 0"/>
            </a:avLst>
          </a:prstGeom>
          <a:noFill/>
          <a:ln w="9525" cap="flat">
            <a:solidFill>
              <a:schemeClr val="tx1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en-US" altLang="ko-Kore-KR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ARS</a:t>
            </a:r>
            <a:endParaRPr kumimoji="1" lang="ko-Kore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3" name="꺾인 연결선[E] 52">
            <a:extLst>
              <a:ext uri="{FF2B5EF4-FFF2-40B4-BE49-F238E27FC236}">
                <a16:creationId xmlns:a16="http://schemas.microsoft.com/office/drawing/2014/main" id="{A632B964-6BD6-4675-E058-9A89BEBD1368}"/>
              </a:ext>
            </a:extLst>
          </p:cNvPr>
          <p:cNvCxnSpPr>
            <a:cxnSpLocks/>
            <a:stCxn id="29" idx="3"/>
            <a:endCxn id="37" idx="5"/>
          </p:cNvCxnSpPr>
          <p:nvPr/>
        </p:nvCxnSpPr>
        <p:spPr>
          <a:xfrm>
            <a:off x="1200755" y="3148329"/>
            <a:ext cx="470148" cy="239369"/>
          </a:xfrm>
          <a:prstGeom prst="bentConnector3">
            <a:avLst>
              <a:gd name="adj1" fmla="val 50000"/>
            </a:avLst>
          </a:prstGeom>
          <a:ln w="9525">
            <a:solidFill>
              <a:srgbClr val="000000"/>
            </a:solidFill>
            <a:headEnd type="none" w="sm" len="sm"/>
            <a:tailEnd type="triangl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꺾인 연결선[E] 53">
            <a:extLst>
              <a:ext uri="{FF2B5EF4-FFF2-40B4-BE49-F238E27FC236}">
                <a16:creationId xmlns:a16="http://schemas.microsoft.com/office/drawing/2014/main" id="{0951EBB3-8513-0DBE-A104-C558016FB20A}"/>
              </a:ext>
            </a:extLst>
          </p:cNvPr>
          <p:cNvCxnSpPr>
            <a:cxnSpLocks/>
            <a:stCxn id="29" idx="3"/>
            <a:endCxn id="38" idx="5"/>
          </p:cNvCxnSpPr>
          <p:nvPr/>
        </p:nvCxnSpPr>
        <p:spPr>
          <a:xfrm flipV="1">
            <a:off x="1200755" y="2927475"/>
            <a:ext cx="470147" cy="220854"/>
          </a:xfrm>
          <a:prstGeom prst="bentConnector3">
            <a:avLst>
              <a:gd name="adj1" fmla="val 50000"/>
            </a:avLst>
          </a:prstGeom>
          <a:ln w="9525">
            <a:solidFill>
              <a:srgbClr val="000000"/>
            </a:solidFill>
            <a:headEnd type="none" w="sm" len="sm"/>
            <a:tailEnd type="triangl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대각선 방향의 모서리가 잘린 사각형 54">
            <a:extLst>
              <a:ext uri="{FF2B5EF4-FFF2-40B4-BE49-F238E27FC236}">
                <a16:creationId xmlns:a16="http://schemas.microsoft.com/office/drawing/2014/main" id="{5C478BD2-C676-07B9-635D-BC352DEF04FE}"/>
              </a:ext>
            </a:extLst>
          </p:cNvPr>
          <p:cNvSpPr/>
          <p:nvPr/>
        </p:nvSpPr>
        <p:spPr>
          <a:xfrm>
            <a:off x="1650175" y="3795672"/>
            <a:ext cx="807452" cy="277795"/>
          </a:xfrm>
          <a:prstGeom prst="snip2DiagRect">
            <a:avLst>
              <a:gd name="adj1" fmla="val 0"/>
              <a:gd name="adj2" fmla="val 47381"/>
            </a:avLst>
          </a:prstGeom>
          <a:noFill/>
          <a:ln w="9525" cap="flat">
            <a:solidFill>
              <a:srgbClr val="7030A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ko-KR" altLang="en-US" sz="7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조회결과</a:t>
            </a:r>
            <a:endParaRPr kumimoji="1" lang="en-US" altLang="ko-KR" sz="7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ko-KR" altLang="en-US" sz="7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없을 때</a:t>
            </a:r>
            <a:endParaRPr kumimoji="1" lang="ko-Kore-KR" altLang="en-US" sz="7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6" name="꺾인 연결선[E] 55">
            <a:extLst>
              <a:ext uri="{FF2B5EF4-FFF2-40B4-BE49-F238E27FC236}">
                <a16:creationId xmlns:a16="http://schemas.microsoft.com/office/drawing/2014/main" id="{6CE53B29-4C3E-20DF-3F32-77E8F19FD5CB}"/>
              </a:ext>
            </a:extLst>
          </p:cNvPr>
          <p:cNvCxnSpPr>
            <a:cxnSpLocks/>
            <a:stCxn id="38" idx="2"/>
            <a:endCxn id="33" idx="2"/>
          </p:cNvCxnSpPr>
          <p:nvPr/>
        </p:nvCxnSpPr>
        <p:spPr>
          <a:xfrm>
            <a:off x="2436901" y="2927475"/>
            <a:ext cx="1435387" cy="460224"/>
          </a:xfrm>
          <a:prstGeom prst="bentConnector3">
            <a:avLst>
              <a:gd name="adj1" fmla="val 50000"/>
            </a:avLst>
          </a:prstGeom>
          <a:ln w="9525">
            <a:solidFill>
              <a:srgbClr val="000000"/>
            </a:solidFill>
            <a:headEnd type="none" w="sm" len="sm"/>
            <a:tailEnd type="triangl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꺾인 연결선[E] 57">
            <a:extLst>
              <a:ext uri="{FF2B5EF4-FFF2-40B4-BE49-F238E27FC236}">
                <a16:creationId xmlns:a16="http://schemas.microsoft.com/office/drawing/2014/main" id="{F08AD619-48B5-CF1D-733A-3DD5377030D4}"/>
              </a:ext>
            </a:extLst>
          </p:cNvPr>
          <p:cNvCxnSpPr>
            <a:cxnSpLocks/>
            <a:stCxn id="37" idx="2"/>
            <a:endCxn id="32" idx="2"/>
          </p:cNvCxnSpPr>
          <p:nvPr/>
        </p:nvCxnSpPr>
        <p:spPr>
          <a:xfrm flipV="1">
            <a:off x="2436902" y="2927476"/>
            <a:ext cx="1435386" cy="460222"/>
          </a:xfrm>
          <a:prstGeom prst="bentConnector3">
            <a:avLst>
              <a:gd name="adj1" fmla="val 50000"/>
            </a:avLst>
          </a:prstGeom>
          <a:ln w="9525">
            <a:solidFill>
              <a:srgbClr val="000000"/>
            </a:solidFill>
            <a:headEnd type="none" w="sm" len="sm"/>
            <a:tailEnd type="triangl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F2E9627-958F-05EE-E1D7-01BE4BA656D9}"/>
              </a:ext>
            </a:extLst>
          </p:cNvPr>
          <p:cNvCxnSpPr>
            <a:cxnSpLocks/>
            <a:stCxn id="55" idx="1"/>
          </p:cNvCxnSpPr>
          <p:nvPr/>
        </p:nvCxnSpPr>
        <p:spPr>
          <a:xfrm>
            <a:off x="2053901" y="4073467"/>
            <a:ext cx="296" cy="239370"/>
          </a:xfrm>
          <a:prstGeom prst="straightConnector1">
            <a:avLst/>
          </a:prstGeom>
          <a:ln w="9525">
            <a:headEnd type="none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꺾인 연결선[E] 59">
            <a:extLst>
              <a:ext uri="{FF2B5EF4-FFF2-40B4-BE49-F238E27FC236}">
                <a16:creationId xmlns:a16="http://schemas.microsoft.com/office/drawing/2014/main" id="{A906EBC9-0127-B582-A0D3-B0555C6BD36A}"/>
              </a:ext>
            </a:extLst>
          </p:cNvPr>
          <p:cNvCxnSpPr>
            <a:cxnSpLocks/>
            <a:stCxn id="30" idx="3"/>
            <a:endCxn id="28" idx="1"/>
          </p:cNvCxnSpPr>
          <p:nvPr/>
        </p:nvCxnSpPr>
        <p:spPr>
          <a:xfrm flipV="1">
            <a:off x="5779372" y="3148329"/>
            <a:ext cx="4914293" cy="239369"/>
          </a:xfrm>
          <a:prstGeom prst="bentConnector3">
            <a:avLst>
              <a:gd name="adj1" fmla="val 50000"/>
            </a:avLst>
          </a:prstGeom>
          <a:ln w="9525">
            <a:solidFill>
              <a:srgbClr val="000000"/>
            </a:solidFill>
            <a:headEnd type="none" w="sm" len="sm"/>
            <a:tailEnd type="triangl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6E3FFC4-A715-E9FE-105E-CA2BD9725815}"/>
              </a:ext>
            </a:extLst>
          </p:cNvPr>
          <p:cNvCxnSpPr>
            <a:cxnSpLocks/>
            <a:stCxn id="37" idx="3"/>
            <a:endCxn id="55" idx="3"/>
          </p:cNvCxnSpPr>
          <p:nvPr/>
        </p:nvCxnSpPr>
        <p:spPr>
          <a:xfrm flipH="1">
            <a:off x="2053901" y="3542294"/>
            <a:ext cx="2" cy="253378"/>
          </a:xfrm>
          <a:prstGeom prst="straightConnector1">
            <a:avLst/>
          </a:prstGeom>
          <a:ln w="9525">
            <a:headEnd type="none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49D40D0-00FC-9470-61C1-DC2B496A6FFE}"/>
              </a:ext>
            </a:extLst>
          </p:cNvPr>
          <p:cNvCxnSpPr>
            <a:cxnSpLocks/>
            <a:stCxn id="70" idx="3"/>
            <a:endCxn id="8" idx="2"/>
          </p:cNvCxnSpPr>
          <p:nvPr/>
        </p:nvCxnSpPr>
        <p:spPr>
          <a:xfrm flipV="1">
            <a:off x="2457626" y="4462122"/>
            <a:ext cx="1414662" cy="6606"/>
          </a:xfrm>
          <a:prstGeom prst="straightConnector1">
            <a:avLst/>
          </a:prstGeom>
          <a:ln w="9525">
            <a:headEnd type="none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760A8D5-C0A8-5207-7489-581CCB70C9B0}"/>
              </a:ext>
            </a:extLst>
          </p:cNvPr>
          <p:cNvSpPr/>
          <p:nvPr/>
        </p:nvSpPr>
        <p:spPr>
          <a:xfrm>
            <a:off x="1650175" y="4312837"/>
            <a:ext cx="807451" cy="311782"/>
          </a:xfrm>
          <a:prstGeom prst="rect">
            <a:avLst/>
          </a:prstGeom>
          <a:solidFill>
            <a:srgbClr val="F68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대상 서비스 없음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B2D1B55-0422-55B1-62A8-B5F5172ACB68}"/>
              </a:ext>
            </a:extLst>
          </p:cNvPr>
          <p:cNvSpPr/>
          <p:nvPr/>
        </p:nvSpPr>
        <p:spPr>
          <a:xfrm>
            <a:off x="10693665" y="4515065"/>
            <a:ext cx="807451" cy="31178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ln w="0"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다음 단계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9995348-9BDE-D5F2-3456-DB9EA4ECD620}"/>
              </a:ext>
            </a:extLst>
          </p:cNvPr>
          <p:cNvSpPr/>
          <p:nvPr/>
        </p:nvSpPr>
        <p:spPr>
          <a:xfrm>
            <a:off x="12200391" y="-4734"/>
            <a:ext cx="2421306" cy="61057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20000"/>
              </a:lnSpc>
            </a:pPr>
            <a:r>
              <a:rPr lang="en-US" altLang="ko-KR" sz="904" b="1" dirty="0">
                <a:solidFill>
                  <a:schemeClr val="tx1"/>
                </a:solidFill>
              </a:rPr>
              <a:t>v2.0 (2024.11.29 </a:t>
            </a:r>
            <a:r>
              <a:rPr lang="ko-KR" altLang="en-US" sz="904" b="1" dirty="0">
                <a:solidFill>
                  <a:schemeClr val="tx1"/>
                </a:solidFill>
              </a:rPr>
              <a:t>작성자</a:t>
            </a:r>
            <a:r>
              <a:rPr lang="en-US" altLang="ko-KR" sz="904" b="1" dirty="0">
                <a:solidFill>
                  <a:schemeClr val="tx1"/>
                </a:solidFill>
              </a:rPr>
              <a:t>: </a:t>
            </a:r>
            <a:r>
              <a:rPr lang="ko-KR" altLang="en-US" sz="904" b="1" dirty="0">
                <a:solidFill>
                  <a:schemeClr val="tx1"/>
                </a:solidFill>
              </a:rPr>
              <a:t>정은경</a:t>
            </a:r>
            <a:r>
              <a:rPr lang="en-US" altLang="ko-KR" sz="904" b="1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904" dirty="0">
                <a:solidFill>
                  <a:schemeClr val="tx1"/>
                </a:solidFill>
              </a:rPr>
              <a:t>- </a:t>
            </a:r>
            <a:r>
              <a:rPr lang="ko-KR" altLang="en-US" sz="904" dirty="0">
                <a:solidFill>
                  <a:schemeClr val="tx1"/>
                </a:solidFill>
              </a:rPr>
              <a:t>비대상자 </a:t>
            </a:r>
            <a:r>
              <a:rPr lang="en-US" altLang="ko-KR" sz="904" dirty="0" err="1">
                <a:solidFill>
                  <a:schemeClr val="tx1"/>
                </a:solidFill>
              </a:rPr>
              <a:t>Btv</a:t>
            </a:r>
            <a:r>
              <a:rPr lang="en-US" altLang="ko-KR" sz="904" dirty="0">
                <a:solidFill>
                  <a:schemeClr val="tx1"/>
                </a:solidFill>
              </a:rPr>
              <a:t> </a:t>
            </a:r>
            <a:r>
              <a:rPr lang="ko-KR" altLang="en-US" sz="904" dirty="0">
                <a:solidFill>
                  <a:schemeClr val="tx1"/>
                </a:solidFill>
              </a:rPr>
              <a:t>서비스 가입 유무 별 화면 분기 처리 </a:t>
            </a:r>
          </a:p>
        </p:txBody>
      </p:sp>
      <p:sp>
        <p:nvSpPr>
          <p:cNvPr id="8" name="대각선 방향의 모서리가 잘린 사각형 32">
            <a:extLst>
              <a:ext uri="{FF2B5EF4-FFF2-40B4-BE49-F238E27FC236}">
                <a16:creationId xmlns:a16="http://schemas.microsoft.com/office/drawing/2014/main" id="{64D993BE-EA13-7870-E953-A2894AD74B5B}"/>
              </a:ext>
            </a:extLst>
          </p:cNvPr>
          <p:cNvSpPr/>
          <p:nvPr/>
        </p:nvSpPr>
        <p:spPr>
          <a:xfrm>
            <a:off x="3872288" y="4323224"/>
            <a:ext cx="807452" cy="277795"/>
          </a:xfrm>
          <a:prstGeom prst="snip2DiagRect">
            <a:avLst>
              <a:gd name="adj1" fmla="val 0"/>
              <a:gd name="adj2" fmla="val 47381"/>
            </a:avLst>
          </a:prstGeom>
          <a:noFill/>
          <a:ln w="9525" cap="flat">
            <a:solidFill>
              <a:srgbClr val="7030A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en-US" altLang="ko-KR" sz="7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Btv</a:t>
            </a:r>
            <a:r>
              <a:rPr kumimoji="1" lang="en-US" altLang="ko-KR" sz="7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7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서비스가</a:t>
            </a:r>
            <a:endParaRPr kumimoji="1" lang="en-US" altLang="ko-KR" sz="7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ko-KR" altLang="en-US" sz="7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있을 때</a:t>
            </a:r>
            <a:endParaRPr kumimoji="1" lang="ko-Kore-KR" altLang="en-US" sz="7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대각선 방향의 모서리가 잘린 사각형 32">
            <a:extLst>
              <a:ext uri="{FF2B5EF4-FFF2-40B4-BE49-F238E27FC236}">
                <a16:creationId xmlns:a16="http://schemas.microsoft.com/office/drawing/2014/main" id="{3C1BF4C9-D619-F637-C2C1-CB75DF0BD6D2}"/>
              </a:ext>
            </a:extLst>
          </p:cNvPr>
          <p:cNvSpPr/>
          <p:nvPr/>
        </p:nvSpPr>
        <p:spPr>
          <a:xfrm>
            <a:off x="3872287" y="4718852"/>
            <a:ext cx="807452" cy="277795"/>
          </a:xfrm>
          <a:prstGeom prst="snip2DiagRect">
            <a:avLst>
              <a:gd name="adj1" fmla="val 0"/>
              <a:gd name="adj2" fmla="val 47381"/>
            </a:avLst>
          </a:prstGeom>
          <a:noFill/>
          <a:ln w="9525" cap="flat">
            <a:solidFill>
              <a:srgbClr val="7030A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en-US" altLang="ko-KR" sz="7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Btv</a:t>
            </a:r>
            <a:r>
              <a:rPr kumimoji="1" lang="en-US" altLang="ko-KR" sz="7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7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서비스가</a:t>
            </a:r>
            <a:endParaRPr kumimoji="1" lang="en-US" altLang="ko-KR" sz="7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ko-KR" altLang="en-US" sz="7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없을 때</a:t>
            </a:r>
            <a:endParaRPr kumimoji="1" lang="ko-Kore-KR" altLang="en-US" sz="7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꺾인 연결선[E] 60">
            <a:extLst>
              <a:ext uri="{FF2B5EF4-FFF2-40B4-BE49-F238E27FC236}">
                <a16:creationId xmlns:a16="http://schemas.microsoft.com/office/drawing/2014/main" id="{BC001479-CF0D-2F77-ABF7-3CA990B44B94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3109612" y="4468728"/>
            <a:ext cx="762675" cy="389022"/>
          </a:xfrm>
          <a:prstGeom prst="bentConnector3">
            <a:avLst>
              <a:gd name="adj1" fmla="val 5872"/>
            </a:avLst>
          </a:prstGeom>
          <a:ln w="9525">
            <a:solidFill>
              <a:srgbClr val="000000"/>
            </a:solidFill>
            <a:headEnd type="none" w="sm" len="sm"/>
            <a:tailEnd type="triangl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꺾인 연결선[E] 33">
            <a:extLst>
              <a:ext uri="{FF2B5EF4-FFF2-40B4-BE49-F238E27FC236}">
                <a16:creationId xmlns:a16="http://schemas.microsoft.com/office/drawing/2014/main" id="{02CF104B-E6AC-5A09-AEF8-F8714CBC5C27}"/>
              </a:ext>
            </a:extLst>
          </p:cNvPr>
          <p:cNvCxnSpPr>
            <a:cxnSpLocks/>
          </p:cNvCxnSpPr>
          <p:nvPr/>
        </p:nvCxnSpPr>
        <p:spPr>
          <a:xfrm>
            <a:off x="4679740" y="4449261"/>
            <a:ext cx="6013925" cy="220853"/>
          </a:xfrm>
          <a:prstGeom prst="bentConnector3">
            <a:avLst>
              <a:gd name="adj1" fmla="val 50000"/>
            </a:avLst>
          </a:prstGeom>
          <a:ln w="9525">
            <a:solidFill>
              <a:srgbClr val="000000"/>
            </a:solidFill>
            <a:headEnd type="none" w="sm" len="sm"/>
            <a:tailEnd type="triangl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꺾인 연결선[E] 59">
            <a:extLst>
              <a:ext uri="{FF2B5EF4-FFF2-40B4-BE49-F238E27FC236}">
                <a16:creationId xmlns:a16="http://schemas.microsoft.com/office/drawing/2014/main" id="{A27F6A6A-0C16-9003-B08E-B97ECF76FA6B}"/>
              </a:ext>
            </a:extLst>
          </p:cNvPr>
          <p:cNvCxnSpPr>
            <a:cxnSpLocks/>
          </p:cNvCxnSpPr>
          <p:nvPr/>
        </p:nvCxnSpPr>
        <p:spPr>
          <a:xfrm flipV="1">
            <a:off x="4679739" y="4670114"/>
            <a:ext cx="6013926" cy="187636"/>
          </a:xfrm>
          <a:prstGeom prst="bentConnector3">
            <a:avLst>
              <a:gd name="adj1" fmla="val 50000"/>
            </a:avLst>
          </a:prstGeom>
          <a:ln w="9525">
            <a:solidFill>
              <a:srgbClr val="000000"/>
            </a:solidFill>
            <a:headEnd type="none" w="sm" len="sm"/>
            <a:tailEnd type="triangl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E2873C9-7259-6C54-2029-FEF1A50A3D59}"/>
              </a:ext>
            </a:extLst>
          </p:cNvPr>
          <p:cNvSpPr/>
          <p:nvPr/>
        </p:nvSpPr>
        <p:spPr>
          <a:xfrm>
            <a:off x="1250201" y="4184647"/>
            <a:ext cx="10430371" cy="924564"/>
          </a:xfrm>
          <a:prstGeom prst="rect">
            <a:avLst/>
          </a:prstGeom>
          <a:noFill/>
          <a:ln w="38100" cap="flat">
            <a:solidFill>
              <a:srgbClr val="FFFF0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6154187"/>
      </p:ext>
    </p:extLst>
  </p:cSld>
  <p:clrMapOvr>
    <a:masterClrMapping/>
  </p:clrMapOvr>
  <p:transition spd="med"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8B825-F817-9A93-9B2B-82538594B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0822F6-D4AC-40FC-6D24-159A03F782BD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주소가 여럿일 때</a:t>
            </a:r>
            <a:endParaRPr lang="en-US" altLang="ko-KR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B1D0F0-4D62-CA71-8DE0-02A446083C5E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DS_MI_CI_01_01</a:t>
            </a:r>
            <a:endParaRPr lang="en-US" altLang="ko-KR" sz="800" dirty="0"/>
          </a:p>
        </p:txBody>
      </p:sp>
      <p:graphicFrame>
        <p:nvGraphicFramePr>
          <p:cNvPr id="44" name="Group 57">
            <a:extLst>
              <a:ext uri="{FF2B5EF4-FFF2-40B4-BE49-F238E27FC236}">
                <a16:creationId xmlns:a16="http://schemas.microsoft.com/office/drawing/2014/main" id="{E1CBABE5-F96A-88B4-B7FA-70DE18AD1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81989"/>
              </p:ext>
            </p:extLst>
          </p:nvPr>
        </p:nvGraphicFramePr>
        <p:xfrm>
          <a:off x="9768840" y="532464"/>
          <a:ext cx="2361310" cy="1155511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클릭 시 다음으로 이동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</a:tbl>
          </a:graphicData>
        </a:graphic>
      </p:graphicFrame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A43EA861-573D-EF17-16E5-83717609FDCD}"/>
              </a:ext>
            </a:extLst>
          </p:cNvPr>
          <p:cNvGrpSpPr/>
          <p:nvPr/>
        </p:nvGrpSpPr>
        <p:grpSpPr>
          <a:xfrm>
            <a:off x="431373" y="941122"/>
            <a:ext cx="796863" cy="316109"/>
            <a:chOff x="4733925" y="2686050"/>
            <a:chExt cx="1362075" cy="409435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3E675801-6B42-E425-2141-720C350CB2C8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012AA935-EC9D-1204-15F8-027AE4022457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EA64D67A-4805-A548-A095-A6158BAD6D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524B1D6B-7206-DF3B-45FD-DF3CE79E77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0AC8A57-959D-956E-A735-48194F793C6A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1809529F-1C1A-D065-6A79-E558765E1A5C}"/>
              </a:ext>
            </a:extLst>
          </p:cNvPr>
          <p:cNvGrpSpPr/>
          <p:nvPr/>
        </p:nvGrpSpPr>
        <p:grpSpPr>
          <a:xfrm>
            <a:off x="2758204" y="941099"/>
            <a:ext cx="361950" cy="316109"/>
            <a:chOff x="4733925" y="2686050"/>
            <a:chExt cx="1362075" cy="409435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D0695D3A-8716-6851-BE59-B01743BE4C4C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41832E0F-81E2-7301-04D8-02F90012D9B5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87B11076-FF04-4754-2BFD-59BAFCF192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19708449-B3AC-292F-FEB0-7DCF85EB8D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ABEE387C-A51D-4024-7B62-772C7B064D6A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696D616F-9721-817A-3142-E131E6291902}"/>
              </a:ext>
            </a:extLst>
          </p:cNvPr>
          <p:cNvSpPr/>
          <p:nvPr/>
        </p:nvSpPr>
        <p:spPr>
          <a:xfrm>
            <a:off x="432786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주소 여럿일 때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633EA1A-17B0-E284-549D-172EF52DDF7D}"/>
              </a:ext>
            </a:extLst>
          </p:cNvPr>
          <p:cNvSpPr txBox="1"/>
          <p:nvPr/>
        </p:nvSpPr>
        <p:spPr>
          <a:xfrm>
            <a:off x="427097" y="1591977"/>
            <a:ext cx="87075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리모컨 구매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47689B3-15D1-9C0C-33C1-2A0C7B2B362F}"/>
              </a:ext>
            </a:extLst>
          </p:cNvPr>
          <p:cNvSpPr txBox="1"/>
          <p:nvPr/>
        </p:nvSpPr>
        <p:spPr>
          <a:xfrm>
            <a:off x="431373" y="1925753"/>
            <a:ext cx="2688781" cy="52424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고객님 명의로 이용중이신 서비스가 </a:t>
            </a:r>
            <a:r>
              <a:rPr lang="ko-KR" altLang="en-US" sz="1000" dirty="0" err="1">
                <a:solidFill>
                  <a:schemeClr val="bg1"/>
                </a:solidFill>
                <a:latin typeface="+mn-ea"/>
              </a:rPr>
              <a:t>여러곳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 조회 되었어요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CD2C70D-A249-DC18-BD70-F57F37090848}"/>
              </a:ext>
            </a:extLst>
          </p:cNvPr>
          <p:cNvSpPr txBox="1"/>
          <p:nvPr/>
        </p:nvSpPr>
        <p:spPr>
          <a:xfrm>
            <a:off x="427098" y="2521152"/>
            <a:ext cx="2700000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리모컨 배송 신청이 필요한 위치를 선택해 주세요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95D9CF5-E696-4A9F-2328-FC325F15CD09}"/>
              </a:ext>
            </a:extLst>
          </p:cNvPr>
          <p:cNvSpPr txBox="1"/>
          <p:nvPr/>
        </p:nvSpPr>
        <p:spPr>
          <a:xfrm>
            <a:off x="426087" y="6567685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_01_01_03</a:t>
            </a:r>
            <a:endParaRPr lang="ko-KR" altLang="en-US" sz="9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A08B0F9-1EA0-1ED3-567D-209A99FE3D0E}"/>
              </a:ext>
            </a:extLst>
          </p:cNvPr>
          <p:cNvGrpSpPr/>
          <p:nvPr/>
        </p:nvGrpSpPr>
        <p:grpSpPr>
          <a:xfrm>
            <a:off x="504309" y="3185152"/>
            <a:ext cx="2539660" cy="274320"/>
            <a:chOff x="6846094" y="3510739"/>
            <a:chExt cx="2169534" cy="274320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3BF7CFA4-FF8F-ED7F-41CB-A66C9DEEF5A1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F1B36B9-C719-DA0D-ABCE-AB7BCBF6B216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전라도 장성현 </a:t>
              </a:r>
              <a:r>
                <a:rPr lang="ko-KR" altLang="en-US" sz="800" dirty="0" err="1"/>
                <a:t>아곡리</a:t>
              </a:r>
              <a:r>
                <a:rPr lang="ko-KR" altLang="en-US" sz="800" dirty="0"/>
                <a:t> </a:t>
              </a:r>
              <a:r>
                <a:rPr lang="ko-KR" altLang="en-US" sz="800" dirty="0" err="1"/>
                <a:t>아치실</a:t>
              </a:r>
              <a:endParaRPr lang="ko-KR" altLang="en-US" sz="8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2DF2DC6-7697-4C73-7C97-049626490139}"/>
              </a:ext>
            </a:extLst>
          </p:cNvPr>
          <p:cNvGrpSpPr/>
          <p:nvPr/>
        </p:nvGrpSpPr>
        <p:grpSpPr>
          <a:xfrm>
            <a:off x="504309" y="3552921"/>
            <a:ext cx="2539660" cy="274320"/>
            <a:chOff x="6846094" y="3510739"/>
            <a:chExt cx="2169534" cy="274320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0673BA7C-6CEF-F0FA-89FB-9E27D018A1A0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D5B2BAA-819B-2AA5-ACAB-EF4A526A4D73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경기도 파주시 적성</a:t>
              </a:r>
            </a:p>
          </p:txBody>
        </p:sp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874679DF-E6D9-ADC5-A5B5-5FD66F1FFD99}"/>
              </a:ext>
            </a:extLst>
          </p:cNvPr>
          <p:cNvSpPr/>
          <p:nvPr/>
        </p:nvSpPr>
        <p:spPr>
          <a:xfrm>
            <a:off x="393310" y="3125790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04655062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8B825-F817-9A93-9B2B-82538594B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0822F6-D4AC-40FC-6D24-159A03F782BD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주소가 여럿일 때</a:t>
            </a:r>
            <a:endParaRPr lang="en-US" altLang="ko-KR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B1D0F0-4D62-CA71-8DE0-02A446083C5E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DS_MI_CI_01_01</a:t>
            </a:r>
            <a:endParaRPr lang="en-US" altLang="ko-KR" sz="800" dirty="0"/>
          </a:p>
        </p:txBody>
      </p:sp>
      <p:graphicFrame>
        <p:nvGraphicFramePr>
          <p:cNvPr id="44" name="Group 57">
            <a:extLst>
              <a:ext uri="{FF2B5EF4-FFF2-40B4-BE49-F238E27FC236}">
                <a16:creationId xmlns:a16="http://schemas.microsoft.com/office/drawing/2014/main" id="{E1CBABE5-F96A-88B4-B7FA-70DE18AD1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476160"/>
              </p:ext>
            </p:extLst>
          </p:nvPr>
        </p:nvGraphicFramePr>
        <p:xfrm>
          <a:off x="9768840" y="532464"/>
          <a:ext cx="2361310" cy="1263708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리모컨구매 비대상자 중 </a:t>
                      </a:r>
                      <a:r>
                        <a:rPr lang="en-US" altLang="ko-KR" sz="800" dirty="0" err="1"/>
                        <a:t>Btv</a:t>
                      </a:r>
                      <a:r>
                        <a:rPr lang="en-US" altLang="ko-KR" sz="800" dirty="0"/>
                        <a:t> </a:t>
                      </a:r>
                      <a:r>
                        <a:rPr lang="ko-KR" altLang="en-US" sz="800" dirty="0"/>
                        <a:t>서비스가 있는 대상자에게 노출되는 화면</a:t>
                      </a:r>
                      <a:endParaRPr lang="ko-Kore-KR" altLang="en-US" sz="800" dirty="0"/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클릭 시 상담사 연결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</a:tbl>
          </a:graphicData>
        </a:graphic>
      </p:graphicFrame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A43EA861-573D-EF17-16E5-83717609FDCD}"/>
              </a:ext>
            </a:extLst>
          </p:cNvPr>
          <p:cNvGrpSpPr/>
          <p:nvPr/>
        </p:nvGrpSpPr>
        <p:grpSpPr>
          <a:xfrm>
            <a:off x="431373" y="941122"/>
            <a:ext cx="796863" cy="316109"/>
            <a:chOff x="4733925" y="2686050"/>
            <a:chExt cx="1362075" cy="409435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3E675801-6B42-E425-2141-720C350CB2C8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012AA935-EC9D-1204-15F8-027AE4022457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EA64D67A-4805-A548-A095-A6158BAD6D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524B1D6B-7206-DF3B-45FD-DF3CE79E77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0AC8A57-959D-956E-A735-48194F793C6A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1809529F-1C1A-D065-6A79-E558765E1A5C}"/>
              </a:ext>
            </a:extLst>
          </p:cNvPr>
          <p:cNvGrpSpPr/>
          <p:nvPr/>
        </p:nvGrpSpPr>
        <p:grpSpPr>
          <a:xfrm>
            <a:off x="2758204" y="941099"/>
            <a:ext cx="361950" cy="316109"/>
            <a:chOff x="4733925" y="2686050"/>
            <a:chExt cx="1362075" cy="409435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D0695D3A-8716-6851-BE59-B01743BE4C4C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41832E0F-81E2-7301-04D8-02F90012D9B5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87B11076-FF04-4754-2BFD-59BAFCF192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19708449-B3AC-292F-FEB0-7DCF85EB8D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ABEE387C-A51D-4024-7B62-772C7B064D6A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696D616F-9721-817A-3142-E131E6291902}"/>
              </a:ext>
            </a:extLst>
          </p:cNvPr>
          <p:cNvSpPr/>
          <p:nvPr/>
        </p:nvSpPr>
        <p:spPr>
          <a:xfrm>
            <a:off x="432786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/>
              <a:t>대상없음</a:t>
            </a:r>
            <a:r>
              <a:rPr lang="en-US" altLang="ko-KR" sz="1200" b="1" dirty="0"/>
              <a:t>-B tv  </a:t>
            </a:r>
            <a:r>
              <a:rPr lang="ko-KR" altLang="en-US" sz="1200" b="1" dirty="0"/>
              <a:t>서비스가 있을 경우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633EA1A-17B0-E284-549D-172EF52DDF7D}"/>
              </a:ext>
            </a:extLst>
          </p:cNvPr>
          <p:cNvSpPr txBox="1"/>
          <p:nvPr/>
        </p:nvSpPr>
        <p:spPr>
          <a:xfrm>
            <a:off x="427097" y="1591977"/>
            <a:ext cx="87075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리모컨 구매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47689B3-15D1-9C0C-33C1-2A0C7B2B362F}"/>
              </a:ext>
            </a:extLst>
          </p:cNvPr>
          <p:cNvSpPr txBox="1"/>
          <p:nvPr/>
        </p:nvSpPr>
        <p:spPr>
          <a:xfrm>
            <a:off x="431373" y="1925753"/>
            <a:ext cx="2688781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온라인 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B tv 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리모컨 간편구입이 어려워요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CD2C70D-A249-DC18-BD70-F57F37090848}"/>
              </a:ext>
            </a:extLst>
          </p:cNvPr>
          <p:cNvSpPr txBox="1"/>
          <p:nvPr/>
        </p:nvSpPr>
        <p:spPr>
          <a:xfrm>
            <a:off x="427098" y="2316632"/>
            <a:ext cx="2700000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고객님이 이용중인 서비스의 경우 상담사를 통해서만 신청이 가능해요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95D9CF5-E696-4A9F-2328-FC325F15CD09}"/>
              </a:ext>
            </a:extLst>
          </p:cNvPr>
          <p:cNvSpPr txBox="1"/>
          <p:nvPr/>
        </p:nvSpPr>
        <p:spPr>
          <a:xfrm>
            <a:off x="426087" y="6567685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_01_01_03</a:t>
            </a:r>
            <a:endParaRPr lang="ko-KR" altLang="en-US" sz="9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A08B0F9-1EA0-1ED3-567D-209A99FE3D0E}"/>
              </a:ext>
            </a:extLst>
          </p:cNvPr>
          <p:cNvGrpSpPr/>
          <p:nvPr/>
        </p:nvGrpSpPr>
        <p:grpSpPr>
          <a:xfrm>
            <a:off x="504309" y="2980632"/>
            <a:ext cx="2539660" cy="274320"/>
            <a:chOff x="6846094" y="3510739"/>
            <a:chExt cx="2169534" cy="274320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3BF7CFA4-FF8F-ED7F-41CB-A66C9DEEF5A1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F1B36B9-C719-DA0D-ABCE-AB7BCBF6B216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상담사 연결</a:t>
              </a:r>
            </a:p>
          </p:txBody>
        </p:sp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874679DF-E6D9-ADC5-A5B5-5FD66F1FFD99}"/>
              </a:ext>
            </a:extLst>
          </p:cNvPr>
          <p:cNvSpPr/>
          <p:nvPr/>
        </p:nvSpPr>
        <p:spPr>
          <a:xfrm>
            <a:off x="393310" y="2921270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51E3D39-CA54-F837-328D-2CF7F88BB226}"/>
              </a:ext>
            </a:extLst>
          </p:cNvPr>
          <p:cNvSpPr/>
          <p:nvPr/>
        </p:nvSpPr>
        <p:spPr>
          <a:xfrm>
            <a:off x="2619712" y="6012962"/>
            <a:ext cx="424257" cy="43824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dirty="0"/>
              <a:t>처음</a:t>
            </a:r>
            <a:br>
              <a:rPr lang="en-US" altLang="ko-KR" sz="700" dirty="0"/>
            </a:br>
            <a:r>
              <a:rPr lang="ko-KR" altLang="en-US" sz="700" dirty="0"/>
              <a:t>으로</a:t>
            </a:r>
          </a:p>
        </p:txBody>
      </p:sp>
    </p:spTree>
    <p:extLst>
      <p:ext uri="{BB962C8B-B14F-4D97-AF65-F5344CB8AC3E}">
        <p14:creationId xmlns:p14="http://schemas.microsoft.com/office/powerpoint/2010/main" val="71813548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8B825-F817-9A93-9B2B-82538594B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0822F6-D4AC-40FC-6D24-159A03F782BD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주소가 여럿일 때</a:t>
            </a:r>
            <a:endParaRPr lang="en-US" altLang="ko-KR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B1D0F0-4D62-CA71-8DE0-02A446083C5E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DS_MI_CI_01_01</a:t>
            </a:r>
            <a:endParaRPr lang="en-US" altLang="ko-KR" sz="800" dirty="0"/>
          </a:p>
        </p:txBody>
      </p:sp>
      <p:graphicFrame>
        <p:nvGraphicFramePr>
          <p:cNvPr id="44" name="Group 57">
            <a:extLst>
              <a:ext uri="{FF2B5EF4-FFF2-40B4-BE49-F238E27FC236}">
                <a16:creationId xmlns:a16="http://schemas.microsoft.com/office/drawing/2014/main" id="{E1CBABE5-F96A-88B4-B7FA-70DE18AD1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360020"/>
              </p:ext>
            </p:extLst>
          </p:nvPr>
        </p:nvGraphicFramePr>
        <p:xfrm>
          <a:off x="9768840" y="532464"/>
          <a:ext cx="2361310" cy="1263708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리모컨택배 비대상자 중 </a:t>
                      </a:r>
                      <a:r>
                        <a:rPr lang="en-US" altLang="ko-KR" sz="800" dirty="0" err="1"/>
                        <a:t>Btv</a:t>
                      </a:r>
                      <a:r>
                        <a:rPr lang="en-US" altLang="ko-KR" sz="800" dirty="0"/>
                        <a:t> </a:t>
                      </a:r>
                      <a:r>
                        <a:rPr lang="ko-KR" altLang="en-US" sz="800" dirty="0"/>
                        <a:t>서비스가 없는 대상자에게 노출되는 화면</a:t>
                      </a: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클릭 시 상담사 연결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</a:tbl>
          </a:graphicData>
        </a:graphic>
      </p:graphicFrame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A43EA861-573D-EF17-16E5-83717609FDCD}"/>
              </a:ext>
            </a:extLst>
          </p:cNvPr>
          <p:cNvGrpSpPr/>
          <p:nvPr/>
        </p:nvGrpSpPr>
        <p:grpSpPr>
          <a:xfrm>
            <a:off x="431373" y="941122"/>
            <a:ext cx="796863" cy="316109"/>
            <a:chOff x="4733925" y="2686050"/>
            <a:chExt cx="1362075" cy="409435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3E675801-6B42-E425-2141-720C350CB2C8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012AA935-EC9D-1204-15F8-027AE4022457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EA64D67A-4805-A548-A095-A6158BAD6D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524B1D6B-7206-DF3B-45FD-DF3CE79E77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0AC8A57-959D-956E-A735-48194F793C6A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1809529F-1C1A-D065-6A79-E558765E1A5C}"/>
              </a:ext>
            </a:extLst>
          </p:cNvPr>
          <p:cNvGrpSpPr/>
          <p:nvPr/>
        </p:nvGrpSpPr>
        <p:grpSpPr>
          <a:xfrm>
            <a:off x="2758204" y="941099"/>
            <a:ext cx="361950" cy="316109"/>
            <a:chOff x="4733925" y="2686050"/>
            <a:chExt cx="1362075" cy="409435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D0695D3A-8716-6851-BE59-B01743BE4C4C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41832E0F-81E2-7301-04D8-02F90012D9B5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87B11076-FF04-4754-2BFD-59BAFCF192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19708449-B3AC-292F-FEB0-7DCF85EB8D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ABEE387C-A51D-4024-7B62-772C7B064D6A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696D616F-9721-817A-3142-E131E6291902}"/>
              </a:ext>
            </a:extLst>
          </p:cNvPr>
          <p:cNvSpPr/>
          <p:nvPr/>
        </p:nvSpPr>
        <p:spPr>
          <a:xfrm>
            <a:off x="432786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/>
              <a:t>대상없음</a:t>
            </a:r>
            <a:r>
              <a:rPr lang="en-US" altLang="ko-KR" sz="1200" b="1" dirty="0"/>
              <a:t>-B tv  </a:t>
            </a:r>
            <a:r>
              <a:rPr lang="ko-KR" altLang="en-US" sz="1200" b="1" dirty="0"/>
              <a:t>서비스가 없을 경우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633EA1A-17B0-E284-549D-172EF52DDF7D}"/>
              </a:ext>
            </a:extLst>
          </p:cNvPr>
          <p:cNvSpPr txBox="1"/>
          <p:nvPr/>
        </p:nvSpPr>
        <p:spPr>
          <a:xfrm>
            <a:off x="427097" y="1591977"/>
            <a:ext cx="87075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리모컨 구매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47689B3-15D1-9C0C-33C1-2A0C7B2B362F}"/>
              </a:ext>
            </a:extLst>
          </p:cNvPr>
          <p:cNvSpPr txBox="1"/>
          <p:nvPr/>
        </p:nvSpPr>
        <p:spPr>
          <a:xfrm>
            <a:off x="431373" y="1925753"/>
            <a:ext cx="2688781" cy="52424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고객님의 명의로 이용 중인 서비스가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조회되지 않아요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CD2C70D-A249-DC18-BD70-F57F37090848}"/>
              </a:ext>
            </a:extLst>
          </p:cNvPr>
          <p:cNvSpPr txBox="1"/>
          <p:nvPr/>
        </p:nvSpPr>
        <p:spPr>
          <a:xfrm>
            <a:off x="427098" y="2508314"/>
            <a:ext cx="2700000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가입하신 고객님의 정보 확인 후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다시 이용해주세요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95D9CF5-E696-4A9F-2328-FC325F15CD09}"/>
              </a:ext>
            </a:extLst>
          </p:cNvPr>
          <p:cNvSpPr txBox="1"/>
          <p:nvPr/>
        </p:nvSpPr>
        <p:spPr>
          <a:xfrm>
            <a:off x="426087" y="6567685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_01_01_03</a:t>
            </a:r>
            <a:endParaRPr lang="ko-KR" altLang="en-US" sz="9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A08B0F9-1EA0-1ED3-567D-209A99FE3D0E}"/>
              </a:ext>
            </a:extLst>
          </p:cNvPr>
          <p:cNvGrpSpPr/>
          <p:nvPr/>
        </p:nvGrpSpPr>
        <p:grpSpPr>
          <a:xfrm>
            <a:off x="504309" y="3172314"/>
            <a:ext cx="2539660" cy="274320"/>
            <a:chOff x="6846094" y="3510739"/>
            <a:chExt cx="2169534" cy="274320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3BF7CFA4-FF8F-ED7F-41CB-A66C9DEEF5A1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F1B36B9-C719-DA0D-ABCE-AB7BCBF6B216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상담사 연결</a:t>
              </a:r>
            </a:p>
          </p:txBody>
        </p:sp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874679DF-E6D9-ADC5-A5B5-5FD66F1FFD99}"/>
              </a:ext>
            </a:extLst>
          </p:cNvPr>
          <p:cNvSpPr/>
          <p:nvPr/>
        </p:nvSpPr>
        <p:spPr>
          <a:xfrm>
            <a:off x="393310" y="3112952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51E3D39-CA54-F837-328D-2CF7F88BB226}"/>
              </a:ext>
            </a:extLst>
          </p:cNvPr>
          <p:cNvSpPr/>
          <p:nvPr/>
        </p:nvSpPr>
        <p:spPr>
          <a:xfrm>
            <a:off x="2619712" y="6012962"/>
            <a:ext cx="424257" cy="43824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dirty="0"/>
              <a:t>처음</a:t>
            </a:r>
            <a:br>
              <a:rPr lang="en-US" altLang="ko-KR" sz="700" dirty="0"/>
            </a:br>
            <a:r>
              <a:rPr lang="ko-KR" altLang="en-US" sz="700" dirty="0"/>
              <a:t>으로</a:t>
            </a:r>
          </a:p>
        </p:txBody>
      </p:sp>
    </p:spTree>
    <p:extLst>
      <p:ext uri="{BB962C8B-B14F-4D97-AF65-F5344CB8AC3E}">
        <p14:creationId xmlns:p14="http://schemas.microsoft.com/office/powerpoint/2010/main" val="1685535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631F6-46E0-29AC-6374-FCF9EB8CE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95B1D9FD-ACBA-4A00-B044-0CFEF0F636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009211"/>
              </p:ext>
            </p:extLst>
          </p:nvPr>
        </p:nvGraphicFramePr>
        <p:xfrm>
          <a:off x="9768840" y="532464"/>
          <a:ext cx="2361310" cy="187031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시나리오 시작 시 공통적으로 노출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사업자 및 사용자 동일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3</a:t>
                      </a: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회 이상 인증 실패 시 나타남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07878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상담원 연결 버튼 클릭 시 현재 메뉴에 대한 값을 전달하여 상담원 연결을 함</a:t>
                      </a: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메인에서는 상담원 연결 시 메인 상담원 연결 버튼 </a:t>
                      </a: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4</a:t>
                      </a: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개 나타나는 페이지로 이동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886360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C49D085C-F598-8B96-23F4-2255C4F5A0AD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공통 </a:t>
            </a:r>
            <a:r>
              <a:rPr lang="en-US" altLang="ko-KR" sz="800" dirty="0"/>
              <a:t>UI : </a:t>
            </a:r>
            <a:r>
              <a:rPr lang="ko-KR" altLang="en-US" sz="800" dirty="0"/>
              <a:t>사용자 인증</a:t>
            </a:r>
            <a:endParaRPr lang="en-US" altLang="ko-KR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7A67648-D18F-EF38-ED34-2E117891704A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DS_MI_CM_02_02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FB3211D-64AF-AB20-B601-FAC911C87940}"/>
              </a:ext>
            </a:extLst>
          </p:cNvPr>
          <p:cNvSpPr/>
          <p:nvPr/>
        </p:nvSpPr>
        <p:spPr>
          <a:xfrm>
            <a:off x="414582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3</a:t>
            </a:r>
            <a:r>
              <a:rPr lang="ko-KR" altLang="en-US" sz="1200" b="1" dirty="0"/>
              <a:t>회 실패 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41727A-5471-0778-70F2-95F47ABD6573}"/>
              </a:ext>
            </a:extLst>
          </p:cNvPr>
          <p:cNvSpPr txBox="1"/>
          <p:nvPr/>
        </p:nvSpPr>
        <p:spPr>
          <a:xfrm>
            <a:off x="432701" y="2244813"/>
            <a:ext cx="2691689" cy="52424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8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ko-KR" altLang="en-US" sz="1000" dirty="0"/>
              <a:t>안전한 이용을 위해 상담사 연결을 도와드릴게요</a:t>
            </a:r>
            <a:r>
              <a:rPr lang="en-US" altLang="ko-KR" sz="1000" dirty="0"/>
              <a:t>.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43ADB1-BDBB-0869-FB16-E28080F773A5}"/>
              </a:ext>
            </a:extLst>
          </p:cNvPr>
          <p:cNvSpPr txBox="1"/>
          <p:nvPr/>
        </p:nvSpPr>
        <p:spPr>
          <a:xfrm>
            <a:off x="512861" y="1587081"/>
            <a:ext cx="87075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사용자 인증</a:t>
            </a:r>
            <a:endParaRPr lang="en-US" altLang="ko-KR" sz="1000" b="1" dirty="0">
              <a:latin typeface="+mn-ea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ABCDD18-C58D-3F29-3306-72BBC00D2BEC}"/>
              </a:ext>
            </a:extLst>
          </p:cNvPr>
          <p:cNvGrpSpPr/>
          <p:nvPr/>
        </p:nvGrpSpPr>
        <p:grpSpPr>
          <a:xfrm>
            <a:off x="760667" y="3000189"/>
            <a:ext cx="1895708" cy="274320"/>
            <a:chOff x="6846094" y="3510739"/>
            <a:chExt cx="2169534" cy="274320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8F22612A-60A4-D4DE-451B-8A1F36BC2D9F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0792B9C-D2F8-61DF-E0C0-AA3AA2A58E68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상담사 연결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FBBC35B-1DC4-51E0-6539-A30ED2941A30}"/>
              </a:ext>
            </a:extLst>
          </p:cNvPr>
          <p:cNvGrpSpPr/>
          <p:nvPr/>
        </p:nvGrpSpPr>
        <p:grpSpPr>
          <a:xfrm>
            <a:off x="422893" y="943540"/>
            <a:ext cx="796863" cy="316109"/>
            <a:chOff x="4733925" y="2686050"/>
            <a:chExt cx="1362075" cy="40943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DFD2C658-7357-147A-4D79-CA4D8022D79C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352E2CC7-C7EC-4400-AA55-71105BEF1D5B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8923C73-85A6-72FB-E992-6F8C567432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60F2B581-5FD5-9CD7-7FB7-D4945E520A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2D3969E-5B16-22AB-AC89-30A908809FC4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B693436-F6D3-68E4-4416-E2AF4AF39CD3}"/>
              </a:ext>
            </a:extLst>
          </p:cNvPr>
          <p:cNvGrpSpPr/>
          <p:nvPr/>
        </p:nvGrpSpPr>
        <p:grpSpPr>
          <a:xfrm>
            <a:off x="2753989" y="939916"/>
            <a:ext cx="361950" cy="316109"/>
            <a:chOff x="4733925" y="2686050"/>
            <a:chExt cx="1362075" cy="409435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FF9813B6-4D30-9228-CFDD-687F7B63DE8A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405F83D7-AED2-B817-A674-B5D0A5DCEE7A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E38B093F-3F43-7E50-D69E-DC6FA302E1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B9548BF0-966C-9FB9-29EB-EF2F41F502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E359F97-430B-DDE5-1623-C1C2DFE669B0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33C2F147-CCD7-9056-0221-921D17FA0BA6}"/>
              </a:ext>
            </a:extLst>
          </p:cNvPr>
          <p:cNvSpPr txBox="1"/>
          <p:nvPr/>
        </p:nvSpPr>
        <p:spPr>
          <a:xfrm>
            <a:off x="422893" y="1937802"/>
            <a:ext cx="2700000" cy="27328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입력하신 정보가 일치하지 않아요</a:t>
            </a:r>
            <a:r>
              <a:rPr lang="en-US" altLang="ko-KR" sz="9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7310BAD-601F-44CC-996D-CFE9DC3CF251}"/>
              </a:ext>
            </a:extLst>
          </p:cNvPr>
          <p:cNvSpPr txBox="1"/>
          <p:nvPr/>
        </p:nvSpPr>
        <p:spPr>
          <a:xfrm>
            <a:off x="432701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FD_MI_</a:t>
            </a:r>
            <a:r>
              <a:rPr lang="en-US" altLang="ko-KR" sz="900" dirty="0"/>
              <a:t>CM_02_02_03</a:t>
            </a:r>
          </a:p>
        </p:txBody>
      </p:sp>
    </p:spTree>
    <p:extLst>
      <p:ext uri="{BB962C8B-B14F-4D97-AF65-F5344CB8AC3E}">
        <p14:creationId xmlns:p14="http://schemas.microsoft.com/office/powerpoint/2010/main" val="38368423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F5B77-FD32-C3FD-F3DA-4F003AF93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553A77-8077-E9C4-9E57-82C3A254AFFB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주소가 여럿일 때</a:t>
            </a:r>
            <a:endParaRPr lang="en-US" altLang="ko-KR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B594E7-6354-0527-3011-284C2FE6DC50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DS_MI_CI_01_01</a:t>
            </a:r>
            <a:endParaRPr lang="en-US" altLang="ko-KR" sz="800" dirty="0"/>
          </a:p>
        </p:txBody>
      </p:sp>
      <p:graphicFrame>
        <p:nvGraphicFramePr>
          <p:cNvPr id="44" name="Group 57">
            <a:extLst>
              <a:ext uri="{FF2B5EF4-FFF2-40B4-BE49-F238E27FC236}">
                <a16:creationId xmlns:a16="http://schemas.microsoft.com/office/drawing/2014/main" id="{3571B2ED-3FC8-B35E-8341-F5D439DFE8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257989"/>
              </p:ext>
            </p:extLst>
          </p:nvPr>
        </p:nvGraphicFramePr>
        <p:xfrm>
          <a:off x="9768840" y="532464"/>
          <a:ext cx="2361310" cy="1155511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다음 화면으로 이동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</a:tbl>
          </a:graphicData>
        </a:graphic>
      </p:graphicFrame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E925D002-001C-75FA-DA94-B6E140BAEBEE}"/>
              </a:ext>
            </a:extLst>
          </p:cNvPr>
          <p:cNvGrpSpPr/>
          <p:nvPr/>
        </p:nvGrpSpPr>
        <p:grpSpPr>
          <a:xfrm>
            <a:off x="431373" y="941122"/>
            <a:ext cx="796863" cy="316109"/>
            <a:chOff x="4733925" y="2686050"/>
            <a:chExt cx="1362075" cy="409435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186A2F68-96AE-9C9F-A60B-6521009DD0CA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074E0FA2-C3C9-0E64-903A-5CBD9EFA9F07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8E71A045-646C-B9D6-81D6-320754A7A5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B79C5FD5-F623-126D-FD03-0DEB03506E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3DC21B5-077F-5A5E-4D6F-BECF7446CE8D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D9B9665B-E8B7-9F91-B620-EE8D0DDE4620}"/>
              </a:ext>
            </a:extLst>
          </p:cNvPr>
          <p:cNvGrpSpPr/>
          <p:nvPr/>
        </p:nvGrpSpPr>
        <p:grpSpPr>
          <a:xfrm>
            <a:off x="2758204" y="941099"/>
            <a:ext cx="361950" cy="316109"/>
            <a:chOff x="4733925" y="2686050"/>
            <a:chExt cx="1362075" cy="409435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F67AC05D-7872-9770-8B0A-4301A259F72A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A6F8FD92-C6C6-2AAC-5C14-9852307591E8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BB6FBE89-AC0F-9055-C55A-5C41AB6974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DEFB3158-F87C-66D1-C09C-AB1381B1351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A0AAB09-212F-DBCD-5C6E-E29E68F85C1D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93505B60-11B8-BDE1-A629-F9229DAC1246}"/>
              </a:ext>
            </a:extLst>
          </p:cNvPr>
          <p:cNvSpPr/>
          <p:nvPr/>
        </p:nvSpPr>
        <p:spPr>
          <a:xfrm>
            <a:off x="432786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일시정지 회선이 있는 경우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469B793-AE1A-E111-CDB5-3571D5153E69}"/>
              </a:ext>
            </a:extLst>
          </p:cNvPr>
          <p:cNvSpPr txBox="1"/>
          <p:nvPr/>
        </p:nvSpPr>
        <p:spPr>
          <a:xfrm>
            <a:off x="427097" y="1591977"/>
            <a:ext cx="87075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리모컨 구매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DCEF881-7EB7-34C6-7583-083126700E6A}"/>
              </a:ext>
            </a:extLst>
          </p:cNvPr>
          <p:cNvSpPr txBox="1"/>
          <p:nvPr/>
        </p:nvSpPr>
        <p:spPr>
          <a:xfrm>
            <a:off x="431373" y="1925753"/>
            <a:ext cx="2688781" cy="52424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이용 중인 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B tv 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서비스 중에 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회선이 일시정지 상태예요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637DD87-E788-34BE-65A0-45C633C77ED7}"/>
              </a:ext>
            </a:extLst>
          </p:cNvPr>
          <p:cNvSpPr txBox="1"/>
          <p:nvPr/>
        </p:nvSpPr>
        <p:spPr>
          <a:xfrm>
            <a:off x="427098" y="2508314"/>
            <a:ext cx="2700000" cy="31354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일시정지 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회선은 신청이 불가해요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E65CB98-77D7-69CB-A286-BDC69A91FB69}"/>
              </a:ext>
            </a:extLst>
          </p:cNvPr>
          <p:cNvSpPr txBox="1"/>
          <p:nvPr/>
        </p:nvSpPr>
        <p:spPr>
          <a:xfrm>
            <a:off x="426087" y="6567685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_01_01_03</a:t>
            </a:r>
            <a:endParaRPr lang="ko-KR" altLang="en-US" sz="9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93826ED-5DE9-AD03-06E1-F4E239842E17}"/>
              </a:ext>
            </a:extLst>
          </p:cNvPr>
          <p:cNvGrpSpPr/>
          <p:nvPr/>
        </p:nvGrpSpPr>
        <p:grpSpPr>
          <a:xfrm>
            <a:off x="504309" y="2902064"/>
            <a:ext cx="2539660" cy="274320"/>
            <a:chOff x="6846094" y="3510739"/>
            <a:chExt cx="2169534" cy="274320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EC054A98-B426-D0C5-5896-7DA0CDA0DE64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A830EF5-A9B9-B0EF-E84A-AD8DC06124D5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다음</a:t>
              </a:r>
            </a:p>
          </p:txBody>
        </p:sp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486BB06E-A77E-98AB-0679-855A8C9BA6F0}"/>
              </a:ext>
            </a:extLst>
          </p:cNvPr>
          <p:cNvSpPr/>
          <p:nvPr/>
        </p:nvSpPr>
        <p:spPr>
          <a:xfrm>
            <a:off x="393310" y="2842702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E2AD9-02C7-6A1B-1B4D-EFAFCD3B010A}"/>
              </a:ext>
            </a:extLst>
          </p:cNvPr>
          <p:cNvSpPr/>
          <p:nvPr/>
        </p:nvSpPr>
        <p:spPr>
          <a:xfrm>
            <a:off x="9858166" y="2135825"/>
            <a:ext cx="2029034" cy="18688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일시정지 </a:t>
            </a:r>
            <a:r>
              <a:rPr lang="en-US" altLang="ko-KR" sz="1400" dirty="0"/>
              <a:t>1</a:t>
            </a:r>
            <a:r>
              <a:rPr lang="ko-KR" altLang="en-US" sz="1400" dirty="0"/>
              <a:t>회선인 경우에 다른 회선만 가능하다고 표시</a:t>
            </a:r>
            <a:r>
              <a:rPr lang="en-US" altLang="ko-KR" sz="1400" dirty="0"/>
              <a:t>.</a:t>
            </a:r>
          </a:p>
          <a:p>
            <a:pPr algn="ctr"/>
            <a:r>
              <a:rPr lang="ko-KR" altLang="en-US" sz="1400" dirty="0"/>
              <a:t>회선이 </a:t>
            </a:r>
            <a:r>
              <a:rPr lang="en-US" altLang="ko-KR" sz="1400" dirty="0"/>
              <a:t>2</a:t>
            </a:r>
            <a:r>
              <a:rPr lang="ko-KR" altLang="en-US" sz="1400" dirty="0"/>
              <a:t>개인 경우 선택이 있어야 하는가</a:t>
            </a:r>
            <a:r>
              <a:rPr lang="en-US" altLang="ko-KR" sz="1400" dirty="0"/>
              <a:t>?</a:t>
            </a:r>
          </a:p>
          <a:p>
            <a:pPr algn="ctr"/>
            <a:r>
              <a:rPr lang="ko-KR" altLang="en-US" sz="1400" dirty="0"/>
              <a:t>회선 정보를 보여줘야 하는가</a:t>
            </a:r>
            <a:r>
              <a:rPr lang="en-US" altLang="ko-KR" sz="1400" dirty="0"/>
              <a:t>?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69D003-043E-1D80-7D11-9A2F27346C22}"/>
              </a:ext>
            </a:extLst>
          </p:cNvPr>
          <p:cNvSpPr txBox="1"/>
          <p:nvPr/>
        </p:nvSpPr>
        <p:spPr>
          <a:xfrm>
            <a:off x="432786" y="3253964"/>
            <a:ext cx="1914307" cy="294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Arial" panose="020B0604020202020204" pitchFamily="34" charset="0"/>
              </a:rPr>
              <a:t>B tv </a:t>
            </a:r>
            <a:r>
              <a:rPr lang="ko-KR" altLang="en-US" sz="1000" dirty="0">
                <a:latin typeface="Arial" panose="020B0604020202020204" pitchFamily="34" charset="0"/>
              </a:rPr>
              <a:t>회선 정보 표시</a:t>
            </a:r>
            <a:r>
              <a:rPr lang="en-US" altLang="ko-KR" sz="1000" dirty="0">
                <a:latin typeface="Arial" panose="020B0604020202020204" pitchFamily="34" charset="0"/>
              </a:rPr>
              <a:t>(</a:t>
            </a:r>
            <a:r>
              <a:rPr lang="ko-KR" altLang="en-US" sz="1000" dirty="0">
                <a:latin typeface="Arial" panose="020B0604020202020204" pitchFamily="34" charset="0"/>
              </a:rPr>
              <a:t>확인 필요</a:t>
            </a:r>
            <a:r>
              <a:rPr lang="en-US" altLang="ko-KR" sz="1000" dirty="0">
                <a:latin typeface="Arial" panose="020B0604020202020204" pitchFamily="34" charset="0"/>
              </a:rPr>
              <a:t>)</a:t>
            </a:r>
            <a:endParaRPr lang="en-US" altLang="ko-KR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660105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8A9A8-AB5D-E571-B8E9-F8ED86EB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232BC2-2E3C-46FF-B58B-F42F673F6E19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주소가 여럿일 때</a:t>
            </a:r>
            <a:endParaRPr lang="en-US" altLang="ko-KR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6BB41A-B543-252A-C06A-B4437B0FADA4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DS_MI_CI_01_01</a:t>
            </a:r>
            <a:endParaRPr lang="en-US" altLang="ko-KR" sz="800" dirty="0"/>
          </a:p>
        </p:txBody>
      </p:sp>
      <p:graphicFrame>
        <p:nvGraphicFramePr>
          <p:cNvPr id="44" name="Group 57">
            <a:extLst>
              <a:ext uri="{FF2B5EF4-FFF2-40B4-BE49-F238E27FC236}">
                <a16:creationId xmlns:a16="http://schemas.microsoft.com/office/drawing/2014/main" id="{1DCDE304-F74A-C512-458B-15EE5C7F4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477680"/>
              </p:ext>
            </p:extLst>
          </p:nvPr>
        </p:nvGraphicFramePr>
        <p:xfrm>
          <a:off x="9768840" y="532464"/>
          <a:ext cx="2361310" cy="1155511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안내사항 확인하기 클릭 시 </a:t>
                      </a:r>
                      <a:r>
                        <a:rPr lang="ko-KR" altLang="en-US" sz="800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모달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팝업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확인완료 클릭 시 다음화면 이동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</a:tbl>
          </a:graphicData>
        </a:graphic>
      </p:graphicFrame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CD3318E8-7A81-507F-35C0-652030A66600}"/>
              </a:ext>
            </a:extLst>
          </p:cNvPr>
          <p:cNvGrpSpPr/>
          <p:nvPr/>
        </p:nvGrpSpPr>
        <p:grpSpPr>
          <a:xfrm>
            <a:off x="431373" y="941122"/>
            <a:ext cx="796863" cy="316109"/>
            <a:chOff x="4733925" y="2686050"/>
            <a:chExt cx="1362075" cy="409435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C59EF614-2614-96C2-0A31-6FEC0769EFF5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EF4011EE-3406-AEB1-AEDB-75CD91F69794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705AFECA-BA0E-7DDA-9159-BDB4F7B7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FC37A87F-877E-689A-6A4C-B72BFF4A761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93AC022-9D2C-F285-35C4-4A92042D6ACF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78B4A4CE-6A11-EF5D-1DCB-53BF1602F5D5}"/>
              </a:ext>
            </a:extLst>
          </p:cNvPr>
          <p:cNvGrpSpPr/>
          <p:nvPr/>
        </p:nvGrpSpPr>
        <p:grpSpPr>
          <a:xfrm>
            <a:off x="2758204" y="941099"/>
            <a:ext cx="361950" cy="316109"/>
            <a:chOff x="4733925" y="2686050"/>
            <a:chExt cx="1362075" cy="409435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A87CB780-CE06-66A6-B550-61F4618B7EB6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327A1F78-DCA3-D7AA-9E86-DB6FD097EEDD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204E6CBD-F639-A0A5-87AB-AD72D62DC3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7C513577-297A-73A8-86A9-C58C988E47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2685611-4F6E-F670-D8F3-29B7BAFFD9A9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62ABE6C3-916B-D0CC-00DA-659181A0BD32}"/>
              </a:ext>
            </a:extLst>
          </p:cNvPr>
          <p:cNvSpPr/>
          <p:nvPr/>
        </p:nvSpPr>
        <p:spPr>
          <a:xfrm>
            <a:off x="432786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안내사항 확인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A8E0DBE-BA6D-593E-C77A-B98EABFDD289}"/>
              </a:ext>
            </a:extLst>
          </p:cNvPr>
          <p:cNvSpPr txBox="1"/>
          <p:nvPr/>
        </p:nvSpPr>
        <p:spPr>
          <a:xfrm>
            <a:off x="427097" y="1591977"/>
            <a:ext cx="87075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리모컨 구매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A1A302C6-6CD5-4841-E0CB-C60FD3B95AE6}"/>
              </a:ext>
            </a:extLst>
          </p:cNvPr>
          <p:cNvSpPr txBox="1"/>
          <p:nvPr/>
        </p:nvSpPr>
        <p:spPr>
          <a:xfrm>
            <a:off x="431373" y="1925753"/>
            <a:ext cx="2688781" cy="52424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리모컨 배송 신청을 위해 고객님께서 꼭 알아야 할 안내사항이 있어요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9727043-C74A-C886-85CD-0ED596385E19}"/>
              </a:ext>
            </a:extLst>
          </p:cNvPr>
          <p:cNvSpPr txBox="1"/>
          <p:nvPr/>
        </p:nvSpPr>
        <p:spPr>
          <a:xfrm>
            <a:off x="427098" y="2508314"/>
            <a:ext cx="2700000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안내사항 확인하기 버튼을 눌러 내용을 확인해 주세요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F380C2B-D88D-E735-A62D-B24B22805CE1}"/>
              </a:ext>
            </a:extLst>
          </p:cNvPr>
          <p:cNvSpPr txBox="1"/>
          <p:nvPr/>
        </p:nvSpPr>
        <p:spPr>
          <a:xfrm>
            <a:off x="426087" y="6567685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_01_01_03</a:t>
            </a:r>
            <a:endParaRPr lang="ko-KR" altLang="en-US" sz="9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398ADEE-97AC-37AA-940E-44FC2469C633}"/>
              </a:ext>
            </a:extLst>
          </p:cNvPr>
          <p:cNvGrpSpPr/>
          <p:nvPr/>
        </p:nvGrpSpPr>
        <p:grpSpPr>
          <a:xfrm>
            <a:off x="504309" y="3177542"/>
            <a:ext cx="2539660" cy="274320"/>
            <a:chOff x="6846094" y="3510739"/>
            <a:chExt cx="2169534" cy="274320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C08F7E7-D5E9-9532-4DAE-28F68CA5ECFA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019743E-710F-9231-2982-DB2C36932F08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안내사항 확인하기</a:t>
              </a:r>
            </a:p>
          </p:txBody>
        </p:sp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76BBB227-4D69-1B06-9D78-EB936042FB1C}"/>
              </a:ext>
            </a:extLst>
          </p:cNvPr>
          <p:cNvSpPr/>
          <p:nvPr/>
        </p:nvSpPr>
        <p:spPr>
          <a:xfrm>
            <a:off x="393310" y="3118180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8" name="자유형: 도형 87">
            <a:extLst>
              <a:ext uri="{FF2B5EF4-FFF2-40B4-BE49-F238E27FC236}">
                <a16:creationId xmlns:a16="http://schemas.microsoft.com/office/drawing/2014/main" id="{74E8D4F3-F8A7-D70D-592D-BDD6CE30187D}"/>
              </a:ext>
            </a:extLst>
          </p:cNvPr>
          <p:cNvSpPr/>
          <p:nvPr/>
        </p:nvSpPr>
        <p:spPr>
          <a:xfrm>
            <a:off x="3528274" y="2564144"/>
            <a:ext cx="2702121" cy="3952055"/>
          </a:xfrm>
          <a:custGeom>
            <a:avLst/>
            <a:gdLst>
              <a:gd name="connsiteX0" fmla="*/ 169020 w 2702121"/>
              <a:gd name="connsiteY0" fmla="*/ 0 h 4399200"/>
              <a:gd name="connsiteX1" fmla="*/ 2530980 w 2702121"/>
              <a:gd name="connsiteY1" fmla="*/ 0 h 4399200"/>
              <a:gd name="connsiteX2" fmla="*/ 2700000 w 2702121"/>
              <a:gd name="connsiteY2" fmla="*/ 169020 h 4399200"/>
              <a:gd name="connsiteX3" fmla="*/ 2700000 w 2702121"/>
              <a:gd name="connsiteY3" fmla="*/ 989474 h 4399200"/>
              <a:gd name="connsiteX4" fmla="*/ 2702121 w 2702121"/>
              <a:gd name="connsiteY4" fmla="*/ 989474 h 4399200"/>
              <a:gd name="connsiteX5" fmla="*/ 2702121 w 2702121"/>
              <a:gd name="connsiteY5" fmla="*/ 4399199 h 4399200"/>
              <a:gd name="connsiteX6" fmla="*/ 2530985 w 2702121"/>
              <a:gd name="connsiteY6" fmla="*/ 4399199 h 4399200"/>
              <a:gd name="connsiteX7" fmla="*/ 2530980 w 2702121"/>
              <a:gd name="connsiteY7" fmla="*/ 4399200 h 4399200"/>
              <a:gd name="connsiteX8" fmla="*/ 169020 w 2702121"/>
              <a:gd name="connsiteY8" fmla="*/ 4399200 h 4399200"/>
              <a:gd name="connsiteX9" fmla="*/ 169015 w 2702121"/>
              <a:gd name="connsiteY9" fmla="*/ 4399199 h 4399200"/>
              <a:gd name="connsiteX10" fmla="*/ 2121 w 2702121"/>
              <a:gd name="connsiteY10" fmla="*/ 4399199 h 4399200"/>
              <a:gd name="connsiteX11" fmla="*/ 2121 w 2702121"/>
              <a:gd name="connsiteY11" fmla="*/ 4240686 h 4399200"/>
              <a:gd name="connsiteX12" fmla="*/ 0 w 2702121"/>
              <a:gd name="connsiteY12" fmla="*/ 4230180 h 4399200"/>
              <a:gd name="connsiteX13" fmla="*/ 0 w 2702121"/>
              <a:gd name="connsiteY13" fmla="*/ 169020 h 4399200"/>
              <a:gd name="connsiteX14" fmla="*/ 169020 w 2702121"/>
              <a:gd name="connsiteY14" fmla="*/ 0 h 439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702121" h="4399200">
                <a:moveTo>
                  <a:pt x="169020" y="0"/>
                </a:moveTo>
                <a:lnTo>
                  <a:pt x="2530980" y="0"/>
                </a:lnTo>
                <a:cubicBezTo>
                  <a:pt x="2624327" y="0"/>
                  <a:pt x="2700000" y="75673"/>
                  <a:pt x="2700000" y="169020"/>
                </a:cubicBezTo>
                <a:lnTo>
                  <a:pt x="2700000" y="989474"/>
                </a:lnTo>
                <a:lnTo>
                  <a:pt x="2702121" y="989474"/>
                </a:lnTo>
                <a:lnTo>
                  <a:pt x="2702121" y="4399199"/>
                </a:lnTo>
                <a:lnTo>
                  <a:pt x="2530985" y="4399199"/>
                </a:lnTo>
                <a:lnTo>
                  <a:pt x="2530980" y="4399200"/>
                </a:lnTo>
                <a:lnTo>
                  <a:pt x="169020" y="4399200"/>
                </a:lnTo>
                <a:lnTo>
                  <a:pt x="169015" y="4399199"/>
                </a:lnTo>
                <a:lnTo>
                  <a:pt x="2121" y="4399199"/>
                </a:lnTo>
                <a:lnTo>
                  <a:pt x="2121" y="4240686"/>
                </a:lnTo>
                <a:lnTo>
                  <a:pt x="0" y="4230180"/>
                </a:lnTo>
                <a:lnTo>
                  <a:pt x="0" y="169020"/>
                </a:lnTo>
                <a:cubicBezTo>
                  <a:pt x="0" y="75673"/>
                  <a:pt x="75673" y="0"/>
                  <a:pt x="169020" y="0"/>
                </a:cubicBez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b="1"/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21E8B669-2239-0996-08FC-65E3911FF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416" y="2695201"/>
            <a:ext cx="180000" cy="180000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23C60AE4-636F-A5A7-2844-A1BC28B9D66B}"/>
              </a:ext>
            </a:extLst>
          </p:cNvPr>
          <p:cNvSpPr txBox="1"/>
          <p:nvPr/>
        </p:nvSpPr>
        <p:spPr>
          <a:xfrm>
            <a:off x="3579624" y="3023359"/>
            <a:ext cx="2637452" cy="3028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hangingPunct="0">
              <a:lnSpc>
                <a:spcPct val="120000"/>
              </a:lnSpc>
            </a:pP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파손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분실에 의한 리모컨 변상금은 익월 청구됩니다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 hangingPunct="0">
              <a:lnSpc>
                <a:spcPct val="120000"/>
              </a:lnSpc>
            </a:pP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hangingPunct="0">
              <a:lnSpc>
                <a:spcPct val="120000"/>
              </a:lnSpc>
            </a:pP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택배 수령 후 개봉한 리모컨은 반송하실 수 없습니다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 hangingPunct="0">
              <a:lnSpc>
                <a:spcPct val="120000"/>
              </a:lnSpc>
            </a:pP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hangingPunct="0">
              <a:lnSpc>
                <a:spcPct val="120000"/>
              </a:lnSpc>
            </a:pP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Btv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장소로만 배송이 가능하며 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hangingPunct="0">
              <a:lnSpc>
                <a:spcPct val="120000"/>
              </a:lnSpc>
            </a:pP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다른 배송지로는 변경하실 수 없습니다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 hangingPunct="0">
              <a:lnSpc>
                <a:spcPct val="120000"/>
              </a:lnSpc>
            </a:pP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hangingPunct="0">
              <a:lnSpc>
                <a:spcPct val="120000"/>
              </a:lnSpc>
            </a:pP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신청하신 다음날 택배발송 작업이 시작되며 우체국 택배를 이용하여 발송됩니다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 hangingPunct="0">
              <a:lnSpc>
                <a:spcPct val="120000"/>
              </a:lnSpc>
            </a:pP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hangingPunct="0">
              <a:lnSpc>
                <a:spcPct val="120000"/>
              </a:lnSpc>
            </a:pP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신청 후 직접취소는 신청 당일에만 가능하며 당일 이후에는 고객센터에 문의하시기 바랍니다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1C0F514-04C3-41E6-FB59-3664E89FA9C8}"/>
              </a:ext>
            </a:extLst>
          </p:cNvPr>
          <p:cNvSpPr txBox="1"/>
          <p:nvPr/>
        </p:nvSpPr>
        <p:spPr>
          <a:xfrm>
            <a:off x="4056920" y="2640636"/>
            <a:ext cx="1680940" cy="258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hangingPunct="0">
              <a:lnSpc>
                <a:spcPct val="120000"/>
              </a:lnSpc>
            </a:pP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안내사항</a:t>
            </a:r>
            <a:endParaRPr lang="en-US" altLang="ko-KR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E5F81DA1-BB9F-27E2-A838-34F7353582D4}"/>
              </a:ext>
            </a:extLst>
          </p:cNvPr>
          <p:cNvGrpSpPr/>
          <p:nvPr/>
        </p:nvGrpSpPr>
        <p:grpSpPr>
          <a:xfrm>
            <a:off x="3612485" y="6176071"/>
            <a:ext cx="2539660" cy="274320"/>
            <a:chOff x="6846094" y="3510739"/>
            <a:chExt cx="2169534" cy="274320"/>
          </a:xfrm>
        </p:grpSpPr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6D1CECDF-1251-5D0D-C5DB-B7EE24B45372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397EFA8-BE87-2F24-1247-11920FD6277C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확인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70318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E722C-647B-5251-7126-7E018F1F3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90A8D1-A08F-F676-F5DD-0BBCD073104E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주소가 여럿일 때</a:t>
            </a:r>
            <a:endParaRPr lang="en-US" altLang="ko-KR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C865DA-598C-D8A9-C103-6934786CAFDF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DS_MI_CI_01_01</a:t>
            </a:r>
            <a:endParaRPr lang="en-US" altLang="ko-KR" sz="800" dirty="0"/>
          </a:p>
        </p:txBody>
      </p:sp>
      <p:graphicFrame>
        <p:nvGraphicFramePr>
          <p:cNvPr id="44" name="Group 57">
            <a:extLst>
              <a:ext uri="{FF2B5EF4-FFF2-40B4-BE49-F238E27FC236}">
                <a16:creationId xmlns:a16="http://schemas.microsoft.com/office/drawing/2014/main" id="{92272DED-163F-8FD2-C944-DC9A93737DBE}"/>
              </a:ext>
            </a:extLst>
          </p:cNvPr>
          <p:cNvGraphicFramePr>
            <a:graphicFrameLocks noGrp="1"/>
          </p:cNvGraphicFramePr>
          <p:nvPr/>
        </p:nvGraphicFramePr>
        <p:xfrm>
          <a:off x="9768840" y="532464"/>
          <a:ext cx="2361310" cy="1155511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</a:tbl>
          </a:graphicData>
        </a:graphic>
      </p:graphicFrame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E67A1628-D989-0F5D-9DCB-887FAB3BDAA7}"/>
              </a:ext>
            </a:extLst>
          </p:cNvPr>
          <p:cNvGrpSpPr/>
          <p:nvPr/>
        </p:nvGrpSpPr>
        <p:grpSpPr>
          <a:xfrm>
            <a:off x="431373" y="941122"/>
            <a:ext cx="796863" cy="316109"/>
            <a:chOff x="4733925" y="2686050"/>
            <a:chExt cx="1362075" cy="409435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64E7CD97-6C07-0E8C-E0E0-A1ACC6C7B9C8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A1F41B72-FAAF-2C30-F2B8-43B9F236AC4A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63890D24-5567-D1CA-58F4-EDEFB833C9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479CCE95-81A8-F455-254A-06CB83E1DF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00C08DF-974B-2DF9-7EC7-0BE8AEBCEF24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D26DF8C5-0AB6-13F3-023B-C817DC3F1396}"/>
              </a:ext>
            </a:extLst>
          </p:cNvPr>
          <p:cNvGrpSpPr/>
          <p:nvPr/>
        </p:nvGrpSpPr>
        <p:grpSpPr>
          <a:xfrm>
            <a:off x="2758204" y="941099"/>
            <a:ext cx="361950" cy="316109"/>
            <a:chOff x="4733925" y="2686050"/>
            <a:chExt cx="1362075" cy="409435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22CFCE1B-6BF6-2960-2664-F8191AD593C1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B8D3CF90-4063-4100-9296-13E785501CCF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539E4142-239C-2C8C-1126-BE8586282B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A220570F-8E8A-6A99-EE63-BB47844D0C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C9CED71-AA88-210F-23B8-DC5463307AFC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8A719CE8-D2E6-1568-5E9C-F3DCD8BCA64F}"/>
              </a:ext>
            </a:extLst>
          </p:cNvPr>
          <p:cNvSpPr/>
          <p:nvPr/>
        </p:nvSpPr>
        <p:spPr>
          <a:xfrm>
            <a:off x="432786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리모컨 기기 선택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D3DA3FF-1E5E-C8A9-80B7-D712C867CC49}"/>
              </a:ext>
            </a:extLst>
          </p:cNvPr>
          <p:cNvSpPr txBox="1"/>
          <p:nvPr/>
        </p:nvSpPr>
        <p:spPr>
          <a:xfrm>
            <a:off x="427097" y="1591977"/>
            <a:ext cx="87075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리모컨 구매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E25D830-0C9D-8B42-1526-B148169C8B26}"/>
              </a:ext>
            </a:extLst>
          </p:cNvPr>
          <p:cNvSpPr txBox="1"/>
          <p:nvPr/>
        </p:nvSpPr>
        <p:spPr>
          <a:xfrm>
            <a:off x="431373" y="1925753"/>
            <a:ext cx="2688781" cy="52424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택배 배송이 가능한 </a:t>
            </a:r>
            <a:r>
              <a:rPr lang="ko-KR" altLang="en-US" sz="1000" dirty="0" err="1">
                <a:solidFill>
                  <a:schemeClr val="bg1"/>
                </a:solidFill>
                <a:latin typeface="+mn-ea"/>
              </a:rPr>
              <a:t>셋톱박스만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 선택이 가능해요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29C8BFD-0521-0F24-8C9F-71E1C1D36061}"/>
              </a:ext>
            </a:extLst>
          </p:cNvPr>
          <p:cNvSpPr txBox="1"/>
          <p:nvPr/>
        </p:nvSpPr>
        <p:spPr>
          <a:xfrm>
            <a:off x="427098" y="2508314"/>
            <a:ext cx="2700000" cy="31354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리모컨이 필요한 기기를 선택해 주세요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3D332CE-8613-F434-500A-8D58C1028083}"/>
              </a:ext>
            </a:extLst>
          </p:cNvPr>
          <p:cNvSpPr txBox="1"/>
          <p:nvPr/>
        </p:nvSpPr>
        <p:spPr>
          <a:xfrm>
            <a:off x="426087" y="6567685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_01_01_03</a:t>
            </a:r>
            <a:endParaRPr lang="ko-KR" altLang="en-US" sz="9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C4771C5-637D-8174-D50A-A6BA01035ABE}"/>
              </a:ext>
            </a:extLst>
          </p:cNvPr>
          <p:cNvSpPr/>
          <p:nvPr/>
        </p:nvSpPr>
        <p:spPr>
          <a:xfrm>
            <a:off x="185637" y="2665087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5" name="모서리가 둥근 직사각형 39">
            <a:extLst>
              <a:ext uri="{FF2B5EF4-FFF2-40B4-BE49-F238E27FC236}">
                <a16:creationId xmlns:a16="http://schemas.microsoft.com/office/drawing/2014/main" id="{3581921E-A54C-9C13-8642-F1DB65F274FD}"/>
              </a:ext>
            </a:extLst>
          </p:cNvPr>
          <p:cNvSpPr/>
          <p:nvPr/>
        </p:nvSpPr>
        <p:spPr>
          <a:xfrm>
            <a:off x="555774" y="2920186"/>
            <a:ext cx="2413399" cy="399820"/>
          </a:xfrm>
          <a:prstGeom prst="roundRect">
            <a:avLst>
              <a:gd name="adj" fmla="val 4514"/>
            </a:avLst>
          </a:prstGeom>
          <a:solidFill>
            <a:srgbClr val="FFFFFF"/>
          </a:solidFill>
          <a:ln w="6350" cap="flat">
            <a:solidFill>
              <a:schemeClr val="tx1">
                <a:lumMod val="65000"/>
                <a:lumOff val="35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2000" tIns="45718" rIns="45718" bIns="45718" numCol="1" spcCol="38100" rtlCol="0" anchor="ctr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1" lang="ko-Kore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97CE970-8EBD-C05F-170E-7E4AC81E95FF}"/>
              </a:ext>
            </a:extLst>
          </p:cNvPr>
          <p:cNvSpPr/>
          <p:nvPr/>
        </p:nvSpPr>
        <p:spPr>
          <a:xfrm>
            <a:off x="2365398" y="2975942"/>
            <a:ext cx="304562" cy="304562"/>
          </a:xfrm>
          <a:prstGeom prst="ellipse">
            <a:avLst/>
          </a:prstGeom>
          <a:solidFill>
            <a:srgbClr val="FFFFFF"/>
          </a:solidFill>
          <a:ln w="6350" cap="flat">
            <a:solidFill>
              <a:schemeClr val="tx1">
                <a:lumMod val="50000"/>
                <a:lumOff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en-US" altLang="ko-Kore-KR" sz="6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ICON</a:t>
            </a:r>
            <a:endParaRPr kumimoji="1" lang="ko-Kore-KR" altLang="en-US" sz="60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모서리가 둥근 사각형 설명선[R] 42">
            <a:extLst>
              <a:ext uri="{FF2B5EF4-FFF2-40B4-BE49-F238E27FC236}">
                <a16:creationId xmlns:a16="http://schemas.microsoft.com/office/drawing/2014/main" id="{F3CCB560-A0B8-814D-2461-606704A58369}"/>
              </a:ext>
            </a:extLst>
          </p:cNvPr>
          <p:cNvSpPr/>
          <p:nvPr/>
        </p:nvSpPr>
        <p:spPr>
          <a:xfrm>
            <a:off x="737198" y="2892684"/>
            <a:ext cx="1429421" cy="481338"/>
          </a:xfrm>
          <a:prstGeom prst="wedgeRoundRectCallout">
            <a:avLst>
              <a:gd name="adj1" fmla="val -6493"/>
              <a:gd name="adj2" fmla="val 23102"/>
              <a:gd name="adj3" fmla="val 16667"/>
            </a:avLst>
          </a:prstGeom>
          <a:noFill/>
          <a:ln w="635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algn="l" hangingPunct="0">
              <a:lnSpc>
                <a:spcPct val="120000"/>
              </a:lnSpc>
            </a:pPr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</a:t>
            </a:r>
            <a:r>
              <a:rPr lang="ko-KR" altLang="en-US" sz="8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유형명</a:t>
            </a:r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셋톱박스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hangingPunct="0">
              <a:lnSpc>
                <a:spcPct val="1200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설치일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모서리가 둥근 직사각형 43">
            <a:extLst>
              <a:ext uri="{FF2B5EF4-FFF2-40B4-BE49-F238E27FC236}">
                <a16:creationId xmlns:a16="http://schemas.microsoft.com/office/drawing/2014/main" id="{299B658D-4524-1783-08A0-24FFC3E133E0}"/>
              </a:ext>
            </a:extLst>
          </p:cNvPr>
          <p:cNvSpPr/>
          <p:nvPr/>
        </p:nvSpPr>
        <p:spPr>
          <a:xfrm>
            <a:off x="547086" y="3395366"/>
            <a:ext cx="2413399" cy="399820"/>
          </a:xfrm>
          <a:prstGeom prst="roundRect">
            <a:avLst>
              <a:gd name="adj" fmla="val 4514"/>
            </a:avLst>
          </a:prstGeom>
          <a:solidFill>
            <a:srgbClr val="FFFFFF"/>
          </a:solidFill>
          <a:ln w="6350" cap="flat">
            <a:solidFill>
              <a:schemeClr val="tx1">
                <a:lumMod val="65000"/>
                <a:lumOff val="35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2000" tIns="45718" rIns="45718" bIns="45718" numCol="1" spcCol="38100" rtlCol="0" anchor="ctr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1" lang="ko-Kore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2AD67CD-A587-D3C6-350B-8DE77F20269F}"/>
              </a:ext>
            </a:extLst>
          </p:cNvPr>
          <p:cNvSpPr/>
          <p:nvPr/>
        </p:nvSpPr>
        <p:spPr>
          <a:xfrm>
            <a:off x="2356710" y="3451122"/>
            <a:ext cx="304562" cy="304562"/>
          </a:xfrm>
          <a:prstGeom prst="ellipse">
            <a:avLst/>
          </a:prstGeom>
          <a:solidFill>
            <a:srgbClr val="FFFFFF"/>
          </a:solidFill>
          <a:ln w="6350" cap="flat">
            <a:solidFill>
              <a:schemeClr val="tx1">
                <a:lumMod val="50000"/>
                <a:lumOff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en-US" altLang="ko-Kore-KR" sz="6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ICON</a:t>
            </a:r>
            <a:endParaRPr kumimoji="1" lang="ko-Kore-KR" altLang="en-US" sz="60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모서리가 둥근 사각형 설명선[R] 45">
            <a:extLst>
              <a:ext uri="{FF2B5EF4-FFF2-40B4-BE49-F238E27FC236}">
                <a16:creationId xmlns:a16="http://schemas.microsoft.com/office/drawing/2014/main" id="{B5DDFF7A-6438-3992-87ED-ABEDD9A28208}"/>
              </a:ext>
            </a:extLst>
          </p:cNvPr>
          <p:cNvSpPr/>
          <p:nvPr/>
        </p:nvSpPr>
        <p:spPr>
          <a:xfrm>
            <a:off x="728510" y="3367864"/>
            <a:ext cx="1429421" cy="481338"/>
          </a:xfrm>
          <a:prstGeom prst="wedgeRoundRectCallout">
            <a:avLst>
              <a:gd name="adj1" fmla="val -6493"/>
              <a:gd name="adj2" fmla="val 23102"/>
              <a:gd name="adj3" fmla="val 16667"/>
            </a:avLst>
          </a:prstGeom>
          <a:noFill/>
          <a:ln w="635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algn="l" hangingPunct="0">
              <a:lnSpc>
                <a:spcPct val="120000"/>
              </a:lnSpc>
            </a:pPr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</a:t>
            </a:r>
            <a:r>
              <a:rPr lang="ko-KR" altLang="en-US" sz="8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유형명</a:t>
            </a:r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셋톱박스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hangingPunct="0">
              <a:lnSpc>
                <a:spcPct val="1200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설치일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37401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DD9F9-A114-02DF-C700-BB445D063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62396A-733E-42B5-A4E9-B5B1811738C0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ARS </a:t>
            </a:r>
            <a:r>
              <a:rPr lang="ko-KR" altLang="en-US" sz="800" dirty="0"/>
              <a:t>상담사 연결</a:t>
            </a:r>
            <a:r>
              <a:rPr lang="en-US" altLang="ko-KR" sz="800" dirty="0"/>
              <a:t>, </a:t>
            </a:r>
            <a:r>
              <a:rPr lang="ko-KR" altLang="en-US" sz="800" dirty="0"/>
              <a:t>통화 대기 고객 수 안내</a:t>
            </a:r>
            <a:endParaRPr lang="en-US" altLang="ko-KR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3A7C74-EFB5-746E-1510-F847C6CECDEF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DS_MI_CI_01_01</a:t>
            </a:r>
            <a:endParaRPr lang="en-US" altLang="ko-KR" sz="800" dirty="0"/>
          </a:p>
        </p:txBody>
      </p:sp>
      <p:graphicFrame>
        <p:nvGraphicFramePr>
          <p:cNvPr id="44" name="Group 57">
            <a:extLst>
              <a:ext uri="{FF2B5EF4-FFF2-40B4-BE49-F238E27FC236}">
                <a16:creationId xmlns:a16="http://schemas.microsoft.com/office/drawing/2014/main" id="{02E71016-B9AF-28CF-4034-D4751DEA7468}"/>
              </a:ext>
            </a:extLst>
          </p:cNvPr>
          <p:cNvGraphicFramePr>
            <a:graphicFrameLocks noGrp="1"/>
          </p:cNvGraphicFramePr>
          <p:nvPr/>
        </p:nvGraphicFramePr>
        <p:xfrm>
          <a:off x="9768840" y="532464"/>
          <a:ext cx="2361310" cy="1155511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비 입력 시 다음 버튼 비활성화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</a:tbl>
          </a:graphicData>
        </a:graphic>
      </p:graphicFrame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AFEC43A1-B57C-2E71-EC11-62F4136CBD5A}"/>
              </a:ext>
            </a:extLst>
          </p:cNvPr>
          <p:cNvGrpSpPr/>
          <p:nvPr/>
        </p:nvGrpSpPr>
        <p:grpSpPr>
          <a:xfrm>
            <a:off x="431373" y="941122"/>
            <a:ext cx="796863" cy="316109"/>
            <a:chOff x="4733925" y="2686050"/>
            <a:chExt cx="1362075" cy="409435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DEAAE4E4-C31C-FBDD-4146-4C2281331CCC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C3C5FCE0-A4F4-31BA-74F8-00CE5785D1A3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D494DB0D-4CD9-C39C-3EFE-0C419F3197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C42C2F04-FEE9-CFC4-4624-F63A39CE5D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0904D75-6B06-43A3-6500-F656E196C767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424FFD8B-962D-489E-1663-50132F4A20D0}"/>
              </a:ext>
            </a:extLst>
          </p:cNvPr>
          <p:cNvGrpSpPr/>
          <p:nvPr/>
        </p:nvGrpSpPr>
        <p:grpSpPr>
          <a:xfrm>
            <a:off x="2758204" y="941099"/>
            <a:ext cx="361950" cy="316109"/>
            <a:chOff x="4733925" y="2686050"/>
            <a:chExt cx="1362075" cy="409435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725A98A9-FA6F-A131-4BD2-425A8946EA87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C579398C-7C37-5A4A-58DF-2D73A4F93F20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AF8F2210-EBD0-2D05-CB68-B4E2E5424D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62DA803E-415F-2ABD-F054-10AB47AD82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5FD60DE-261C-B233-A649-0D72BB0427C2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E0AF996E-1B74-3F99-872F-E9F92C391F76}"/>
              </a:ext>
            </a:extLst>
          </p:cNvPr>
          <p:cNvSpPr/>
          <p:nvPr/>
        </p:nvSpPr>
        <p:spPr>
          <a:xfrm>
            <a:off x="432786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연락처 입력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EB884A9-BB4A-0882-79E7-F6582D13DB67}"/>
              </a:ext>
            </a:extLst>
          </p:cNvPr>
          <p:cNvSpPr txBox="1"/>
          <p:nvPr/>
        </p:nvSpPr>
        <p:spPr>
          <a:xfrm>
            <a:off x="427097" y="1591977"/>
            <a:ext cx="87075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리모컨 구매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77577E5-0559-9BC9-A513-D6E998643E05}"/>
              </a:ext>
            </a:extLst>
          </p:cNvPr>
          <p:cNvSpPr txBox="1"/>
          <p:nvPr/>
        </p:nvSpPr>
        <p:spPr>
          <a:xfrm>
            <a:off x="431373" y="1925753"/>
            <a:ext cx="2688781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원활한 배송을 위해 꼭 필요한 정보예요</a:t>
            </a:r>
            <a:r>
              <a:rPr lang="en-US" altLang="ko-KR" dirty="0"/>
              <a:t>.</a:t>
            </a: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3C3B150A-474E-1407-807C-A4B4774993D5}"/>
              </a:ext>
            </a:extLst>
          </p:cNvPr>
          <p:cNvSpPr/>
          <p:nvPr/>
        </p:nvSpPr>
        <p:spPr>
          <a:xfrm>
            <a:off x="423511" y="2894958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BC562AC-801E-5E62-CB95-6E4FD66E7A44}"/>
              </a:ext>
            </a:extLst>
          </p:cNvPr>
          <p:cNvSpPr txBox="1"/>
          <p:nvPr/>
        </p:nvSpPr>
        <p:spPr>
          <a:xfrm>
            <a:off x="427098" y="2259529"/>
            <a:ext cx="2700000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배송 시 연락 받으실 전화번호를 입력해주세요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8846EED-9FB9-8439-E330-EDB9D99C25B2}"/>
              </a:ext>
            </a:extLst>
          </p:cNvPr>
          <p:cNvSpPr txBox="1"/>
          <p:nvPr/>
        </p:nvSpPr>
        <p:spPr>
          <a:xfrm>
            <a:off x="426087" y="6567685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_01_01_03</a:t>
            </a:r>
            <a:endParaRPr lang="ko-KR" altLang="en-US" sz="900" dirty="0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D3B5808B-FE5E-F890-8552-7FD62694CD67}"/>
              </a:ext>
            </a:extLst>
          </p:cNvPr>
          <p:cNvSpPr/>
          <p:nvPr/>
        </p:nvSpPr>
        <p:spPr>
          <a:xfrm>
            <a:off x="639518" y="2924250"/>
            <a:ext cx="2276156" cy="274320"/>
          </a:xfrm>
          <a:prstGeom prst="roundRect">
            <a:avLst>
              <a:gd name="adj" fmla="val 13889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4C280E0-0BBA-1092-E6D0-CB73CF375ACB}"/>
              </a:ext>
            </a:extLst>
          </p:cNvPr>
          <p:cNvGrpSpPr/>
          <p:nvPr/>
        </p:nvGrpSpPr>
        <p:grpSpPr>
          <a:xfrm>
            <a:off x="648308" y="3294833"/>
            <a:ext cx="2267366" cy="274320"/>
            <a:chOff x="6846094" y="3510739"/>
            <a:chExt cx="2169534" cy="27432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94781B9-0801-CCA6-EA85-17F402EA3B42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BF5902-DD66-1D96-89E3-F39F2968EE8B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입력완료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560261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5464C-EDDC-2F67-AF10-1E0377810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783A15A-322D-48AF-923E-5CBB117DB195}"/>
              </a:ext>
            </a:extLst>
          </p:cNvPr>
          <p:cNvSpPr/>
          <p:nvPr/>
        </p:nvSpPr>
        <p:spPr>
          <a:xfrm>
            <a:off x="509588" y="3556786"/>
            <a:ext cx="2519362" cy="1638542"/>
          </a:xfrm>
          <a:prstGeom prst="roundRect">
            <a:avLst>
              <a:gd name="adj" fmla="val 681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9C52A9-663C-1502-55BA-2BFE4E79908F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ARS </a:t>
            </a:r>
            <a:r>
              <a:rPr lang="ko-KR" altLang="en-US" sz="800" dirty="0"/>
              <a:t>상담사 연결</a:t>
            </a:r>
            <a:r>
              <a:rPr lang="en-US" altLang="ko-KR" sz="800" dirty="0"/>
              <a:t>, </a:t>
            </a:r>
            <a:r>
              <a:rPr lang="ko-KR" altLang="en-US" sz="800" dirty="0"/>
              <a:t>통화 대기 고객 수 안내</a:t>
            </a:r>
            <a:endParaRPr lang="en-US" altLang="ko-KR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37029C-A5F4-DAD3-7C48-9918A7A927B9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DS_MI_CI_01_01</a:t>
            </a:r>
            <a:endParaRPr lang="en-US" altLang="ko-KR" sz="800" dirty="0"/>
          </a:p>
        </p:txBody>
      </p:sp>
      <p:graphicFrame>
        <p:nvGraphicFramePr>
          <p:cNvPr id="44" name="Group 57">
            <a:extLst>
              <a:ext uri="{FF2B5EF4-FFF2-40B4-BE49-F238E27FC236}">
                <a16:creationId xmlns:a16="http://schemas.microsoft.com/office/drawing/2014/main" id="{9C50ACB6-BB3F-5AB6-5479-7472D63508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23797"/>
              </p:ext>
            </p:extLst>
          </p:nvPr>
        </p:nvGraphicFramePr>
        <p:xfrm>
          <a:off x="9768840" y="532464"/>
          <a:ext cx="2361310" cy="1155511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신청하기 클릭 시 동의 요청 팝업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</a:tbl>
          </a:graphicData>
        </a:graphic>
      </p:graphicFrame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D1CA783A-97BF-D113-FC85-ACB2E68D7547}"/>
              </a:ext>
            </a:extLst>
          </p:cNvPr>
          <p:cNvGrpSpPr/>
          <p:nvPr/>
        </p:nvGrpSpPr>
        <p:grpSpPr>
          <a:xfrm>
            <a:off x="431373" y="941122"/>
            <a:ext cx="796863" cy="316109"/>
            <a:chOff x="4733925" y="2686050"/>
            <a:chExt cx="1362075" cy="409435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AE8B73AA-52ED-18F1-8DB9-A5C7554AA5FD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0BC5E714-E8D0-2E4D-D4B3-71EE8B4E8597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AEC5A703-1E20-AF14-E5E0-2DB5956B90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51281580-8731-3156-6F7B-E01187B65B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AA903182-19C1-06B2-461D-E48FA6CFDFD7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B352ED87-0990-0B4F-9703-DCDD30A154C2}"/>
              </a:ext>
            </a:extLst>
          </p:cNvPr>
          <p:cNvGrpSpPr/>
          <p:nvPr/>
        </p:nvGrpSpPr>
        <p:grpSpPr>
          <a:xfrm>
            <a:off x="2758204" y="941099"/>
            <a:ext cx="361950" cy="316109"/>
            <a:chOff x="4733925" y="2686050"/>
            <a:chExt cx="1362075" cy="409435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69D611C1-D87A-9FCE-419B-3046A84B72EA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B265CA4B-6635-47C6-AE5A-05E5C309BDEF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0F5D66ED-86A6-7AFB-55E2-E74D64EBD2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9A6EEF0F-B085-053F-C7A2-7BAD3C3D5D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567883B3-DAFF-EADC-DAFB-4A67D232E6A5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7A1734E8-67B7-A62C-2F44-88248647E9B7}"/>
              </a:ext>
            </a:extLst>
          </p:cNvPr>
          <p:cNvSpPr/>
          <p:nvPr/>
        </p:nvSpPr>
        <p:spPr>
          <a:xfrm>
            <a:off x="431373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배송정보확인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2E27461-E90E-8D02-F660-1EA063A47E84}"/>
              </a:ext>
            </a:extLst>
          </p:cNvPr>
          <p:cNvSpPr txBox="1"/>
          <p:nvPr/>
        </p:nvSpPr>
        <p:spPr>
          <a:xfrm>
            <a:off x="427097" y="1591977"/>
            <a:ext cx="87075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리모컨 구매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C23EB2F-BB39-2FAD-C421-0E30425223DE}"/>
              </a:ext>
            </a:extLst>
          </p:cNvPr>
          <p:cNvSpPr txBox="1"/>
          <p:nvPr/>
        </p:nvSpPr>
        <p:spPr>
          <a:xfrm>
            <a:off x="431373" y="1925753"/>
            <a:ext cx="2688781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신청 내역을 확인해 주세요</a:t>
            </a:r>
            <a:r>
              <a:rPr lang="en-US" altLang="ko-KR" dirty="0"/>
              <a:t>.</a:t>
            </a: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B2F56019-3DD7-4066-1E31-E5FA7851E4B8}"/>
              </a:ext>
            </a:extLst>
          </p:cNvPr>
          <p:cNvSpPr/>
          <p:nvPr/>
        </p:nvSpPr>
        <p:spPr>
          <a:xfrm>
            <a:off x="423511" y="3135806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0A29423-B9F2-DDCC-8A44-CD0A35BB993C}"/>
              </a:ext>
            </a:extLst>
          </p:cNvPr>
          <p:cNvSpPr txBox="1"/>
          <p:nvPr/>
        </p:nvSpPr>
        <p:spPr>
          <a:xfrm>
            <a:off x="427098" y="2259529"/>
            <a:ext cx="2700000" cy="82137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신청하실 내역이 맞으시면 아래버튼을 누르시거나 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“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신청하기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”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라고 말씀해 주세요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F8F6DD0-F048-617A-E409-6FCE6EAEE973}"/>
              </a:ext>
            </a:extLst>
          </p:cNvPr>
          <p:cNvSpPr txBox="1"/>
          <p:nvPr/>
        </p:nvSpPr>
        <p:spPr>
          <a:xfrm>
            <a:off x="426087" y="6567685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_01_01_03</a:t>
            </a:r>
            <a:endParaRPr lang="ko-KR" altLang="en-US" sz="9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1DBE6B2-57A9-9ED9-B4DC-5C67722B9B79}"/>
              </a:ext>
            </a:extLst>
          </p:cNvPr>
          <p:cNvGrpSpPr/>
          <p:nvPr/>
        </p:nvGrpSpPr>
        <p:grpSpPr>
          <a:xfrm>
            <a:off x="648308" y="3181083"/>
            <a:ext cx="2267366" cy="274320"/>
            <a:chOff x="6846094" y="3510739"/>
            <a:chExt cx="2169534" cy="27432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5AA6F6B5-A0E3-BC54-DFB1-7048BEB32BD4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EDCD44-EE09-F48D-A391-96B8977564DE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신청하기</a:t>
              </a:r>
            </a:p>
          </p:txBody>
        </p:sp>
      </p:grpSp>
      <p:sp>
        <p:nvSpPr>
          <p:cNvPr id="9" name="모서리가 둥근 사각형 설명선[R] 6">
            <a:extLst>
              <a:ext uri="{FF2B5EF4-FFF2-40B4-BE49-F238E27FC236}">
                <a16:creationId xmlns:a16="http://schemas.microsoft.com/office/drawing/2014/main" id="{FC6E47C9-6999-621B-0487-C152B7DD4E9D}"/>
              </a:ext>
            </a:extLst>
          </p:cNvPr>
          <p:cNvSpPr/>
          <p:nvPr/>
        </p:nvSpPr>
        <p:spPr>
          <a:xfrm>
            <a:off x="690269" y="4734707"/>
            <a:ext cx="1490529" cy="371667"/>
          </a:xfrm>
          <a:prstGeom prst="wedgeRoundRectCallout">
            <a:avLst>
              <a:gd name="adj1" fmla="val -42397"/>
              <a:gd name="adj2" fmla="val -23176"/>
              <a:gd name="adj3" fmla="val 16667"/>
            </a:avLst>
          </a:prstGeom>
          <a:solidFill>
            <a:schemeClr val="bg1">
              <a:lumMod val="95000"/>
            </a:schemeClr>
          </a:solidFill>
          <a:ln w="635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algn="l" hangingPunct="0"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리모컨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hangingPunct="0"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배송비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764A6A32-CBFD-6FA8-9225-B9C5FA8FD369}"/>
              </a:ext>
            </a:extLst>
          </p:cNvPr>
          <p:cNvCxnSpPr/>
          <p:nvPr/>
        </p:nvCxnSpPr>
        <p:spPr>
          <a:xfrm>
            <a:off x="736005" y="4666432"/>
            <a:ext cx="2065412" cy="0"/>
          </a:xfrm>
          <a:prstGeom prst="line">
            <a:avLst/>
          </a:pr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모서리가 둥근 사각형 설명선[R] 11">
            <a:extLst>
              <a:ext uri="{FF2B5EF4-FFF2-40B4-BE49-F238E27FC236}">
                <a16:creationId xmlns:a16="http://schemas.microsoft.com/office/drawing/2014/main" id="{5E45D0BD-CE4E-A958-F7D8-54B9B7E2D9D7}"/>
              </a:ext>
            </a:extLst>
          </p:cNvPr>
          <p:cNvSpPr/>
          <p:nvPr/>
        </p:nvSpPr>
        <p:spPr>
          <a:xfrm>
            <a:off x="2031390" y="4734707"/>
            <a:ext cx="770028" cy="371667"/>
          </a:xfrm>
          <a:prstGeom prst="wedgeRoundRectCallout">
            <a:avLst>
              <a:gd name="adj1" fmla="val -42397"/>
              <a:gd name="adj2" fmla="val -23176"/>
              <a:gd name="adj3" fmla="val 16667"/>
            </a:avLst>
          </a:prstGeom>
          <a:noFill/>
          <a:ln w="635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algn="r" hangingPunct="0">
              <a:lnSpc>
                <a:spcPct val="150000"/>
              </a:lnSpc>
            </a:pP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16,500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  <a:endParaRPr lang="en-US" altLang="ko-KR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 hangingPunct="0">
              <a:lnSpc>
                <a:spcPct val="150000"/>
              </a:lnSpc>
            </a:pP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무료</a:t>
            </a:r>
            <a:endParaRPr lang="en-US" altLang="ko-KR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모서리가 둥근 사각형 설명선[R] 12">
            <a:extLst>
              <a:ext uri="{FF2B5EF4-FFF2-40B4-BE49-F238E27FC236}">
                <a16:creationId xmlns:a16="http://schemas.microsoft.com/office/drawing/2014/main" id="{CD6FCBF2-80F3-A5EB-43C5-FCF5360DAB87}"/>
              </a:ext>
            </a:extLst>
          </p:cNvPr>
          <p:cNvSpPr/>
          <p:nvPr/>
        </p:nvSpPr>
        <p:spPr>
          <a:xfrm>
            <a:off x="684852" y="4129998"/>
            <a:ext cx="2182283" cy="253854"/>
          </a:xfrm>
          <a:prstGeom prst="wedgeRoundRectCallout">
            <a:avLst>
              <a:gd name="adj1" fmla="val -42397"/>
              <a:gd name="adj2" fmla="val -23176"/>
              <a:gd name="adj3" fmla="val 16667"/>
            </a:avLst>
          </a:prstGeom>
          <a:noFill/>
          <a:ln w="635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algn="l" hangingPunct="0"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주소 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전라도 장성현 </a:t>
            </a:r>
            <a:r>
              <a:rPr lang="ko-KR" altLang="en-US" sz="1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아곡리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아치실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hangingPunct="0">
              <a:lnSpc>
                <a:spcPct val="150000"/>
              </a:lnSpc>
            </a:pPr>
            <a:r>
              <a:rPr lang="ko-KR" altLang="en-US" sz="1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받으시는분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홍길동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hangingPunct="0"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휴대폰번호 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010-1234-5678</a:t>
            </a:r>
          </a:p>
        </p:txBody>
      </p:sp>
      <p:sp>
        <p:nvSpPr>
          <p:cNvPr id="16" name="모서리가 둥근 사각형 설명선[R] 12">
            <a:extLst>
              <a:ext uri="{FF2B5EF4-FFF2-40B4-BE49-F238E27FC236}">
                <a16:creationId xmlns:a16="http://schemas.microsoft.com/office/drawing/2014/main" id="{C7F95B95-6FA3-5B56-7176-AE05E013015C}"/>
              </a:ext>
            </a:extLst>
          </p:cNvPr>
          <p:cNvSpPr/>
          <p:nvPr/>
        </p:nvSpPr>
        <p:spPr>
          <a:xfrm>
            <a:off x="684852" y="3620052"/>
            <a:ext cx="2182283" cy="253854"/>
          </a:xfrm>
          <a:prstGeom prst="wedgeRoundRectCallout">
            <a:avLst>
              <a:gd name="adj1" fmla="val -42397"/>
              <a:gd name="adj2" fmla="val -23176"/>
              <a:gd name="adj3" fmla="val 16667"/>
            </a:avLst>
          </a:prstGeom>
          <a:noFill/>
          <a:ln w="635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algn="ctr" hangingPunct="0">
              <a:lnSpc>
                <a:spcPct val="150000"/>
              </a:lnSpc>
            </a:pP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신청 내역</a:t>
            </a:r>
            <a:endParaRPr lang="en-US" altLang="ko-KR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D30F88-68C6-E9B7-B31F-1AC6F4F065BD}"/>
              </a:ext>
            </a:extLst>
          </p:cNvPr>
          <p:cNvSpPr txBox="1"/>
          <p:nvPr/>
        </p:nvSpPr>
        <p:spPr>
          <a:xfrm>
            <a:off x="1104833" y="5213423"/>
            <a:ext cx="1983873" cy="20005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>
            <a:lvl1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/>
            <a:r>
              <a:rPr lang="ko-KR" altLang="en-US" sz="700" dirty="0"/>
              <a:t>*다음달 요금에 리모컨 구매비용이 포함됩니다</a:t>
            </a:r>
            <a:r>
              <a:rPr lang="en-US" altLang="ko-KR" sz="700" dirty="0"/>
              <a:t>.</a:t>
            </a:r>
            <a:endParaRPr lang="ko-KR" altLang="en-US" sz="700" dirty="0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E0E2EFD9-86E9-FAF6-72D6-2EEE222FAFDE}"/>
              </a:ext>
            </a:extLst>
          </p:cNvPr>
          <p:cNvSpPr/>
          <p:nvPr/>
        </p:nvSpPr>
        <p:spPr>
          <a:xfrm>
            <a:off x="3528274" y="2564144"/>
            <a:ext cx="2702121" cy="3952055"/>
          </a:xfrm>
          <a:custGeom>
            <a:avLst/>
            <a:gdLst>
              <a:gd name="connsiteX0" fmla="*/ 169020 w 2702121"/>
              <a:gd name="connsiteY0" fmla="*/ 0 h 4399200"/>
              <a:gd name="connsiteX1" fmla="*/ 2530980 w 2702121"/>
              <a:gd name="connsiteY1" fmla="*/ 0 h 4399200"/>
              <a:gd name="connsiteX2" fmla="*/ 2700000 w 2702121"/>
              <a:gd name="connsiteY2" fmla="*/ 169020 h 4399200"/>
              <a:gd name="connsiteX3" fmla="*/ 2700000 w 2702121"/>
              <a:gd name="connsiteY3" fmla="*/ 989474 h 4399200"/>
              <a:gd name="connsiteX4" fmla="*/ 2702121 w 2702121"/>
              <a:gd name="connsiteY4" fmla="*/ 989474 h 4399200"/>
              <a:gd name="connsiteX5" fmla="*/ 2702121 w 2702121"/>
              <a:gd name="connsiteY5" fmla="*/ 4399199 h 4399200"/>
              <a:gd name="connsiteX6" fmla="*/ 2530985 w 2702121"/>
              <a:gd name="connsiteY6" fmla="*/ 4399199 h 4399200"/>
              <a:gd name="connsiteX7" fmla="*/ 2530980 w 2702121"/>
              <a:gd name="connsiteY7" fmla="*/ 4399200 h 4399200"/>
              <a:gd name="connsiteX8" fmla="*/ 169020 w 2702121"/>
              <a:gd name="connsiteY8" fmla="*/ 4399200 h 4399200"/>
              <a:gd name="connsiteX9" fmla="*/ 169015 w 2702121"/>
              <a:gd name="connsiteY9" fmla="*/ 4399199 h 4399200"/>
              <a:gd name="connsiteX10" fmla="*/ 2121 w 2702121"/>
              <a:gd name="connsiteY10" fmla="*/ 4399199 h 4399200"/>
              <a:gd name="connsiteX11" fmla="*/ 2121 w 2702121"/>
              <a:gd name="connsiteY11" fmla="*/ 4240686 h 4399200"/>
              <a:gd name="connsiteX12" fmla="*/ 0 w 2702121"/>
              <a:gd name="connsiteY12" fmla="*/ 4230180 h 4399200"/>
              <a:gd name="connsiteX13" fmla="*/ 0 w 2702121"/>
              <a:gd name="connsiteY13" fmla="*/ 169020 h 4399200"/>
              <a:gd name="connsiteX14" fmla="*/ 169020 w 2702121"/>
              <a:gd name="connsiteY14" fmla="*/ 0 h 439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702121" h="4399200">
                <a:moveTo>
                  <a:pt x="169020" y="0"/>
                </a:moveTo>
                <a:lnTo>
                  <a:pt x="2530980" y="0"/>
                </a:lnTo>
                <a:cubicBezTo>
                  <a:pt x="2624327" y="0"/>
                  <a:pt x="2700000" y="75673"/>
                  <a:pt x="2700000" y="169020"/>
                </a:cubicBezTo>
                <a:lnTo>
                  <a:pt x="2700000" y="989474"/>
                </a:lnTo>
                <a:lnTo>
                  <a:pt x="2702121" y="989474"/>
                </a:lnTo>
                <a:lnTo>
                  <a:pt x="2702121" y="4399199"/>
                </a:lnTo>
                <a:lnTo>
                  <a:pt x="2530985" y="4399199"/>
                </a:lnTo>
                <a:lnTo>
                  <a:pt x="2530980" y="4399200"/>
                </a:lnTo>
                <a:lnTo>
                  <a:pt x="169020" y="4399200"/>
                </a:lnTo>
                <a:lnTo>
                  <a:pt x="169015" y="4399199"/>
                </a:lnTo>
                <a:lnTo>
                  <a:pt x="2121" y="4399199"/>
                </a:lnTo>
                <a:lnTo>
                  <a:pt x="2121" y="4240686"/>
                </a:lnTo>
                <a:lnTo>
                  <a:pt x="0" y="4230180"/>
                </a:lnTo>
                <a:lnTo>
                  <a:pt x="0" y="169020"/>
                </a:lnTo>
                <a:cubicBezTo>
                  <a:pt x="0" y="75673"/>
                  <a:pt x="75673" y="0"/>
                  <a:pt x="169020" y="0"/>
                </a:cubicBez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b="1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2CB90BF-E6AB-225C-5D3F-FA78E1E61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416" y="2695201"/>
            <a:ext cx="180000" cy="180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BCA150-433F-045B-BCD8-11F87247175D}"/>
              </a:ext>
            </a:extLst>
          </p:cNvPr>
          <p:cNvSpPr txBox="1"/>
          <p:nvPr/>
        </p:nvSpPr>
        <p:spPr>
          <a:xfrm>
            <a:off x="3579624" y="3023359"/>
            <a:ext cx="2637452" cy="630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ko-KR" altLang="en-US" sz="1000" dirty="0">
                <a:solidFill>
                  <a:srgbClr val="222222"/>
                </a:solidFill>
                <a:latin typeface="Noto Sans KR"/>
              </a:rPr>
              <a:t>혜택 및 정보 제공에 동의하지 않으셔도 </a:t>
            </a:r>
            <a:r>
              <a:rPr lang="en-US" altLang="ko-KR" sz="1000" dirty="0">
                <a:solidFill>
                  <a:srgbClr val="222222"/>
                </a:solidFill>
                <a:latin typeface="Noto Sans KR"/>
              </a:rPr>
              <a:t>SK</a:t>
            </a:r>
            <a:r>
              <a:rPr lang="ko-KR" altLang="en-US" sz="1000" dirty="0" err="1">
                <a:solidFill>
                  <a:srgbClr val="222222"/>
                </a:solidFill>
                <a:latin typeface="Noto Sans KR"/>
              </a:rPr>
              <a:t>브로드밴드의</a:t>
            </a:r>
            <a:r>
              <a:rPr lang="ko-KR" altLang="en-US" sz="1000" dirty="0">
                <a:solidFill>
                  <a:srgbClr val="222222"/>
                </a:solidFill>
                <a:latin typeface="Noto Sans KR"/>
              </a:rPr>
              <a:t> 서비스를 이용하실 수 있습니다</a:t>
            </a:r>
            <a:r>
              <a:rPr lang="en-US" altLang="ko-KR" sz="1000" dirty="0">
                <a:solidFill>
                  <a:srgbClr val="222222"/>
                </a:solidFill>
                <a:latin typeface="Noto Sans KR"/>
              </a:rPr>
              <a:t>.</a:t>
            </a:r>
            <a:endParaRPr lang="en-US" altLang="ko-KR" sz="1000" dirty="0">
              <a:latin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2BE62B-057D-4615-3704-4A675CA92EC8}"/>
              </a:ext>
            </a:extLst>
          </p:cNvPr>
          <p:cNvSpPr txBox="1"/>
          <p:nvPr/>
        </p:nvSpPr>
        <p:spPr>
          <a:xfrm>
            <a:off x="3892336" y="2640636"/>
            <a:ext cx="1845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latinLnBrk="1" hangingPunct="0"/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혜택 및 정보 제공 동의 요청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ADD3F1F-4016-6394-E946-C8580D257A9F}"/>
              </a:ext>
            </a:extLst>
          </p:cNvPr>
          <p:cNvGrpSpPr/>
          <p:nvPr/>
        </p:nvGrpSpPr>
        <p:grpSpPr>
          <a:xfrm>
            <a:off x="3612485" y="6176071"/>
            <a:ext cx="1199795" cy="274320"/>
            <a:chOff x="6846094" y="3510739"/>
            <a:chExt cx="2169534" cy="274320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312D81B4-10AB-62FB-F6D9-7D2B6EFE9537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B4E86FF-4C9B-272D-EF3C-0A57381AA910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동의하기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902BBFD-CEB1-3A2D-CA30-108B49B8DBF8}"/>
              </a:ext>
            </a:extLst>
          </p:cNvPr>
          <p:cNvGrpSpPr/>
          <p:nvPr/>
        </p:nvGrpSpPr>
        <p:grpSpPr>
          <a:xfrm>
            <a:off x="4897390" y="6176071"/>
            <a:ext cx="1199795" cy="274320"/>
            <a:chOff x="6846094" y="3510739"/>
            <a:chExt cx="2169534" cy="274320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BFD74335-22B1-EF76-D828-3CAE11152FA7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FEF7383-9AC4-8318-7791-614353E50CC7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취소</a:t>
              </a:r>
            </a:p>
          </p:txBody>
        </p:sp>
      </p:grpSp>
      <p:sp>
        <p:nvSpPr>
          <p:cNvPr id="35" name="모서리가 둥근 사각형 설명선[R] 5">
            <a:extLst>
              <a:ext uri="{FF2B5EF4-FFF2-40B4-BE49-F238E27FC236}">
                <a16:creationId xmlns:a16="http://schemas.microsoft.com/office/drawing/2014/main" id="{1F1A541D-2EFD-E261-D9FE-3E5E0C853EB9}"/>
              </a:ext>
            </a:extLst>
          </p:cNvPr>
          <p:cNvSpPr/>
          <p:nvPr/>
        </p:nvSpPr>
        <p:spPr>
          <a:xfrm>
            <a:off x="3514373" y="3602944"/>
            <a:ext cx="2222485" cy="2297276"/>
          </a:xfrm>
          <a:prstGeom prst="wedgeRoundRectCallout">
            <a:avLst>
              <a:gd name="adj1" fmla="val -6493"/>
              <a:gd name="adj2" fmla="val 23102"/>
              <a:gd name="adj3" fmla="val 16667"/>
            </a:avLst>
          </a:prstGeom>
          <a:noFill/>
          <a:ln w="635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noAutofit/>
          </a:bodyPr>
          <a:lstStyle/>
          <a:p>
            <a:pPr algn="l" hangingPunct="0">
              <a:lnSpc>
                <a:spcPct val="120000"/>
              </a:lnSpc>
            </a:pP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 수집 및 이용 내역</a:t>
            </a:r>
            <a:endParaRPr lang="en-US" altLang="ko-KR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hangingPunct="0">
              <a:lnSpc>
                <a:spcPct val="120000"/>
              </a:lnSpc>
            </a:pPr>
            <a:endParaRPr lang="en-US" altLang="ko-KR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hangingPunct="0">
              <a:lnSpc>
                <a:spcPct val="120000"/>
              </a:lnSpc>
            </a:pPr>
            <a:endParaRPr lang="en-US" altLang="ko-KR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hangingPunct="0">
              <a:lnSpc>
                <a:spcPct val="120000"/>
              </a:lnSpc>
            </a:pPr>
            <a:endParaRPr lang="en-US" altLang="ko-KR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hangingPunct="0">
              <a:lnSpc>
                <a:spcPct val="120000"/>
              </a:lnSpc>
            </a:pPr>
            <a:endParaRPr lang="en-US" altLang="ko-KR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hangingPunct="0">
              <a:lnSpc>
                <a:spcPct val="120000"/>
              </a:lnSpc>
            </a:pPr>
            <a:endParaRPr lang="en-US" altLang="ko-KR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hangingPunct="0">
              <a:lnSpc>
                <a:spcPct val="120000"/>
              </a:lnSpc>
            </a:pPr>
            <a:endParaRPr lang="en-US" altLang="ko-KR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hangingPunct="0">
              <a:lnSpc>
                <a:spcPct val="120000"/>
              </a:lnSpc>
            </a:pP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 안내 내역</a:t>
            </a:r>
            <a:endParaRPr lang="en-US" altLang="ko-KR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EBC95D78-CB81-8670-DF4C-EC6959014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600222"/>
              </p:ext>
            </p:extLst>
          </p:nvPr>
        </p:nvGraphicFramePr>
        <p:xfrm>
          <a:off x="3874320" y="4061569"/>
          <a:ext cx="1966096" cy="718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096">
                  <a:extLst>
                    <a:ext uri="{9D8B030D-6E8A-4147-A177-3AD203B41FA5}">
                      <a16:colId xmlns:a16="http://schemas.microsoft.com/office/drawing/2014/main" val="2663662758"/>
                    </a:ext>
                  </a:extLst>
                </a:gridCol>
              </a:tblGrid>
              <a:tr h="168758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20000"/>
                        </a:lnSpc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1" hangingPunct="1">
                        <a:lnSpc>
                          <a:spcPct val="120000"/>
                        </a:lnSpc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상세내용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1" hangingPunct="1">
                        <a:lnSpc>
                          <a:spcPct val="120000"/>
                        </a:lnSpc>
                      </a:pP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1" hangingPunct="1">
                        <a:lnSpc>
                          <a:spcPct val="120000"/>
                        </a:lnSpc>
                      </a:pPr>
                      <a:endParaRPr lang="ko-KR" altLang="en-US" sz="7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97544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154A70A8-1C2D-5856-A421-C1A8055C0E55}"/>
              </a:ext>
            </a:extLst>
          </p:cNvPr>
          <p:cNvSpPr txBox="1"/>
          <p:nvPr/>
        </p:nvSpPr>
        <p:spPr>
          <a:xfrm>
            <a:off x="5539907" y="3728770"/>
            <a:ext cx="541170" cy="20005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동의합니다</a:t>
            </a:r>
          </a:p>
        </p:txBody>
      </p:sp>
      <p:pic>
        <p:nvPicPr>
          <p:cNvPr id="38" name="그래픽 26" descr="배지 체크 표시1 윤곽선">
            <a:extLst>
              <a:ext uri="{FF2B5EF4-FFF2-40B4-BE49-F238E27FC236}">
                <a16:creationId xmlns:a16="http://schemas.microsoft.com/office/drawing/2014/main" id="{CA794CBE-BC92-C26B-9F6C-F4614D765A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59907" y="3742102"/>
            <a:ext cx="180000" cy="1800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D21889A-444B-4A03-2606-8D27FCD5A134}"/>
              </a:ext>
            </a:extLst>
          </p:cNvPr>
          <p:cNvSpPr txBox="1"/>
          <p:nvPr/>
        </p:nvSpPr>
        <p:spPr>
          <a:xfrm>
            <a:off x="5539907" y="4921359"/>
            <a:ext cx="541170" cy="20005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동의합니다</a:t>
            </a:r>
          </a:p>
        </p:txBody>
      </p:sp>
      <p:pic>
        <p:nvPicPr>
          <p:cNvPr id="41" name="그래픽 26" descr="배지 체크 표시1 윤곽선">
            <a:extLst>
              <a:ext uri="{FF2B5EF4-FFF2-40B4-BE49-F238E27FC236}">
                <a16:creationId xmlns:a16="http://schemas.microsoft.com/office/drawing/2014/main" id="{971EBE90-9FF3-CBCB-5996-81AB247E1E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59907" y="4934691"/>
            <a:ext cx="180000" cy="180000"/>
          </a:xfrm>
          <a:prstGeom prst="rect">
            <a:avLst/>
          </a:prstGeom>
        </p:spPr>
      </p:pic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E94B91CC-E0AD-FF04-3A28-C374FC2A2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595255"/>
              </p:ext>
            </p:extLst>
          </p:nvPr>
        </p:nvGraphicFramePr>
        <p:xfrm>
          <a:off x="3874320" y="5139228"/>
          <a:ext cx="1966096" cy="8494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096">
                  <a:extLst>
                    <a:ext uri="{9D8B030D-6E8A-4147-A177-3AD203B41FA5}">
                      <a16:colId xmlns:a16="http://schemas.microsoft.com/office/drawing/2014/main" val="2663662758"/>
                    </a:ext>
                  </a:extLst>
                </a:gridCol>
              </a:tblGrid>
              <a:tr h="8494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상세내용</a:t>
                      </a:r>
                      <a:endParaRPr lang="ko-KR" altLang="en-US" sz="7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97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69982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88887-34F6-D8B0-6CAA-9569ABEA6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2EA8621-FC75-2698-BBE4-E5C978F2F24D}"/>
              </a:ext>
            </a:extLst>
          </p:cNvPr>
          <p:cNvSpPr/>
          <p:nvPr/>
        </p:nvSpPr>
        <p:spPr>
          <a:xfrm>
            <a:off x="509588" y="3556786"/>
            <a:ext cx="2519362" cy="1638542"/>
          </a:xfrm>
          <a:prstGeom prst="roundRect">
            <a:avLst>
              <a:gd name="adj" fmla="val 681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0A4467-99D2-5A94-A843-CA278AF09840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ARS </a:t>
            </a:r>
            <a:r>
              <a:rPr lang="ko-KR" altLang="en-US" sz="800" dirty="0"/>
              <a:t>상담사 연결</a:t>
            </a:r>
            <a:r>
              <a:rPr lang="en-US" altLang="ko-KR" sz="800" dirty="0"/>
              <a:t>, </a:t>
            </a:r>
            <a:r>
              <a:rPr lang="ko-KR" altLang="en-US" sz="800" dirty="0"/>
              <a:t>통화 대기 고객 수 안내</a:t>
            </a:r>
            <a:endParaRPr lang="en-US" altLang="ko-KR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5E1C8-311A-73A2-41D4-46E3FB728C9D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DS_MI_CI_01_01</a:t>
            </a:r>
            <a:endParaRPr lang="en-US" altLang="ko-KR" sz="800" dirty="0"/>
          </a:p>
        </p:txBody>
      </p:sp>
      <p:graphicFrame>
        <p:nvGraphicFramePr>
          <p:cNvPr id="44" name="Group 57">
            <a:extLst>
              <a:ext uri="{FF2B5EF4-FFF2-40B4-BE49-F238E27FC236}">
                <a16:creationId xmlns:a16="http://schemas.microsoft.com/office/drawing/2014/main" id="{936CDA60-F87B-3A58-4393-DB4A910663AC}"/>
              </a:ext>
            </a:extLst>
          </p:cNvPr>
          <p:cNvGraphicFramePr>
            <a:graphicFrameLocks noGrp="1"/>
          </p:cNvGraphicFramePr>
          <p:nvPr/>
        </p:nvGraphicFramePr>
        <p:xfrm>
          <a:off x="9768840" y="532464"/>
          <a:ext cx="2361310" cy="1155511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신청하기 클릭 시 동의 요청 팝업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</a:tbl>
          </a:graphicData>
        </a:graphic>
      </p:graphicFrame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559B830F-9C22-11F0-8DD6-3E0AB343420B}"/>
              </a:ext>
            </a:extLst>
          </p:cNvPr>
          <p:cNvGrpSpPr/>
          <p:nvPr/>
        </p:nvGrpSpPr>
        <p:grpSpPr>
          <a:xfrm>
            <a:off x="431373" y="941122"/>
            <a:ext cx="796863" cy="316109"/>
            <a:chOff x="4733925" y="2686050"/>
            <a:chExt cx="1362075" cy="409435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B05A9B98-3AAD-7A06-D837-8DDF5F9E9F3A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5D812B79-EE5F-5A96-0A69-D10647DA92DE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E7D6161F-8F1C-E814-0270-5242711B41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BC040A98-D832-7D90-E234-A1C40FF809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3560DA9-F374-CC88-A1A5-C23A8C021995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DF339C66-B40F-7275-F279-753F472DDCAB}"/>
              </a:ext>
            </a:extLst>
          </p:cNvPr>
          <p:cNvGrpSpPr/>
          <p:nvPr/>
        </p:nvGrpSpPr>
        <p:grpSpPr>
          <a:xfrm>
            <a:off x="2758204" y="941099"/>
            <a:ext cx="361950" cy="316109"/>
            <a:chOff x="4733925" y="2686050"/>
            <a:chExt cx="1362075" cy="409435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DEBC70BD-97B5-55EF-E7E6-B95CF3A06B75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24C0BCAA-EA13-0EB5-E357-00D8E687336B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259765DC-4C23-92AF-694E-A021D1D366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B60D3A8D-9F70-7F40-8D8F-1C70532A9F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EBD22AD-0388-FEDA-CCFB-5D950B783672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87670FFA-1A0A-13AB-906B-4056C4EC282E}"/>
              </a:ext>
            </a:extLst>
          </p:cNvPr>
          <p:cNvSpPr/>
          <p:nvPr/>
        </p:nvSpPr>
        <p:spPr>
          <a:xfrm>
            <a:off x="431373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배송정보확인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BBBF3D5-2D48-4B1B-BB76-087EB3A1AAA1}"/>
              </a:ext>
            </a:extLst>
          </p:cNvPr>
          <p:cNvSpPr txBox="1"/>
          <p:nvPr/>
        </p:nvSpPr>
        <p:spPr>
          <a:xfrm>
            <a:off x="427097" y="1591977"/>
            <a:ext cx="87075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리모컨 구매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AC6370F0-891D-F8D8-6AE4-4E11992B3BC0}"/>
              </a:ext>
            </a:extLst>
          </p:cNvPr>
          <p:cNvSpPr txBox="1"/>
          <p:nvPr/>
        </p:nvSpPr>
        <p:spPr>
          <a:xfrm>
            <a:off x="431373" y="1925753"/>
            <a:ext cx="2688781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배송 신청이 접수되었어요</a:t>
            </a:r>
            <a:r>
              <a:rPr lang="en-US" altLang="ko-KR" dirty="0"/>
              <a:t>.</a:t>
            </a: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99248F82-86A3-E9BB-396A-ADEF3F48DA5A}"/>
              </a:ext>
            </a:extLst>
          </p:cNvPr>
          <p:cNvSpPr/>
          <p:nvPr/>
        </p:nvSpPr>
        <p:spPr>
          <a:xfrm>
            <a:off x="423511" y="3135806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FCDA0D7-0276-D9A9-0936-D3360C9198DE}"/>
              </a:ext>
            </a:extLst>
          </p:cNvPr>
          <p:cNvSpPr txBox="1"/>
          <p:nvPr/>
        </p:nvSpPr>
        <p:spPr>
          <a:xfrm>
            <a:off x="427098" y="2259529"/>
            <a:ext cx="2700000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신청 후 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2~5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일 내 택배로 받으실 수 있어요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3118157-8111-668B-0049-B6889818CA80}"/>
              </a:ext>
            </a:extLst>
          </p:cNvPr>
          <p:cNvSpPr txBox="1"/>
          <p:nvPr/>
        </p:nvSpPr>
        <p:spPr>
          <a:xfrm>
            <a:off x="426087" y="6567685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_01_01_03</a:t>
            </a:r>
            <a:endParaRPr lang="ko-KR" altLang="en-US" sz="9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F6A544F-8A3D-C859-4EC6-5BFCC89E778E}"/>
              </a:ext>
            </a:extLst>
          </p:cNvPr>
          <p:cNvGrpSpPr/>
          <p:nvPr/>
        </p:nvGrpSpPr>
        <p:grpSpPr>
          <a:xfrm>
            <a:off x="648308" y="3181083"/>
            <a:ext cx="2267366" cy="274320"/>
            <a:chOff x="6846094" y="3510739"/>
            <a:chExt cx="2169534" cy="27432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9F9F736-4F05-236E-B2BD-83D3D24EA08A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17607F-2E27-718A-1262-ECA6A71BF1C0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신청하기</a:t>
              </a:r>
            </a:p>
          </p:txBody>
        </p:sp>
      </p:grpSp>
      <p:sp>
        <p:nvSpPr>
          <p:cNvPr id="9" name="모서리가 둥근 사각형 설명선[R] 6">
            <a:extLst>
              <a:ext uri="{FF2B5EF4-FFF2-40B4-BE49-F238E27FC236}">
                <a16:creationId xmlns:a16="http://schemas.microsoft.com/office/drawing/2014/main" id="{BCD9B6B5-02F7-05DD-D867-EA4CCBE82EAD}"/>
              </a:ext>
            </a:extLst>
          </p:cNvPr>
          <p:cNvSpPr/>
          <p:nvPr/>
        </p:nvSpPr>
        <p:spPr>
          <a:xfrm>
            <a:off x="690269" y="4734707"/>
            <a:ext cx="1490529" cy="371667"/>
          </a:xfrm>
          <a:prstGeom prst="wedgeRoundRectCallout">
            <a:avLst>
              <a:gd name="adj1" fmla="val -42397"/>
              <a:gd name="adj2" fmla="val -23176"/>
              <a:gd name="adj3" fmla="val 16667"/>
            </a:avLst>
          </a:prstGeom>
          <a:solidFill>
            <a:schemeClr val="bg1">
              <a:lumMod val="95000"/>
            </a:schemeClr>
          </a:solidFill>
          <a:ln w="635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algn="l" hangingPunct="0"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리모컨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hangingPunct="0"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배송비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F669BD3-9AC0-9520-517A-580E21A0DCDC}"/>
              </a:ext>
            </a:extLst>
          </p:cNvPr>
          <p:cNvCxnSpPr/>
          <p:nvPr/>
        </p:nvCxnSpPr>
        <p:spPr>
          <a:xfrm>
            <a:off x="736005" y="4666432"/>
            <a:ext cx="2065412" cy="0"/>
          </a:xfrm>
          <a:prstGeom prst="line">
            <a:avLst/>
          </a:pr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모서리가 둥근 사각형 설명선[R] 11">
            <a:extLst>
              <a:ext uri="{FF2B5EF4-FFF2-40B4-BE49-F238E27FC236}">
                <a16:creationId xmlns:a16="http://schemas.microsoft.com/office/drawing/2014/main" id="{974898F7-5436-41AC-6A6C-DE986946DF86}"/>
              </a:ext>
            </a:extLst>
          </p:cNvPr>
          <p:cNvSpPr/>
          <p:nvPr/>
        </p:nvSpPr>
        <p:spPr>
          <a:xfrm>
            <a:off x="2031390" y="4734707"/>
            <a:ext cx="770028" cy="371667"/>
          </a:xfrm>
          <a:prstGeom prst="wedgeRoundRectCallout">
            <a:avLst>
              <a:gd name="adj1" fmla="val -42397"/>
              <a:gd name="adj2" fmla="val -23176"/>
              <a:gd name="adj3" fmla="val 16667"/>
            </a:avLst>
          </a:prstGeom>
          <a:noFill/>
          <a:ln w="635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algn="r" hangingPunct="0">
              <a:lnSpc>
                <a:spcPct val="150000"/>
              </a:lnSpc>
            </a:pP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16,500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  <a:endParaRPr lang="en-US" altLang="ko-KR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 hangingPunct="0">
              <a:lnSpc>
                <a:spcPct val="150000"/>
              </a:lnSpc>
            </a:pP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무료</a:t>
            </a:r>
            <a:endParaRPr lang="en-US" altLang="ko-KR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모서리가 둥근 사각형 설명선[R] 12">
            <a:extLst>
              <a:ext uri="{FF2B5EF4-FFF2-40B4-BE49-F238E27FC236}">
                <a16:creationId xmlns:a16="http://schemas.microsoft.com/office/drawing/2014/main" id="{315385C2-7FA6-6E51-1E08-94FA7686E54C}"/>
              </a:ext>
            </a:extLst>
          </p:cNvPr>
          <p:cNvSpPr/>
          <p:nvPr/>
        </p:nvSpPr>
        <p:spPr>
          <a:xfrm>
            <a:off x="684852" y="4129998"/>
            <a:ext cx="2182283" cy="253854"/>
          </a:xfrm>
          <a:prstGeom prst="wedgeRoundRectCallout">
            <a:avLst>
              <a:gd name="adj1" fmla="val -42397"/>
              <a:gd name="adj2" fmla="val -23176"/>
              <a:gd name="adj3" fmla="val 16667"/>
            </a:avLst>
          </a:prstGeom>
          <a:noFill/>
          <a:ln w="635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algn="l" hangingPunct="0"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주소 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전라도 장성현 </a:t>
            </a:r>
            <a:r>
              <a:rPr lang="ko-KR" altLang="en-US" sz="1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아곡리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아치실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hangingPunct="0">
              <a:lnSpc>
                <a:spcPct val="150000"/>
              </a:lnSpc>
            </a:pPr>
            <a:r>
              <a:rPr lang="ko-KR" altLang="en-US" sz="1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받으시는분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홍길동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hangingPunct="0"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휴대폰번호 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010-1234-5678</a:t>
            </a:r>
          </a:p>
        </p:txBody>
      </p:sp>
      <p:sp>
        <p:nvSpPr>
          <p:cNvPr id="16" name="모서리가 둥근 사각형 설명선[R] 12">
            <a:extLst>
              <a:ext uri="{FF2B5EF4-FFF2-40B4-BE49-F238E27FC236}">
                <a16:creationId xmlns:a16="http://schemas.microsoft.com/office/drawing/2014/main" id="{64935E6E-0EEA-69B7-F641-BC20B76ACD9F}"/>
              </a:ext>
            </a:extLst>
          </p:cNvPr>
          <p:cNvSpPr/>
          <p:nvPr/>
        </p:nvSpPr>
        <p:spPr>
          <a:xfrm>
            <a:off x="684852" y="3620052"/>
            <a:ext cx="2182283" cy="253854"/>
          </a:xfrm>
          <a:prstGeom prst="wedgeRoundRectCallout">
            <a:avLst>
              <a:gd name="adj1" fmla="val -42397"/>
              <a:gd name="adj2" fmla="val -23176"/>
              <a:gd name="adj3" fmla="val 16667"/>
            </a:avLst>
          </a:prstGeom>
          <a:noFill/>
          <a:ln w="635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algn="ctr" hangingPunct="0">
              <a:lnSpc>
                <a:spcPct val="150000"/>
              </a:lnSpc>
            </a:pP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신청 내역</a:t>
            </a:r>
            <a:endParaRPr lang="en-US" altLang="ko-KR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1981CF-0FB6-273F-0CB2-B4A38B720BCE}"/>
              </a:ext>
            </a:extLst>
          </p:cNvPr>
          <p:cNvSpPr txBox="1"/>
          <p:nvPr/>
        </p:nvSpPr>
        <p:spPr>
          <a:xfrm>
            <a:off x="1039110" y="5213423"/>
            <a:ext cx="2049596" cy="20005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>
            <a:lvl1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/>
            <a:r>
              <a:rPr lang="en-US" altLang="ko-KR" sz="700" dirty="0"/>
              <a:t>※ </a:t>
            </a:r>
            <a:r>
              <a:rPr lang="ko-KR" altLang="en-US" sz="700" dirty="0"/>
              <a:t>다음달 요금에 리모컨 구매비용이 포함됩니다</a:t>
            </a:r>
            <a:r>
              <a:rPr lang="en-US" altLang="ko-KR" sz="700" dirty="0"/>
              <a:t>.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263504604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833EC-2329-CBDB-5A0C-71A2C1F47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9A42C36-9E6F-5E2A-FCD7-5BEFAB8CB6A6}"/>
              </a:ext>
            </a:extLst>
          </p:cNvPr>
          <p:cNvSpPr/>
          <p:nvPr/>
        </p:nvSpPr>
        <p:spPr>
          <a:xfrm>
            <a:off x="509588" y="3183016"/>
            <a:ext cx="2519362" cy="1099484"/>
          </a:xfrm>
          <a:prstGeom prst="roundRect">
            <a:avLst>
              <a:gd name="adj" fmla="val 681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77C259-1548-B6F2-073F-6F5720661035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ARS </a:t>
            </a:r>
            <a:r>
              <a:rPr lang="ko-KR" altLang="en-US" sz="800" dirty="0"/>
              <a:t>상담사 연결</a:t>
            </a:r>
            <a:r>
              <a:rPr lang="en-US" altLang="ko-KR" sz="800" dirty="0"/>
              <a:t>, </a:t>
            </a:r>
            <a:r>
              <a:rPr lang="ko-KR" altLang="en-US" sz="800" dirty="0"/>
              <a:t>통화 대기 고객 수 안내</a:t>
            </a:r>
            <a:endParaRPr lang="en-US" altLang="ko-KR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DDC427-796B-67DF-D1C8-100472630DE3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DS_MI_CI_01_01</a:t>
            </a:r>
            <a:endParaRPr lang="en-US" altLang="ko-KR" sz="800" dirty="0"/>
          </a:p>
        </p:txBody>
      </p:sp>
      <p:graphicFrame>
        <p:nvGraphicFramePr>
          <p:cNvPr id="44" name="Group 57">
            <a:extLst>
              <a:ext uri="{FF2B5EF4-FFF2-40B4-BE49-F238E27FC236}">
                <a16:creationId xmlns:a16="http://schemas.microsoft.com/office/drawing/2014/main" id="{0804CBE1-750F-D81B-F1E9-83260CF942FF}"/>
              </a:ext>
            </a:extLst>
          </p:cNvPr>
          <p:cNvGraphicFramePr>
            <a:graphicFrameLocks noGrp="1"/>
          </p:cNvGraphicFramePr>
          <p:nvPr/>
        </p:nvGraphicFramePr>
        <p:xfrm>
          <a:off x="9768840" y="532464"/>
          <a:ext cx="2361310" cy="1155511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신청하기 클릭 시 동의 요청 팝업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</a:tbl>
          </a:graphicData>
        </a:graphic>
      </p:graphicFrame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ACB6152C-BEA9-C1F9-9384-506E391507C1}"/>
              </a:ext>
            </a:extLst>
          </p:cNvPr>
          <p:cNvGrpSpPr/>
          <p:nvPr/>
        </p:nvGrpSpPr>
        <p:grpSpPr>
          <a:xfrm>
            <a:off x="431373" y="941122"/>
            <a:ext cx="796863" cy="316109"/>
            <a:chOff x="4733925" y="2686050"/>
            <a:chExt cx="1362075" cy="409435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09B11059-7077-1049-75E8-496C07F927A8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A19E0685-A7EE-42A9-A190-402D9A2FE4EC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811F5798-25B1-895F-CB52-38E7E021BF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75D386F8-766F-DA55-DE51-67B1BCF490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5083D68-29CC-8BE3-37FD-AA8F92159753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92B483F4-9051-B596-F0B1-7B8F90F48104}"/>
              </a:ext>
            </a:extLst>
          </p:cNvPr>
          <p:cNvGrpSpPr/>
          <p:nvPr/>
        </p:nvGrpSpPr>
        <p:grpSpPr>
          <a:xfrm>
            <a:off x="2758204" y="941099"/>
            <a:ext cx="361950" cy="316109"/>
            <a:chOff x="4733925" y="2686050"/>
            <a:chExt cx="1362075" cy="409435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1C833743-DA3D-4C9A-4343-761628B80E30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24F44D81-ECEF-089C-5E80-04CB38012F1E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4EBEE595-3EDA-DB51-D30E-4171FBBC7D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D65A3B9C-B15F-96CA-EAF2-A8317531AC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9C3B6678-9249-A665-EBAD-B2121DE97556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9F288F7A-965D-C3E1-1E9A-125CC66C8045}"/>
              </a:ext>
            </a:extLst>
          </p:cNvPr>
          <p:cNvSpPr/>
          <p:nvPr/>
        </p:nvSpPr>
        <p:spPr>
          <a:xfrm>
            <a:off x="431373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기존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방문예정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 신청 안내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EC443CC-29E6-7E6F-83FC-83EC178759B7}"/>
              </a:ext>
            </a:extLst>
          </p:cNvPr>
          <p:cNvSpPr txBox="1"/>
          <p:nvPr/>
        </p:nvSpPr>
        <p:spPr>
          <a:xfrm>
            <a:off x="427097" y="1591977"/>
            <a:ext cx="87075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리모컨 구매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88599F5-32FE-E958-B8CC-C847FF21C7F9}"/>
              </a:ext>
            </a:extLst>
          </p:cNvPr>
          <p:cNvSpPr txBox="1"/>
          <p:nvPr/>
        </p:nvSpPr>
        <p:spPr>
          <a:xfrm>
            <a:off x="431373" y="1925753"/>
            <a:ext cx="2688781" cy="52424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예정된 방문건이 있어 같이 해결해 </a:t>
            </a:r>
            <a:r>
              <a:rPr lang="ko-KR" altLang="en-US" dirty="0" err="1"/>
              <a:t>드릴게요</a:t>
            </a:r>
            <a:r>
              <a:rPr lang="en-US" altLang="ko-KR" dirty="0"/>
              <a:t>.</a:t>
            </a: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9FBA9EBF-E6AC-3D0C-C24C-24FAB41F6F6F}"/>
              </a:ext>
            </a:extLst>
          </p:cNvPr>
          <p:cNvSpPr/>
          <p:nvPr/>
        </p:nvSpPr>
        <p:spPr>
          <a:xfrm>
            <a:off x="423511" y="3362732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9117023-97D2-304F-5362-E06D3EA9FA48}"/>
              </a:ext>
            </a:extLst>
          </p:cNvPr>
          <p:cNvSpPr txBox="1"/>
          <p:nvPr/>
        </p:nvSpPr>
        <p:spPr>
          <a:xfrm>
            <a:off x="427098" y="2486455"/>
            <a:ext cx="2700000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방문일에 서비스 매니저에게 필요한 사항을 말씀해 주세요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7474CA9-6E3A-3F17-1B4F-08AD799ADB77}"/>
              </a:ext>
            </a:extLst>
          </p:cNvPr>
          <p:cNvSpPr txBox="1"/>
          <p:nvPr/>
        </p:nvSpPr>
        <p:spPr>
          <a:xfrm>
            <a:off x="426087" y="6567685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_01_01_03</a:t>
            </a:r>
            <a:endParaRPr lang="ko-KR" altLang="en-US" sz="900" dirty="0"/>
          </a:p>
        </p:txBody>
      </p:sp>
      <p:sp>
        <p:nvSpPr>
          <p:cNvPr id="13" name="모서리가 둥근 사각형 설명선[R] 12">
            <a:extLst>
              <a:ext uri="{FF2B5EF4-FFF2-40B4-BE49-F238E27FC236}">
                <a16:creationId xmlns:a16="http://schemas.microsoft.com/office/drawing/2014/main" id="{F294120F-8FD3-7F2C-B1B3-40316574E3EF}"/>
              </a:ext>
            </a:extLst>
          </p:cNvPr>
          <p:cNvSpPr/>
          <p:nvPr/>
        </p:nvSpPr>
        <p:spPr>
          <a:xfrm>
            <a:off x="684852" y="3756228"/>
            <a:ext cx="2182283" cy="253854"/>
          </a:xfrm>
          <a:prstGeom prst="wedgeRoundRectCallout">
            <a:avLst>
              <a:gd name="adj1" fmla="val -42397"/>
              <a:gd name="adj2" fmla="val -23176"/>
              <a:gd name="adj3" fmla="val 16667"/>
            </a:avLst>
          </a:prstGeom>
          <a:noFill/>
          <a:ln w="635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algn="l" hangingPunct="0"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주소 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전라도 장성현 </a:t>
            </a:r>
            <a:r>
              <a:rPr lang="ko-KR" altLang="en-US" sz="1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아곡리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아치실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hangingPunct="0">
              <a:lnSpc>
                <a:spcPct val="150000"/>
              </a:lnSpc>
            </a:pPr>
            <a:r>
              <a:rPr lang="ko-KR" altLang="en-US" sz="1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받으시는분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홍길동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hangingPunct="0"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휴대폰번호 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010-1234-5678</a:t>
            </a:r>
          </a:p>
        </p:txBody>
      </p:sp>
      <p:sp>
        <p:nvSpPr>
          <p:cNvPr id="16" name="모서리가 둥근 사각형 설명선[R] 12">
            <a:extLst>
              <a:ext uri="{FF2B5EF4-FFF2-40B4-BE49-F238E27FC236}">
                <a16:creationId xmlns:a16="http://schemas.microsoft.com/office/drawing/2014/main" id="{64775AEB-3FED-F7CF-B86F-648C8E562ED7}"/>
              </a:ext>
            </a:extLst>
          </p:cNvPr>
          <p:cNvSpPr/>
          <p:nvPr/>
        </p:nvSpPr>
        <p:spPr>
          <a:xfrm>
            <a:off x="684852" y="3246282"/>
            <a:ext cx="2182283" cy="253854"/>
          </a:xfrm>
          <a:prstGeom prst="wedgeRoundRectCallout">
            <a:avLst>
              <a:gd name="adj1" fmla="val -42397"/>
              <a:gd name="adj2" fmla="val -23176"/>
              <a:gd name="adj3" fmla="val 16667"/>
            </a:avLst>
          </a:prstGeom>
          <a:noFill/>
          <a:ln w="635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algn="ctr" hangingPunct="0">
              <a:lnSpc>
                <a:spcPct val="150000"/>
              </a:lnSpc>
            </a:pP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신청 내역</a:t>
            </a:r>
            <a:endParaRPr lang="en-US" altLang="ko-KR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F2693CC-D637-DF08-7AC9-2A9ACFC8C42E}"/>
              </a:ext>
            </a:extLst>
          </p:cNvPr>
          <p:cNvSpPr/>
          <p:nvPr/>
        </p:nvSpPr>
        <p:spPr>
          <a:xfrm>
            <a:off x="2619712" y="6012962"/>
            <a:ext cx="424257" cy="43824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dirty="0"/>
              <a:t>처음</a:t>
            </a:r>
            <a:br>
              <a:rPr lang="en-US" altLang="ko-KR" sz="700" dirty="0"/>
            </a:br>
            <a:r>
              <a:rPr lang="ko-KR" altLang="en-US" sz="700" dirty="0"/>
              <a:t>으로</a:t>
            </a:r>
          </a:p>
        </p:txBody>
      </p:sp>
    </p:spTree>
    <p:extLst>
      <p:ext uri="{BB962C8B-B14F-4D97-AF65-F5344CB8AC3E}">
        <p14:creationId xmlns:p14="http://schemas.microsoft.com/office/powerpoint/2010/main" val="370853379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2EAE5CEE-DE84-3C2C-D7CF-8CC9A26DFFFC}"/>
              </a:ext>
            </a:extLst>
          </p:cNvPr>
          <p:cNvSpPr txBox="1"/>
          <p:nvPr/>
        </p:nvSpPr>
        <p:spPr>
          <a:xfrm>
            <a:off x="1588632" y="669573"/>
            <a:ext cx="6099716" cy="171861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b="1">
                <a:solidFill>
                  <a:srgbClr val="000000"/>
                </a:solidFill>
              </a:rPr>
              <a:t>접수 이후 </a:t>
            </a:r>
            <a:r>
              <a:rPr lang="en-US" altLang="ko-KR" sz="1200" b="1">
                <a:solidFill>
                  <a:srgbClr val="000000"/>
                </a:solidFill>
              </a:rPr>
              <a:t>URL</a:t>
            </a:r>
            <a:r>
              <a:rPr lang="ko-KR" altLang="en-US" sz="1200" b="1">
                <a:solidFill>
                  <a:srgbClr val="000000"/>
                </a:solidFill>
              </a:rPr>
              <a:t>을 통해 접근 시</a:t>
            </a:r>
            <a:endParaRPr lang="en-US" altLang="ko-KR" sz="1200" b="1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200" b="1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b="1">
                <a:solidFill>
                  <a:srgbClr val="000000"/>
                </a:solidFill>
              </a:rPr>
              <a:t>생년월일 확인</a:t>
            </a:r>
            <a:endParaRPr lang="en-US" altLang="ko-KR" sz="1200" b="1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b="1">
                <a:solidFill>
                  <a:srgbClr val="000000"/>
                </a:solidFill>
              </a:rPr>
              <a:t>조회 결과 </a:t>
            </a:r>
            <a:r>
              <a:rPr lang="en-US" altLang="ko-KR" sz="1200" b="1">
                <a:solidFill>
                  <a:srgbClr val="000000"/>
                </a:solidFill>
              </a:rPr>
              <a:t>(</a:t>
            </a:r>
            <a:r>
              <a:rPr lang="ko-KR" altLang="en-US" sz="1200" b="1">
                <a:solidFill>
                  <a:srgbClr val="000000"/>
                </a:solidFill>
              </a:rPr>
              <a:t>취소 가능</a:t>
            </a:r>
            <a:r>
              <a:rPr lang="en-US" altLang="ko-KR" sz="1200" b="1">
                <a:solidFill>
                  <a:srgbClr val="000000"/>
                </a:solidFill>
              </a:rPr>
              <a:t>)</a:t>
            </a:r>
          </a:p>
          <a:p>
            <a:pPr marL="0" marR="0" indent="0" algn="l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 결과 </a:t>
            </a:r>
            <a:r>
              <a:rPr lang="en-US" altLang="ko-KR" sz="12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취소 불가능</a:t>
            </a:r>
            <a:r>
              <a:rPr lang="en-US" altLang="ko-KR" sz="12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 rtl="0" latinLnBrk="1" hangingPunct="0">
              <a:lnSpc>
                <a:spcPct val="150000"/>
              </a:lnSpc>
            </a:pPr>
            <a:r>
              <a:rPr lang="ko-KR" altLang="en-US" sz="12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취소 완료</a:t>
            </a:r>
            <a:endParaRPr lang="en-US" altLang="ko-KR" sz="1200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제목 2">
            <a:extLst>
              <a:ext uri="{FF2B5EF4-FFF2-40B4-BE49-F238E27FC236}">
                <a16:creationId xmlns:a16="http://schemas.microsoft.com/office/drawing/2014/main" id="{1E70D9F2-8171-03A5-2D19-C6EEF9DC2E3F}"/>
              </a:ext>
            </a:extLst>
          </p:cNvPr>
          <p:cNvSpPr txBox="1">
            <a:spLocks/>
          </p:cNvSpPr>
          <p:nvPr/>
        </p:nvSpPr>
        <p:spPr>
          <a:xfrm>
            <a:off x="433201" y="669573"/>
            <a:ext cx="5294204" cy="7494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90000"/>
              </a:lnSpc>
              <a:defRPr sz="1200" b="1">
                <a:solidFill>
                  <a:schemeClr val="tx1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  <a:lvl2pPr>
              <a:lnSpc>
                <a:spcPct val="90000"/>
              </a:lnSpc>
              <a:defRPr sz="4400">
                <a:latin typeface="맑은 고딕"/>
                <a:ea typeface="맑은 고딕"/>
                <a:cs typeface="맑은 고딕"/>
                <a:sym typeface="맑은 고딕"/>
              </a:defRPr>
            </a:lvl2pPr>
            <a:lvl3pPr>
              <a:lnSpc>
                <a:spcPct val="90000"/>
              </a:lnSpc>
              <a:defRPr sz="4400">
                <a:latin typeface="맑은 고딕"/>
                <a:ea typeface="맑은 고딕"/>
                <a:cs typeface="맑은 고딕"/>
                <a:sym typeface="맑은 고딕"/>
              </a:defRPr>
            </a:lvl3pPr>
            <a:lvl4pPr>
              <a:lnSpc>
                <a:spcPct val="90000"/>
              </a:lnSpc>
              <a:defRPr sz="4400">
                <a:latin typeface="맑은 고딕"/>
                <a:ea typeface="맑은 고딕"/>
                <a:cs typeface="맑은 고딕"/>
                <a:sym typeface="맑은 고딕"/>
              </a:defRPr>
            </a:lvl4pPr>
            <a:lvl5pPr>
              <a:lnSpc>
                <a:spcPct val="90000"/>
              </a:lnSpc>
              <a:defRPr sz="4400">
                <a:latin typeface="맑은 고딕"/>
                <a:ea typeface="맑은 고딕"/>
                <a:cs typeface="맑은 고딕"/>
                <a:sym typeface="맑은 고딕"/>
              </a:defRPr>
            </a:lvl5pPr>
            <a:lvl6pPr>
              <a:lnSpc>
                <a:spcPct val="90000"/>
              </a:lnSpc>
              <a:defRPr sz="4400">
                <a:latin typeface="맑은 고딕"/>
                <a:ea typeface="맑은 고딕"/>
                <a:cs typeface="맑은 고딕"/>
                <a:sym typeface="맑은 고딕"/>
              </a:defRPr>
            </a:lvl6pPr>
            <a:lvl7pPr>
              <a:lnSpc>
                <a:spcPct val="90000"/>
              </a:lnSpc>
              <a:defRPr sz="4400">
                <a:latin typeface="맑은 고딕"/>
                <a:ea typeface="맑은 고딕"/>
                <a:cs typeface="맑은 고딕"/>
                <a:sym typeface="맑은 고딕"/>
              </a:defRPr>
            </a:lvl7pPr>
            <a:lvl8pPr>
              <a:lnSpc>
                <a:spcPct val="90000"/>
              </a:lnSpc>
              <a:defRPr sz="4400">
                <a:latin typeface="맑은 고딕"/>
                <a:ea typeface="맑은 고딕"/>
                <a:cs typeface="맑은 고딕"/>
                <a:sym typeface="맑은 고딕"/>
              </a:defRPr>
            </a:lvl8pPr>
            <a:lvl9pPr>
              <a:lnSpc>
                <a:spcPct val="90000"/>
              </a:lnSpc>
              <a:defRPr sz="4400">
                <a:latin typeface="맑은 고딕"/>
                <a:ea typeface="맑은 고딕"/>
                <a:cs typeface="맑은 고딕"/>
                <a:sym typeface="맑은 고딕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>
                <a:solidFill>
                  <a:srgbClr val="D80133"/>
                </a:solidFill>
              </a:rPr>
              <a:t>STEP </a:t>
            </a:r>
            <a:r>
              <a:rPr lang="ko-KR" altLang="en-US">
                <a:solidFill>
                  <a:srgbClr val="D80133"/>
                </a:solidFill>
              </a:rPr>
              <a:t>이후</a:t>
            </a:r>
            <a:endParaRPr lang="en-US" altLang="ko-KR">
              <a:solidFill>
                <a:srgbClr val="D80133"/>
              </a:solidFill>
            </a:endParaRPr>
          </a:p>
          <a:p>
            <a:pPr algn="l">
              <a:lnSpc>
                <a:spcPct val="150000"/>
              </a:lnSpc>
            </a:pPr>
            <a:endParaRPr lang="en-US" altLang="ko-KR">
              <a:solidFill>
                <a:srgbClr val="F68D38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rgbClr val="F68D38"/>
                </a:solidFill>
              </a:rPr>
              <a:t>SCREEN </a:t>
            </a:r>
            <a:r>
              <a:rPr lang="ko-KR" altLang="en-US">
                <a:solidFill>
                  <a:srgbClr val="F68D38"/>
                </a:solidFill>
              </a:rPr>
              <a:t>확인</a:t>
            </a:r>
            <a:endParaRPr lang="en-US" altLang="ko-KR">
              <a:solidFill>
                <a:srgbClr val="000000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rgbClr val="F68D38"/>
                </a:solidFill>
              </a:rPr>
              <a:t>SCREEN</a:t>
            </a:r>
            <a:r>
              <a:rPr lang="ko-KR" altLang="en-US">
                <a:solidFill>
                  <a:srgbClr val="F68D38"/>
                </a:solidFill>
              </a:rPr>
              <a:t> 현황</a:t>
            </a:r>
            <a:r>
              <a:rPr lang="en-US" altLang="ko-KR">
                <a:solidFill>
                  <a:srgbClr val="F68D38"/>
                </a:solidFill>
              </a:rPr>
              <a:t>C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rgbClr val="F68D38"/>
                </a:solidFill>
              </a:rPr>
              <a:t>SCREEN </a:t>
            </a:r>
            <a:r>
              <a:rPr lang="ko-KR" altLang="en-US">
                <a:solidFill>
                  <a:srgbClr val="F68D38"/>
                </a:solidFill>
              </a:rPr>
              <a:t>현황</a:t>
            </a:r>
            <a:r>
              <a:rPr lang="en-US" altLang="ko-KR">
                <a:solidFill>
                  <a:srgbClr val="F68D38"/>
                </a:solidFill>
              </a:rPr>
              <a:t>D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rgbClr val="F68D38"/>
                </a:solidFill>
              </a:rPr>
              <a:t>SCREEN </a:t>
            </a:r>
            <a:r>
              <a:rPr lang="ko-KR" altLang="en-US">
                <a:solidFill>
                  <a:srgbClr val="F68D38"/>
                </a:solidFill>
              </a:rPr>
              <a:t>취소</a:t>
            </a:r>
            <a:r>
              <a:rPr lang="en-US" altLang="ko-KR">
                <a:solidFill>
                  <a:srgbClr val="F68D38"/>
                </a:solidFill>
              </a:rPr>
              <a:t> </a:t>
            </a:r>
            <a:r>
              <a:rPr lang="ko-KR" altLang="en-US">
                <a:solidFill>
                  <a:srgbClr val="F68D38"/>
                </a:solidFill>
              </a:rPr>
              <a:t>  </a:t>
            </a: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D641E2-F88F-3A74-9CBF-1EC6BB148A6C}"/>
              </a:ext>
            </a:extLst>
          </p:cNvPr>
          <p:cNvSpPr/>
          <p:nvPr/>
        </p:nvSpPr>
        <p:spPr>
          <a:xfrm>
            <a:off x="1588632" y="3273109"/>
            <a:ext cx="807451" cy="31178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ln w="0"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접수</a:t>
            </a:r>
            <a:r>
              <a:rPr lang="en-US" altLang="ko-KR" sz="700" b="1">
                <a:ln w="0"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/</a:t>
            </a:r>
            <a:r>
              <a:rPr lang="ko-KR" altLang="en-US" sz="700" b="1">
                <a:ln w="0"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예약 완료</a:t>
            </a:r>
            <a:r>
              <a:rPr lang="en-US" altLang="ko-KR" sz="700" b="1">
                <a:ln w="0"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URL</a:t>
            </a:r>
            <a:endParaRPr lang="ko-KR" altLang="en-US" sz="700" b="1">
              <a:ln w="0"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0832B9-7E82-0245-9320-E08431C62640}"/>
              </a:ext>
            </a:extLst>
          </p:cNvPr>
          <p:cNvSpPr/>
          <p:nvPr/>
        </p:nvSpPr>
        <p:spPr>
          <a:xfrm>
            <a:off x="2741667" y="3273109"/>
            <a:ext cx="807451" cy="311782"/>
          </a:xfrm>
          <a:prstGeom prst="rect">
            <a:avLst/>
          </a:prstGeom>
          <a:solidFill>
            <a:srgbClr val="D80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b="1">
                <a:ln w="0"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생년월일 확인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C2AAE7C-2F89-F082-193A-7C6F69E522AB}"/>
              </a:ext>
            </a:extLst>
          </p:cNvPr>
          <p:cNvCxnSpPr>
            <a:cxnSpLocks/>
          </p:cNvCxnSpPr>
          <p:nvPr/>
        </p:nvCxnSpPr>
        <p:spPr>
          <a:xfrm>
            <a:off x="2396083" y="3428947"/>
            <a:ext cx="334063" cy="106"/>
          </a:xfrm>
          <a:prstGeom prst="straightConnector1">
            <a:avLst/>
          </a:prstGeom>
          <a:ln w="9525">
            <a:headEnd type="none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대각선 방향의 모서리가 잘린 사각형 53">
            <a:extLst>
              <a:ext uri="{FF2B5EF4-FFF2-40B4-BE49-F238E27FC236}">
                <a16:creationId xmlns:a16="http://schemas.microsoft.com/office/drawing/2014/main" id="{B75BE4DC-77B6-0461-0783-7359936CFD16}"/>
              </a:ext>
            </a:extLst>
          </p:cNvPr>
          <p:cNvSpPr/>
          <p:nvPr/>
        </p:nvSpPr>
        <p:spPr>
          <a:xfrm>
            <a:off x="3890757" y="3807317"/>
            <a:ext cx="807452" cy="369746"/>
          </a:xfrm>
          <a:prstGeom prst="snip2DiagRect">
            <a:avLst>
              <a:gd name="adj1" fmla="val 0"/>
              <a:gd name="adj2" fmla="val 47381"/>
            </a:avLst>
          </a:prstGeom>
          <a:noFill/>
          <a:ln w="9525" cap="flat">
            <a:solidFill>
              <a:srgbClr val="7030A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ko-KR" altLang="en-US" sz="700" b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접수일 </a:t>
            </a:r>
            <a:r>
              <a:rPr kumimoji="1" lang="en-US" altLang="ko-KR" sz="700" b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1" lang="ko-KR" altLang="en-US" sz="700" b="1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일이상</a:t>
            </a:r>
            <a:r>
              <a:rPr kumimoji="1" lang="ko-KR" altLang="en-US" sz="700" b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경과한 경우</a:t>
            </a:r>
            <a:endParaRPr kumimoji="1" lang="en-US" altLang="ko-KR" sz="700" b="1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1" name="꺾인 연결선[E] 60">
            <a:extLst>
              <a:ext uri="{FF2B5EF4-FFF2-40B4-BE49-F238E27FC236}">
                <a16:creationId xmlns:a16="http://schemas.microsoft.com/office/drawing/2014/main" id="{5CE42C76-817E-AC5B-46EB-D4C135AFAB6F}"/>
              </a:ext>
            </a:extLst>
          </p:cNvPr>
          <p:cNvCxnSpPr>
            <a:cxnSpLocks/>
            <a:endCxn id="54" idx="2"/>
          </p:cNvCxnSpPr>
          <p:nvPr/>
        </p:nvCxnSpPr>
        <p:spPr>
          <a:xfrm rot="16200000" flipH="1">
            <a:off x="3498447" y="3599879"/>
            <a:ext cx="563243" cy="221378"/>
          </a:xfrm>
          <a:prstGeom prst="bentConnector2">
            <a:avLst/>
          </a:prstGeom>
          <a:ln w="9525">
            <a:solidFill>
              <a:srgbClr val="000000"/>
            </a:solidFill>
            <a:headEnd type="none" w="sm" len="sm"/>
            <a:tailEnd type="triangl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E9216EAC-80AB-B8AB-654F-D487EA0BCE83}"/>
              </a:ext>
            </a:extLst>
          </p:cNvPr>
          <p:cNvCxnSpPr>
            <a:cxnSpLocks/>
          </p:cNvCxnSpPr>
          <p:nvPr/>
        </p:nvCxnSpPr>
        <p:spPr>
          <a:xfrm>
            <a:off x="3549118" y="3429000"/>
            <a:ext cx="330488" cy="0"/>
          </a:xfrm>
          <a:prstGeom prst="straightConnector1">
            <a:avLst/>
          </a:prstGeom>
          <a:ln w="9525">
            <a:headEnd type="none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CA8490D6-E61C-BCBF-A503-BC3AFDAA58AC}"/>
              </a:ext>
            </a:extLst>
          </p:cNvPr>
          <p:cNvSpPr/>
          <p:nvPr/>
        </p:nvSpPr>
        <p:spPr>
          <a:xfrm>
            <a:off x="5421840" y="3838008"/>
            <a:ext cx="807451" cy="311782"/>
          </a:xfrm>
          <a:prstGeom prst="rect">
            <a:avLst/>
          </a:prstGeom>
          <a:solidFill>
            <a:srgbClr val="F68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접수 현황</a:t>
            </a:r>
            <a:br>
              <a:rPr lang="en-US" altLang="ko-KR" sz="700" b="1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</a:br>
            <a:r>
              <a:rPr lang="en-US" altLang="ko-KR" sz="700" b="1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(</a:t>
            </a:r>
            <a:r>
              <a:rPr lang="ko-KR" altLang="en-US" sz="700" b="1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취소 불가</a:t>
            </a:r>
            <a:r>
              <a:rPr lang="en-US" altLang="ko-KR" sz="700" b="1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)</a:t>
            </a:r>
            <a:endParaRPr lang="ko-KR" altLang="en-US" sz="700" b="1">
              <a:ln w="0">
                <a:solidFill>
                  <a:schemeClr val="tx1">
                    <a:alpha val="0"/>
                  </a:schemeClr>
                </a:solidFill>
              </a:ln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7DF892B-142E-2CEE-8896-1F44A53874EF}"/>
              </a:ext>
            </a:extLst>
          </p:cNvPr>
          <p:cNvSpPr/>
          <p:nvPr/>
        </p:nvSpPr>
        <p:spPr>
          <a:xfrm>
            <a:off x="5421840" y="3273109"/>
            <a:ext cx="807451" cy="311782"/>
          </a:xfrm>
          <a:prstGeom prst="rect">
            <a:avLst/>
          </a:prstGeom>
          <a:solidFill>
            <a:srgbClr val="D80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ln w="0"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접수 현황</a:t>
            </a:r>
            <a:br>
              <a:rPr lang="en-US" altLang="ko-KR" sz="700" b="1">
                <a:ln w="0"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</a:br>
            <a:r>
              <a:rPr lang="en-US" altLang="ko-KR" sz="700" b="1">
                <a:ln w="0"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(</a:t>
            </a:r>
            <a:r>
              <a:rPr lang="ko-KR" altLang="en-US" sz="700" b="1">
                <a:ln w="0"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취소 가능</a:t>
            </a:r>
            <a:r>
              <a:rPr lang="en-US" altLang="ko-KR" sz="700" b="1">
                <a:ln w="0"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)</a:t>
            </a:r>
            <a:endParaRPr lang="ko-KR" altLang="en-US" sz="700" b="1">
              <a:ln w="0"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D492366-CCCB-2BA3-DFE0-4CF65729AEE1}"/>
              </a:ext>
            </a:extLst>
          </p:cNvPr>
          <p:cNvSpPr/>
          <p:nvPr/>
        </p:nvSpPr>
        <p:spPr>
          <a:xfrm>
            <a:off x="6961185" y="3273109"/>
            <a:ext cx="807451" cy="311782"/>
          </a:xfrm>
          <a:prstGeom prst="rect">
            <a:avLst/>
          </a:prstGeom>
          <a:solidFill>
            <a:srgbClr val="F68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취소 완료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13E52DC-D184-1CC4-6972-3995FF299FEC}"/>
              </a:ext>
            </a:extLst>
          </p:cNvPr>
          <p:cNvCxnSpPr>
            <a:cxnSpLocks/>
          </p:cNvCxnSpPr>
          <p:nvPr/>
        </p:nvCxnSpPr>
        <p:spPr>
          <a:xfrm>
            <a:off x="6229291" y="3429000"/>
            <a:ext cx="727771" cy="0"/>
          </a:xfrm>
          <a:prstGeom prst="straightConnector1">
            <a:avLst/>
          </a:prstGeom>
          <a:ln w="9525">
            <a:headEnd type="none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0E3AC21-E313-250F-81CA-AD80012583A2}"/>
              </a:ext>
            </a:extLst>
          </p:cNvPr>
          <p:cNvCxnSpPr>
            <a:cxnSpLocks/>
          </p:cNvCxnSpPr>
          <p:nvPr/>
        </p:nvCxnSpPr>
        <p:spPr>
          <a:xfrm>
            <a:off x="4698209" y="3987920"/>
            <a:ext cx="727771" cy="0"/>
          </a:xfrm>
          <a:prstGeom prst="straightConnector1">
            <a:avLst/>
          </a:prstGeom>
          <a:ln w="9525">
            <a:headEnd type="none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대각선 방향의 모서리가 잘린 사각형 31">
            <a:extLst>
              <a:ext uri="{FF2B5EF4-FFF2-40B4-BE49-F238E27FC236}">
                <a16:creationId xmlns:a16="http://schemas.microsoft.com/office/drawing/2014/main" id="{FB3B102A-0088-FCFE-985F-639D418EE25A}"/>
              </a:ext>
            </a:extLst>
          </p:cNvPr>
          <p:cNvSpPr/>
          <p:nvPr/>
        </p:nvSpPr>
        <p:spPr>
          <a:xfrm>
            <a:off x="3865079" y="3244127"/>
            <a:ext cx="807452" cy="369746"/>
          </a:xfrm>
          <a:prstGeom prst="snip2DiagRect">
            <a:avLst>
              <a:gd name="adj1" fmla="val 0"/>
              <a:gd name="adj2" fmla="val 47381"/>
            </a:avLst>
          </a:prstGeom>
          <a:noFill/>
          <a:ln w="9525" cap="flat">
            <a:solidFill>
              <a:srgbClr val="7030A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ko-KR" altLang="en-US" sz="700" b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접수당일인 </a:t>
            </a:r>
            <a:endParaRPr kumimoji="1" lang="en-US" altLang="ko-KR" sz="700" b="1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ko-KR" altLang="en-US" sz="700" b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경우</a:t>
            </a:r>
            <a:endParaRPr kumimoji="1" lang="en-US" altLang="ko-KR" sz="700" b="1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2124981-E008-CA25-AE8A-E514BB3970A4}"/>
              </a:ext>
            </a:extLst>
          </p:cNvPr>
          <p:cNvCxnSpPr>
            <a:cxnSpLocks/>
          </p:cNvCxnSpPr>
          <p:nvPr/>
        </p:nvCxnSpPr>
        <p:spPr>
          <a:xfrm>
            <a:off x="4672531" y="3429000"/>
            <a:ext cx="727771" cy="0"/>
          </a:xfrm>
          <a:prstGeom prst="straightConnector1">
            <a:avLst/>
          </a:prstGeom>
          <a:ln w="9525">
            <a:headEnd type="none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4766201"/>
      </p:ext>
    </p:extLst>
  </p:cSld>
  <p:clrMapOvr>
    <a:masterClrMapping/>
  </p:clrMapOvr>
  <p:transition spd="med"/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12C97-2AD0-EFB5-4A01-02EF35D28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1F9BF8-5150-38E2-3B09-4AB6776D2EC4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ARS </a:t>
            </a:r>
            <a:r>
              <a:rPr lang="ko-KR" altLang="en-US" sz="800" dirty="0"/>
              <a:t>상담사 연결</a:t>
            </a:r>
            <a:r>
              <a:rPr lang="en-US" altLang="ko-KR" sz="800" dirty="0"/>
              <a:t>, </a:t>
            </a:r>
            <a:r>
              <a:rPr lang="ko-KR" altLang="en-US" sz="800" dirty="0"/>
              <a:t>통화 대기 고객 수 안내</a:t>
            </a:r>
            <a:endParaRPr lang="en-US" altLang="ko-KR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8750B6-38AE-7AEE-002F-412307E64D1B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DS_MI_CI_01_01</a:t>
            </a:r>
            <a:endParaRPr lang="en-US" altLang="ko-KR" sz="800" dirty="0"/>
          </a:p>
        </p:txBody>
      </p:sp>
      <p:graphicFrame>
        <p:nvGraphicFramePr>
          <p:cNvPr id="44" name="Group 57">
            <a:extLst>
              <a:ext uri="{FF2B5EF4-FFF2-40B4-BE49-F238E27FC236}">
                <a16:creationId xmlns:a16="http://schemas.microsoft.com/office/drawing/2014/main" id="{843C1BF4-2D06-BA7A-63F1-02887F2AEFD9}"/>
              </a:ext>
            </a:extLst>
          </p:cNvPr>
          <p:cNvGraphicFramePr>
            <a:graphicFrameLocks noGrp="1"/>
          </p:cNvGraphicFramePr>
          <p:nvPr/>
        </p:nvGraphicFramePr>
        <p:xfrm>
          <a:off x="9768840" y="532464"/>
          <a:ext cx="2361310" cy="1155511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신청하기 클릭 시 동의 요청 팝업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</a:tbl>
          </a:graphicData>
        </a:graphic>
      </p:graphicFrame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CC90857-8823-0382-B578-64E8A020857B}"/>
              </a:ext>
            </a:extLst>
          </p:cNvPr>
          <p:cNvSpPr/>
          <p:nvPr/>
        </p:nvSpPr>
        <p:spPr>
          <a:xfrm>
            <a:off x="511559" y="3854431"/>
            <a:ext cx="2519362" cy="1099484"/>
          </a:xfrm>
          <a:prstGeom prst="roundRect">
            <a:avLst>
              <a:gd name="adj" fmla="val 681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9AC6E36-224F-8E0C-F664-08C260CE5198}"/>
              </a:ext>
            </a:extLst>
          </p:cNvPr>
          <p:cNvGrpSpPr/>
          <p:nvPr/>
        </p:nvGrpSpPr>
        <p:grpSpPr>
          <a:xfrm>
            <a:off x="433344" y="941122"/>
            <a:ext cx="796863" cy="316109"/>
            <a:chOff x="4733925" y="2686050"/>
            <a:chExt cx="1362075" cy="40943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ED8A361-CDE6-657F-E765-12A407C4C7A4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9477AE2C-FCF7-A979-2ED7-16E3AEDA553B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E5CEEE0E-23CB-D82D-B6C8-A77C2B6008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C332FB5F-CEEC-D155-D346-86EE051B42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AA63253-A5E4-1D8D-8721-701FD4AF34B9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5DBB13E-BDA9-9B05-E456-946293F8A1E7}"/>
              </a:ext>
            </a:extLst>
          </p:cNvPr>
          <p:cNvGrpSpPr/>
          <p:nvPr/>
        </p:nvGrpSpPr>
        <p:grpSpPr>
          <a:xfrm>
            <a:off x="2760175" y="941099"/>
            <a:ext cx="361950" cy="316109"/>
            <a:chOff x="4733925" y="2686050"/>
            <a:chExt cx="1362075" cy="40943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D392D00-B89E-1012-E10F-4925901CA342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70AF943-B53E-B1C7-AC45-59CA35CED912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37E4D825-620B-6352-0525-7165109DE0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A809ED58-E71C-632F-72EB-F957AF2E0F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0A3F291-8C43-2252-772A-B29744AB15E2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098E718-8E05-DF28-03F9-B8069A02F64E}"/>
              </a:ext>
            </a:extLst>
          </p:cNvPr>
          <p:cNvSpPr/>
          <p:nvPr/>
        </p:nvSpPr>
        <p:spPr>
          <a:xfrm>
            <a:off x="433344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당일 신청 취소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취소 가능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C03DC9-D69B-F178-1E5C-2AD2535B4F63}"/>
              </a:ext>
            </a:extLst>
          </p:cNvPr>
          <p:cNvSpPr txBox="1"/>
          <p:nvPr/>
        </p:nvSpPr>
        <p:spPr>
          <a:xfrm>
            <a:off x="429068" y="1591977"/>
            <a:ext cx="87075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리모컨 구매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2B5648-A908-12ED-6ADE-922D5A7183EC}"/>
              </a:ext>
            </a:extLst>
          </p:cNvPr>
          <p:cNvSpPr txBox="1"/>
          <p:nvPr/>
        </p:nvSpPr>
        <p:spPr>
          <a:xfrm>
            <a:off x="433344" y="1925753"/>
            <a:ext cx="2688781" cy="52424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이미 배송 신청한 내역이 있어요</a:t>
            </a:r>
            <a:r>
              <a:rPr lang="en-US" altLang="ko-KR" dirty="0"/>
              <a:t>. </a:t>
            </a:r>
            <a:r>
              <a:rPr lang="ko-KR" altLang="en-US" dirty="0"/>
              <a:t>신청 당일에는 취소가 가능해요</a:t>
            </a:r>
            <a:r>
              <a:rPr lang="en-US" altLang="ko-KR" dirty="0"/>
              <a:t>.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C14826BD-CBB8-24DD-8F28-37DF8A671B1B}"/>
              </a:ext>
            </a:extLst>
          </p:cNvPr>
          <p:cNvSpPr/>
          <p:nvPr/>
        </p:nvSpPr>
        <p:spPr>
          <a:xfrm>
            <a:off x="425482" y="4034147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1EC648-D906-83C4-056C-F22368510DD2}"/>
              </a:ext>
            </a:extLst>
          </p:cNvPr>
          <p:cNvSpPr txBox="1"/>
          <p:nvPr/>
        </p:nvSpPr>
        <p:spPr>
          <a:xfrm>
            <a:off x="429069" y="2471493"/>
            <a:ext cx="2700000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추가 신청이 필요하시면 상담사를 통해 도와드릴게요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E63101-57DD-93A5-8B4E-6019C0E98E37}"/>
              </a:ext>
            </a:extLst>
          </p:cNvPr>
          <p:cNvSpPr txBox="1"/>
          <p:nvPr/>
        </p:nvSpPr>
        <p:spPr>
          <a:xfrm>
            <a:off x="428058" y="6567685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_01_01_03</a:t>
            </a:r>
            <a:endParaRPr lang="ko-KR" altLang="en-US" sz="900" dirty="0"/>
          </a:p>
        </p:txBody>
      </p:sp>
      <p:sp>
        <p:nvSpPr>
          <p:cNvPr id="35" name="모서리가 둥근 사각형 설명선[R] 12">
            <a:extLst>
              <a:ext uri="{FF2B5EF4-FFF2-40B4-BE49-F238E27FC236}">
                <a16:creationId xmlns:a16="http://schemas.microsoft.com/office/drawing/2014/main" id="{83F495C8-4AF9-B709-59E7-2B201AA78A81}"/>
              </a:ext>
            </a:extLst>
          </p:cNvPr>
          <p:cNvSpPr/>
          <p:nvPr/>
        </p:nvSpPr>
        <p:spPr>
          <a:xfrm>
            <a:off x="686823" y="4427643"/>
            <a:ext cx="2182283" cy="253854"/>
          </a:xfrm>
          <a:prstGeom prst="wedgeRoundRectCallout">
            <a:avLst>
              <a:gd name="adj1" fmla="val -42397"/>
              <a:gd name="adj2" fmla="val -23176"/>
              <a:gd name="adj3" fmla="val 16667"/>
            </a:avLst>
          </a:prstGeom>
          <a:noFill/>
          <a:ln w="635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algn="l" hangingPunct="0"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주소 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전라도 장성현 </a:t>
            </a:r>
            <a:r>
              <a:rPr lang="ko-KR" altLang="en-US" sz="1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아곡리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아치실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hangingPunct="0">
              <a:lnSpc>
                <a:spcPct val="150000"/>
              </a:lnSpc>
            </a:pPr>
            <a:r>
              <a:rPr lang="ko-KR" altLang="en-US" sz="1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받으시는분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홍길동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hangingPunct="0"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휴대폰번호 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010-1234-5678</a:t>
            </a:r>
          </a:p>
        </p:txBody>
      </p:sp>
      <p:sp>
        <p:nvSpPr>
          <p:cNvPr id="36" name="모서리가 둥근 사각형 설명선[R] 12">
            <a:extLst>
              <a:ext uri="{FF2B5EF4-FFF2-40B4-BE49-F238E27FC236}">
                <a16:creationId xmlns:a16="http://schemas.microsoft.com/office/drawing/2014/main" id="{BDD92EB3-6D4C-47DD-C9F3-293FA7ADAC0F}"/>
              </a:ext>
            </a:extLst>
          </p:cNvPr>
          <p:cNvSpPr/>
          <p:nvPr/>
        </p:nvSpPr>
        <p:spPr>
          <a:xfrm>
            <a:off x="686823" y="3917697"/>
            <a:ext cx="2182283" cy="253854"/>
          </a:xfrm>
          <a:prstGeom prst="wedgeRoundRectCallout">
            <a:avLst>
              <a:gd name="adj1" fmla="val -42397"/>
              <a:gd name="adj2" fmla="val -23176"/>
              <a:gd name="adj3" fmla="val 16667"/>
            </a:avLst>
          </a:prstGeom>
          <a:noFill/>
          <a:ln w="635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algn="ctr" hangingPunct="0">
              <a:lnSpc>
                <a:spcPct val="150000"/>
              </a:lnSpc>
            </a:pP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신청 내역</a:t>
            </a:r>
            <a:endParaRPr lang="en-US" altLang="ko-KR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07D4D34-48D2-99C2-B89B-D5E3B725B5AC}"/>
              </a:ext>
            </a:extLst>
          </p:cNvPr>
          <p:cNvSpPr/>
          <p:nvPr/>
        </p:nvSpPr>
        <p:spPr>
          <a:xfrm>
            <a:off x="2621683" y="6012962"/>
            <a:ext cx="424257" cy="43824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dirty="0"/>
              <a:t>처음</a:t>
            </a:r>
            <a:br>
              <a:rPr lang="en-US" altLang="ko-KR" sz="700" dirty="0"/>
            </a:br>
            <a:r>
              <a:rPr lang="ko-KR" altLang="en-US" sz="700" dirty="0"/>
              <a:t>으로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7476E0E-3A8F-5478-A930-70EE4083D4FC}"/>
              </a:ext>
            </a:extLst>
          </p:cNvPr>
          <p:cNvGrpSpPr/>
          <p:nvPr/>
        </p:nvGrpSpPr>
        <p:grpSpPr>
          <a:xfrm>
            <a:off x="644051" y="3138012"/>
            <a:ext cx="2267366" cy="274320"/>
            <a:chOff x="6846094" y="3510739"/>
            <a:chExt cx="2169534" cy="274320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52D127D9-129E-6927-002A-471D07DE6C79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8E55D9F-1FCA-0395-74BC-26D5DFC16F38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당일 신청 취소 하기</a:t>
              </a:r>
            </a:p>
          </p:txBody>
        </p:sp>
      </p:grpSp>
      <p:cxnSp>
        <p:nvCxnSpPr>
          <p:cNvPr id="42" name="직선 연결선[R] 46">
            <a:extLst>
              <a:ext uri="{FF2B5EF4-FFF2-40B4-BE49-F238E27FC236}">
                <a16:creationId xmlns:a16="http://schemas.microsoft.com/office/drawing/2014/main" id="{AD882564-F63C-8BD1-6DFF-2D7AD897D12C}"/>
              </a:ext>
            </a:extLst>
          </p:cNvPr>
          <p:cNvCxnSpPr/>
          <p:nvPr/>
        </p:nvCxnSpPr>
        <p:spPr>
          <a:xfrm>
            <a:off x="3819088" y="3342281"/>
            <a:ext cx="2065412" cy="0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직선 연결선[R] 47">
            <a:extLst>
              <a:ext uri="{FF2B5EF4-FFF2-40B4-BE49-F238E27FC236}">
                <a16:creationId xmlns:a16="http://schemas.microsoft.com/office/drawing/2014/main" id="{93F04378-8F5B-F6E5-6B29-A457A5644E09}"/>
              </a:ext>
            </a:extLst>
          </p:cNvPr>
          <p:cNvCxnSpPr/>
          <p:nvPr/>
        </p:nvCxnSpPr>
        <p:spPr>
          <a:xfrm>
            <a:off x="3819088" y="4525562"/>
            <a:ext cx="2065412" cy="0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5" name="모서리가 둥근 직사각형 50">
            <a:extLst>
              <a:ext uri="{FF2B5EF4-FFF2-40B4-BE49-F238E27FC236}">
                <a16:creationId xmlns:a16="http://schemas.microsoft.com/office/drawing/2014/main" id="{0F251B72-FA8C-5B9D-548F-F2D39959E0C8}"/>
              </a:ext>
            </a:extLst>
          </p:cNvPr>
          <p:cNvSpPr/>
          <p:nvPr/>
        </p:nvSpPr>
        <p:spPr>
          <a:xfrm>
            <a:off x="3694914" y="2555444"/>
            <a:ext cx="2407760" cy="2161945"/>
          </a:xfrm>
          <a:prstGeom prst="roundRect">
            <a:avLst>
              <a:gd name="adj" fmla="val 4514"/>
            </a:avLst>
          </a:prstGeom>
          <a:solidFill>
            <a:srgbClr val="FFFFFF"/>
          </a:solidFill>
          <a:ln w="6350" cap="flat">
            <a:solidFill>
              <a:schemeClr val="tx1">
                <a:lumMod val="65000"/>
                <a:lumOff val="35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2000" tIns="45718" rIns="45718" bIns="45718" numCol="1" spcCol="38100" rtlCol="0" anchor="ctr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1" lang="ko-Kore-KR" altLang="en-US" sz="1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B17D95B-739A-942A-6111-C3FA9CDA4AC0}"/>
              </a:ext>
            </a:extLst>
          </p:cNvPr>
          <p:cNvGrpSpPr/>
          <p:nvPr/>
        </p:nvGrpSpPr>
        <p:grpSpPr>
          <a:xfrm>
            <a:off x="5809046" y="2627032"/>
            <a:ext cx="221528" cy="221528"/>
            <a:chOff x="5807968" y="1308288"/>
            <a:chExt cx="221528" cy="221528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C0E9147C-315E-F75F-3C43-8A3BCF072420}"/>
                </a:ext>
              </a:extLst>
            </p:cNvPr>
            <p:cNvSpPr/>
            <p:nvPr/>
          </p:nvSpPr>
          <p:spPr>
            <a:xfrm>
              <a:off x="5807968" y="1308288"/>
              <a:ext cx="221528" cy="22152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1" lang="ko-Kore-KR" altLang="en-US"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십자형[C] 53">
              <a:extLst>
                <a:ext uri="{FF2B5EF4-FFF2-40B4-BE49-F238E27FC236}">
                  <a16:creationId xmlns:a16="http://schemas.microsoft.com/office/drawing/2014/main" id="{CA6A9778-13C6-6273-8302-11D70E4989F6}"/>
                </a:ext>
              </a:extLst>
            </p:cNvPr>
            <p:cNvSpPr/>
            <p:nvPr/>
          </p:nvSpPr>
          <p:spPr>
            <a:xfrm rot="18900000">
              <a:off x="5853598" y="1353918"/>
              <a:ext cx="130268" cy="130268"/>
            </a:xfrm>
            <a:prstGeom prst="plus">
              <a:avLst>
                <a:gd name="adj" fmla="val 40858"/>
              </a:avLst>
            </a:prstGeom>
            <a:solidFill>
              <a:srgbClr val="FFFFFF"/>
            </a:solidFill>
            <a:ln w="635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1" lang="ko-Kore-KR" altLang="en-US"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EDFD0EF-FCF1-9E9F-31C5-2A2529D7CE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72641"/>
              </p:ext>
            </p:extLst>
          </p:nvPr>
        </p:nvGraphicFramePr>
        <p:xfrm>
          <a:off x="3885542" y="3545893"/>
          <a:ext cx="1966096" cy="6228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096">
                  <a:extLst>
                    <a:ext uri="{9D8B030D-6E8A-4147-A177-3AD203B41FA5}">
                      <a16:colId xmlns:a16="http://schemas.microsoft.com/office/drawing/2014/main" val="2663662758"/>
                    </a:ext>
                  </a:extLst>
                </a:gridCol>
              </a:tblGrid>
              <a:tr h="622873">
                <a:tc>
                  <a:txBody>
                    <a:bodyPr/>
                    <a:lstStyle/>
                    <a:p>
                      <a:pPr marL="0" marR="0" indent="0" algn="ctr" defTabSz="914400" rtl="0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정말로 취소하시겠어요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endParaRPr lang="en-US" altLang="ko-KR" sz="7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1" hangingPunct="1">
                        <a:lnSpc>
                          <a:spcPct val="120000"/>
                        </a:lnSpc>
                      </a:pPr>
                      <a:endParaRPr lang="ko-KR" altLang="en-US" sz="7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97544"/>
                  </a:ext>
                </a:extLst>
              </a:tr>
            </a:tbl>
          </a:graphicData>
        </a:graphic>
      </p:graphicFrame>
      <p:sp>
        <p:nvSpPr>
          <p:cNvPr id="50" name="사각형: 둥근 모서리 79">
            <a:extLst>
              <a:ext uri="{FF2B5EF4-FFF2-40B4-BE49-F238E27FC236}">
                <a16:creationId xmlns:a16="http://schemas.microsoft.com/office/drawing/2014/main" id="{DE091F37-D59D-C77C-25B3-9BECD421F19E}"/>
              </a:ext>
            </a:extLst>
          </p:cNvPr>
          <p:cNvSpPr/>
          <p:nvPr/>
        </p:nvSpPr>
        <p:spPr>
          <a:xfrm>
            <a:off x="3885542" y="4395526"/>
            <a:ext cx="933843" cy="264675"/>
          </a:xfrm>
          <a:prstGeom prst="roundRect">
            <a:avLst/>
          </a:prstGeom>
          <a:solidFill>
            <a:srgbClr val="F68D38"/>
          </a:solidFill>
          <a:ln w="635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algn="ctr" rtl="0" latinLnBrk="1" hangingPunct="0"/>
            <a:r>
              <a:rPr lang="ko-KR" altLang="en-US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취소하기</a:t>
            </a:r>
          </a:p>
        </p:txBody>
      </p:sp>
      <p:sp>
        <p:nvSpPr>
          <p:cNvPr id="51" name="사각형: 둥근 모서리 79">
            <a:extLst>
              <a:ext uri="{FF2B5EF4-FFF2-40B4-BE49-F238E27FC236}">
                <a16:creationId xmlns:a16="http://schemas.microsoft.com/office/drawing/2014/main" id="{4C8E4634-E352-FF2A-4620-A071AE49D828}"/>
              </a:ext>
            </a:extLst>
          </p:cNvPr>
          <p:cNvSpPr/>
          <p:nvPr/>
        </p:nvSpPr>
        <p:spPr>
          <a:xfrm>
            <a:off x="4893802" y="4393073"/>
            <a:ext cx="933842" cy="27557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635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algn="ctr" rtl="0" latinLnBrk="1" hangingPunct="0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뒤로가기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60F43979-7E34-46C7-772E-0F4B47A67D28}"/>
              </a:ext>
            </a:extLst>
          </p:cNvPr>
          <p:cNvSpPr/>
          <p:nvPr/>
        </p:nvSpPr>
        <p:spPr>
          <a:xfrm>
            <a:off x="4586500" y="2856555"/>
            <a:ext cx="616758" cy="616758"/>
          </a:xfrm>
          <a:prstGeom prst="ellipse">
            <a:avLst/>
          </a:prstGeom>
          <a:solidFill>
            <a:srgbClr val="FFFFFF"/>
          </a:solidFill>
          <a:ln w="6350" cap="flat">
            <a:solidFill>
              <a:schemeClr val="tx1">
                <a:lumMod val="50000"/>
                <a:lumOff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en-US" altLang="ko-Kore-KR" sz="10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ICON</a:t>
            </a:r>
            <a:endParaRPr kumimoji="1" lang="ko-Kore-KR" altLang="en-US" sz="100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18DD5B7-705B-F27F-DC9F-A0D9A0CA8E7A}"/>
              </a:ext>
            </a:extLst>
          </p:cNvPr>
          <p:cNvSpPr txBox="1"/>
          <p:nvPr/>
        </p:nvSpPr>
        <p:spPr>
          <a:xfrm>
            <a:off x="3774720" y="2642115"/>
            <a:ext cx="650174" cy="24621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Helvetica Neue"/>
              </a:rPr>
              <a:t>취소 확인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69B8CDE6-E71A-6297-6622-7A15BAA07025}"/>
              </a:ext>
            </a:extLst>
          </p:cNvPr>
          <p:cNvGrpSpPr/>
          <p:nvPr/>
        </p:nvGrpSpPr>
        <p:grpSpPr>
          <a:xfrm>
            <a:off x="644051" y="3485739"/>
            <a:ext cx="2267366" cy="274320"/>
            <a:chOff x="6846094" y="3510739"/>
            <a:chExt cx="2169534" cy="274320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9F590118-A0DE-0290-2DD4-CF9003CF73A6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A914C4B-5A29-C57D-BF3B-1CFA6B7F02B2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상담사 연결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10053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2F7EA-46C1-4D62-8073-EBD7B04C2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900D26-8EF3-547E-F3A3-1670A5F52C05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ARS </a:t>
            </a:r>
            <a:r>
              <a:rPr lang="ko-KR" altLang="en-US" sz="800" dirty="0"/>
              <a:t>상담사 연결</a:t>
            </a:r>
            <a:r>
              <a:rPr lang="en-US" altLang="ko-KR" sz="800" dirty="0"/>
              <a:t>, </a:t>
            </a:r>
            <a:r>
              <a:rPr lang="ko-KR" altLang="en-US" sz="800" dirty="0"/>
              <a:t>통화 대기 고객 수 안내</a:t>
            </a:r>
            <a:endParaRPr lang="en-US" altLang="ko-KR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FAEEEC-3E73-EFAE-34C0-95FB7A2E4D05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DS_MI_CI_01_01</a:t>
            </a:r>
            <a:endParaRPr lang="en-US" altLang="ko-KR" sz="800" dirty="0"/>
          </a:p>
        </p:txBody>
      </p:sp>
      <p:graphicFrame>
        <p:nvGraphicFramePr>
          <p:cNvPr id="44" name="Group 57">
            <a:extLst>
              <a:ext uri="{FF2B5EF4-FFF2-40B4-BE49-F238E27FC236}">
                <a16:creationId xmlns:a16="http://schemas.microsoft.com/office/drawing/2014/main" id="{CFF8F724-C910-5925-B9E3-C31ED5D439D6}"/>
              </a:ext>
            </a:extLst>
          </p:cNvPr>
          <p:cNvGraphicFramePr>
            <a:graphicFrameLocks noGrp="1"/>
          </p:cNvGraphicFramePr>
          <p:nvPr/>
        </p:nvGraphicFramePr>
        <p:xfrm>
          <a:off x="9768840" y="532464"/>
          <a:ext cx="2361310" cy="1155511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신청하기 클릭 시 동의 요청 팝업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25EDBCA0-D770-FA51-C096-E5E73B44F78B}"/>
              </a:ext>
            </a:extLst>
          </p:cNvPr>
          <p:cNvGrpSpPr/>
          <p:nvPr/>
        </p:nvGrpSpPr>
        <p:grpSpPr>
          <a:xfrm>
            <a:off x="433344" y="941122"/>
            <a:ext cx="796863" cy="316109"/>
            <a:chOff x="4733925" y="2686050"/>
            <a:chExt cx="1362075" cy="40943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96E99D0-2DAC-0C3E-6B49-776C954BB6E5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7FE8E80-7863-CB35-8E31-AF188A80A3A8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D2AEFC61-F333-6ADB-9433-33DB939D3F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266866CF-71CD-DCB3-CF0D-BB129E09F1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D348351-5152-6828-55CF-A226BF377B1D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3DDF0F4-B36B-45E2-C282-A13C2E8EF00E}"/>
              </a:ext>
            </a:extLst>
          </p:cNvPr>
          <p:cNvGrpSpPr/>
          <p:nvPr/>
        </p:nvGrpSpPr>
        <p:grpSpPr>
          <a:xfrm>
            <a:off x="2760175" y="941099"/>
            <a:ext cx="361950" cy="316109"/>
            <a:chOff x="4733925" y="2686050"/>
            <a:chExt cx="1362075" cy="40943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23C06A2-F034-744E-47EF-A3D6C0CA8483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FAE8E17-E244-2B96-1870-C942AAEB005C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346C92A9-BE62-A477-2B70-44272A75B1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02EDF974-55F4-D9A7-B7CB-24A5CFED96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874D0FC-C7B9-D403-1BBC-5DA9418E5579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80D2B6C4-1F3B-6476-4EAD-DD8A2D38AF90}"/>
              </a:ext>
            </a:extLst>
          </p:cNvPr>
          <p:cNvSpPr/>
          <p:nvPr/>
        </p:nvSpPr>
        <p:spPr>
          <a:xfrm>
            <a:off x="433344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당일 신청 취소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취소 가능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6ABA87-8642-F2DD-2979-BD3B6AE7F600}"/>
              </a:ext>
            </a:extLst>
          </p:cNvPr>
          <p:cNvSpPr txBox="1"/>
          <p:nvPr/>
        </p:nvSpPr>
        <p:spPr>
          <a:xfrm>
            <a:off x="429068" y="1591977"/>
            <a:ext cx="87075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리모컨 구매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0C35C6-9DFE-E5B4-1238-B0100711E7C4}"/>
              </a:ext>
            </a:extLst>
          </p:cNvPr>
          <p:cNvSpPr txBox="1"/>
          <p:nvPr/>
        </p:nvSpPr>
        <p:spPr>
          <a:xfrm>
            <a:off x="433344" y="1925753"/>
            <a:ext cx="2688781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배송 신청 취소가 완료되었어요</a:t>
            </a:r>
            <a:r>
              <a:rPr lang="en-US" altLang="ko-KR" dirty="0"/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62159E-6530-1697-889D-DB4E4E99C24C}"/>
              </a:ext>
            </a:extLst>
          </p:cNvPr>
          <p:cNvSpPr txBox="1"/>
          <p:nvPr/>
        </p:nvSpPr>
        <p:spPr>
          <a:xfrm>
            <a:off x="429069" y="2259529"/>
            <a:ext cx="2700000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상세한 내용이나 도움이 필요하시면 상담사를 통해 도와드릴게요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66820E-6373-E8D2-0538-FBFFAECC4B10}"/>
              </a:ext>
            </a:extLst>
          </p:cNvPr>
          <p:cNvSpPr txBox="1"/>
          <p:nvPr/>
        </p:nvSpPr>
        <p:spPr>
          <a:xfrm>
            <a:off x="428058" y="6567685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_01_01_03</a:t>
            </a:r>
            <a:endParaRPr lang="ko-KR" altLang="en-US" sz="9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CA67BEF9-6EBA-A023-D6B8-2160FCEB44C7}"/>
              </a:ext>
            </a:extLst>
          </p:cNvPr>
          <p:cNvSpPr/>
          <p:nvPr/>
        </p:nvSpPr>
        <p:spPr>
          <a:xfrm>
            <a:off x="2621683" y="6012962"/>
            <a:ext cx="424257" cy="43824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dirty="0"/>
              <a:t>처음</a:t>
            </a:r>
            <a:br>
              <a:rPr lang="en-US" altLang="ko-KR" sz="700" dirty="0"/>
            </a:br>
            <a:r>
              <a:rPr lang="ko-KR" altLang="en-US" sz="700" dirty="0"/>
              <a:t>으로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4B2F38A7-74E3-C8A2-9AAF-EA78546024F0}"/>
              </a:ext>
            </a:extLst>
          </p:cNvPr>
          <p:cNvGrpSpPr/>
          <p:nvPr/>
        </p:nvGrpSpPr>
        <p:grpSpPr>
          <a:xfrm>
            <a:off x="644051" y="2954414"/>
            <a:ext cx="2267366" cy="274320"/>
            <a:chOff x="6846094" y="3510739"/>
            <a:chExt cx="2169534" cy="274320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26B48D21-0779-BA91-83B5-6D2933C99C1E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46D3D26-6939-97BC-DB61-5305768EAB6E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상담사 연결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4487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45C4B121-2C0C-47CA-9C1C-87AF806D2C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158123"/>
              </p:ext>
            </p:extLst>
          </p:nvPr>
        </p:nvGraphicFramePr>
        <p:xfrm>
          <a:off x="9768840" y="532464"/>
          <a:ext cx="2361310" cy="2342661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공동 화면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UI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시안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모달팝업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보이는 </a:t>
                      </a:r>
                      <a:r>
                        <a:rPr lang="ko-KR" altLang="en-US" sz="800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콜봇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종료 버튼 클릭 시 노출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[1-1] </a:t>
                      </a: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확인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멀티모달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종료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통화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통화 종료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화면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ko-KR" altLang="en-US" sz="800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멀티모달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종료화면 이동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[1-2] </a:t>
                      </a: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취소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모달팝업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닫기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기존 화면 복귀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E8E70E05-743E-484B-9BFC-A79DC91DAE39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공통 </a:t>
            </a:r>
            <a:r>
              <a:rPr lang="en-US" altLang="ko-KR" sz="800" dirty="0"/>
              <a:t>UI : </a:t>
            </a:r>
            <a:r>
              <a:rPr lang="ko-KR" altLang="en-US" sz="800" dirty="0" err="1"/>
              <a:t>콜봇</a:t>
            </a:r>
            <a:r>
              <a:rPr lang="ko-KR" altLang="en-US" sz="800" dirty="0"/>
              <a:t> 종료 </a:t>
            </a:r>
            <a:r>
              <a:rPr lang="ko-KR" altLang="en-US" sz="800" dirty="0" err="1"/>
              <a:t>모달</a:t>
            </a:r>
            <a:endParaRPr lang="en-US" altLang="ko-KR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6CA5F2-ECE9-4BDE-94D6-17A46E2ED8E9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DS_MI_CM_05_P01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A26F33E6-AE0B-46A1-8401-60ACA9448E03}"/>
              </a:ext>
            </a:extLst>
          </p:cNvPr>
          <p:cNvSpPr/>
          <p:nvPr/>
        </p:nvSpPr>
        <p:spPr>
          <a:xfrm>
            <a:off x="3457048" y="532463"/>
            <a:ext cx="2718883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종료확인</a:t>
            </a:r>
            <a:r>
              <a:rPr lang="en-US" altLang="ko-KR" sz="1200" b="1" dirty="0"/>
              <a:t>(</a:t>
            </a:r>
            <a:r>
              <a:rPr lang="ko-KR" altLang="en-US" sz="1200" b="1" dirty="0" err="1"/>
              <a:t>콜봇</a:t>
            </a:r>
            <a:r>
              <a:rPr lang="ko-KR" altLang="en-US" sz="1200" b="1" dirty="0"/>
              <a:t> 종료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1887025-3BA2-4487-A12B-C31465957E60}"/>
              </a:ext>
            </a:extLst>
          </p:cNvPr>
          <p:cNvSpPr/>
          <p:nvPr/>
        </p:nvSpPr>
        <p:spPr>
          <a:xfrm>
            <a:off x="3528573" y="942975"/>
            <a:ext cx="2686685" cy="55626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1A65885-D6C5-406C-A6B3-6A6F92B297B4}"/>
              </a:ext>
            </a:extLst>
          </p:cNvPr>
          <p:cNvSpPr/>
          <p:nvPr/>
        </p:nvSpPr>
        <p:spPr>
          <a:xfrm>
            <a:off x="3650732" y="2227635"/>
            <a:ext cx="2452944" cy="1427614"/>
          </a:xfrm>
          <a:prstGeom prst="roundRect">
            <a:avLst>
              <a:gd name="adj" fmla="val 3323"/>
            </a:avLst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</a:rPr>
              <a:t>정말로 </a:t>
            </a:r>
            <a:r>
              <a:rPr lang="ko-KR" altLang="en-US" sz="900" dirty="0" err="1">
                <a:solidFill>
                  <a:schemeClr val="tx1"/>
                </a:solidFill>
              </a:rPr>
              <a:t>종료하시겠어요</a:t>
            </a:r>
            <a:r>
              <a:rPr lang="en-US" altLang="ko-KR" sz="900" dirty="0">
                <a:solidFill>
                  <a:schemeClr val="tx1"/>
                </a:solidFill>
              </a:rPr>
              <a:t>?</a:t>
            </a:r>
          </a:p>
          <a:p>
            <a:pPr algn="ctr"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</a:endParaRPr>
          </a:p>
        </p:txBody>
      </p:sp>
      <p:graphicFrame>
        <p:nvGraphicFramePr>
          <p:cNvPr id="30" name="표 7">
            <a:extLst>
              <a:ext uri="{FF2B5EF4-FFF2-40B4-BE49-F238E27FC236}">
                <a16:creationId xmlns:a16="http://schemas.microsoft.com/office/drawing/2014/main" id="{9691D921-161A-4A6E-B9FC-48C18BB22D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458447"/>
              </p:ext>
            </p:extLst>
          </p:nvPr>
        </p:nvGraphicFramePr>
        <p:xfrm>
          <a:off x="3870094" y="3243580"/>
          <a:ext cx="20142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110">
                  <a:extLst>
                    <a:ext uri="{9D8B030D-6E8A-4147-A177-3AD203B41FA5}">
                      <a16:colId xmlns:a16="http://schemas.microsoft.com/office/drawing/2014/main" val="1170298277"/>
                    </a:ext>
                  </a:extLst>
                </a:gridCol>
                <a:gridCol w="1007110">
                  <a:extLst>
                    <a:ext uri="{9D8B030D-6E8A-4147-A177-3AD203B41FA5}">
                      <a16:colId xmlns:a16="http://schemas.microsoft.com/office/drawing/2014/main" val="389732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확인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취소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3285858"/>
                  </a:ext>
                </a:extLst>
              </a:tr>
            </a:tbl>
          </a:graphicData>
        </a:graphic>
      </p:graphicFrame>
      <p:sp>
        <p:nvSpPr>
          <p:cNvPr id="31" name="타원 30">
            <a:extLst>
              <a:ext uri="{FF2B5EF4-FFF2-40B4-BE49-F238E27FC236}">
                <a16:creationId xmlns:a16="http://schemas.microsoft.com/office/drawing/2014/main" id="{75E833BF-FEDF-4898-983E-D223B4A7289F}"/>
              </a:ext>
            </a:extLst>
          </p:cNvPr>
          <p:cNvSpPr/>
          <p:nvPr/>
        </p:nvSpPr>
        <p:spPr>
          <a:xfrm>
            <a:off x="3579503" y="2227635"/>
            <a:ext cx="192015" cy="1920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1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DA53E30-EFDF-4219-B1F4-A1BD345FE02A}"/>
              </a:ext>
            </a:extLst>
          </p:cNvPr>
          <p:cNvSpPr/>
          <p:nvPr/>
        </p:nvSpPr>
        <p:spPr>
          <a:xfrm>
            <a:off x="3870094" y="3332992"/>
            <a:ext cx="362458" cy="1920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1-1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20E2FB6-BA5D-4B68-B341-E1B4C1665ECC}"/>
              </a:ext>
            </a:extLst>
          </p:cNvPr>
          <p:cNvSpPr/>
          <p:nvPr/>
        </p:nvSpPr>
        <p:spPr>
          <a:xfrm>
            <a:off x="4922845" y="3338111"/>
            <a:ext cx="362458" cy="1920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1-2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0B2901B-2A2B-4311-ADD1-98D1A90FC018}"/>
              </a:ext>
            </a:extLst>
          </p:cNvPr>
          <p:cNvGrpSpPr/>
          <p:nvPr/>
        </p:nvGrpSpPr>
        <p:grpSpPr>
          <a:xfrm>
            <a:off x="420616" y="943540"/>
            <a:ext cx="796863" cy="316109"/>
            <a:chOff x="4733925" y="2686050"/>
            <a:chExt cx="1362075" cy="409435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EE9FB9B-DC3E-4D31-801B-FD18DCB9C206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466EF00-9028-460C-B25B-553BCAFEBF4E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486D644A-3090-4075-8195-79342CBB3A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63066E24-7C8B-418E-96D4-6DA88FB332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080E0A4-F4DF-4E4E-95E0-229ECFE3F159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7C3376D-53C3-420A-AA5E-55F6F08B0EF7}"/>
              </a:ext>
            </a:extLst>
          </p:cNvPr>
          <p:cNvGrpSpPr/>
          <p:nvPr/>
        </p:nvGrpSpPr>
        <p:grpSpPr>
          <a:xfrm>
            <a:off x="2751712" y="939916"/>
            <a:ext cx="361950" cy="316109"/>
            <a:chOff x="4733925" y="2686050"/>
            <a:chExt cx="1362075" cy="409435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75DAF1B-222D-4110-A9E4-815E866D4ADB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866417A2-0707-4588-8E8C-03068EFAC573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611A1566-9F44-443D-AA58-CE19979612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F46BF0B3-35F6-4FC3-9769-0E6786789C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703993B-C3CB-4BDA-BD5D-0316FF75D8B1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AD0E09F1-7A13-4E74-BDC6-A132D46DD7EA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3113662" y="1099150"/>
            <a:ext cx="537070" cy="1842292"/>
          </a:xfrm>
          <a:prstGeom prst="bentConnector3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ECBB244-E09A-43C5-8996-AE966BB2C888}"/>
              </a:ext>
            </a:extLst>
          </p:cNvPr>
          <p:cNvGrpSpPr/>
          <p:nvPr/>
        </p:nvGrpSpPr>
        <p:grpSpPr>
          <a:xfrm>
            <a:off x="2858045" y="954146"/>
            <a:ext cx="316010" cy="316010"/>
            <a:chOff x="4052419" y="4979890"/>
            <a:chExt cx="316010" cy="316010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E5599A34-8AFD-4056-B66F-001840C2D53B}"/>
                </a:ext>
              </a:extLst>
            </p:cNvPr>
            <p:cNvSpPr/>
            <p:nvPr/>
          </p:nvSpPr>
          <p:spPr>
            <a:xfrm>
              <a:off x="4052419" y="4979890"/>
              <a:ext cx="316010" cy="316010"/>
            </a:xfrm>
            <a:prstGeom prst="ellipse">
              <a:avLst/>
            </a:pr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6D91F1F9-CBB2-4485-811F-729DB2DB1740}"/>
                </a:ext>
              </a:extLst>
            </p:cNvPr>
            <p:cNvSpPr/>
            <p:nvPr/>
          </p:nvSpPr>
          <p:spPr>
            <a:xfrm>
              <a:off x="4112248" y="5039719"/>
              <a:ext cx="196352" cy="196352"/>
            </a:xfrm>
            <a:prstGeom prst="ellipse">
              <a:avLst/>
            </a:prstGeom>
            <a:solidFill>
              <a:srgbClr val="FF0000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C7B3A4E-7DD8-463E-2AEC-D9490E2EAF78}"/>
              </a:ext>
            </a:extLst>
          </p:cNvPr>
          <p:cNvSpPr txBox="1"/>
          <p:nvPr/>
        </p:nvSpPr>
        <p:spPr>
          <a:xfrm>
            <a:off x="3529669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FD_MI_</a:t>
            </a:r>
            <a:r>
              <a:rPr lang="en-US" altLang="ko-KR" sz="900" dirty="0"/>
              <a:t>CM_05_01_01</a:t>
            </a:r>
          </a:p>
        </p:txBody>
      </p:sp>
    </p:spTree>
    <p:extLst>
      <p:ext uri="{BB962C8B-B14F-4D97-AF65-F5344CB8AC3E}">
        <p14:creationId xmlns:p14="http://schemas.microsoft.com/office/powerpoint/2010/main" val="270128498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B7B27-8490-EF7A-1E14-4E98B77C3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B60A1E-439A-CC91-9DD3-D20544D9B4D6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ARS </a:t>
            </a:r>
            <a:r>
              <a:rPr lang="ko-KR" altLang="en-US" sz="800" dirty="0"/>
              <a:t>상담사 연결</a:t>
            </a:r>
            <a:r>
              <a:rPr lang="en-US" altLang="ko-KR" sz="800" dirty="0"/>
              <a:t>, </a:t>
            </a:r>
            <a:r>
              <a:rPr lang="ko-KR" altLang="en-US" sz="800" dirty="0"/>
              <a:t>통화 대기 고객 수 안내</a:t>
            </a:r>
            <a:endParaRPr lang="en-US" altLang="ko-KR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D6D2B0-483E-398D-64A0-CBFCE21A8F6D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DS_MI_CI_01_01</a:t>
            </a:r>
            <a:endParaRPr lang="en-US" altLang="ko-KR" sz="800" dirty="0"/>
          </a:p>
        </p:txBody>
      </p:sp>
      <p:graphicFrame>
        <p:nvGraphicFramePr>
          <p:cNvPr id="44" name="Group 57">
            <a:extLst>
              <a:ext uri="{FF2B5EF4-FFF2-40B4-BE49-F238E27FC236}">
                <a16:creationId xmlns:a16="http://schemas.microsoft.com/office/drawing/2014/main" id="{F2DC9900-D762-77DE-77C0-B3939B9D1FB2}"/>
              </a:ext>
            </a:extLst>
          </p:cNvPr>
          <p:cNvGraphicFramePr>
            <a:graphicFrameLocks noGrp="1"/>
          </p:cNvGraphicFramePr>
          <p:nvPr/>
        </p:nvGraphicFramePr>
        <p:xfrm>
          <a:off x="9768840" y="532464"/>
          <a:ext cx="2361310" cy="1155511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신청하기 클릭 시 동의 요청 팝업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</a:tbl>
          </a:graphicData>
        </a:graphic>
      </p:graphicFrame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65AAA1F-47E0-4E7F-C61B-86957994C695}"/>
              </a:ext>
            </a:extLst>
          </p:cNvPr>
          <p:cNvSpPr/>
          <p:nvPr/>
        </p:nvSpPr>
        <p:spPr>
          <a:xfrm>
            <a:off x="511559" y="3320479"/>
            <a:ext cx="2519362" cy="1099484"/>
          </a:xfrm>
          <a:prstGeom prst="roundRect">
            <a:avLst>
              <a:gd name="adj" fmla="val 681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8992388-845D-181C-2025-BB7DD5292641}"/>
              </a:ext>
            </a:extLst>
          </p:cNvPr>
          <p:cNvGrpSpPr/>
          <p:nvPr/>
        </p:nvGrpSpPr>
        <p:grpSpPr>
          <a:xfrm>
            <a:off x="433344" y="941122"/>
            <a:ext cx="796863" cy="316109"/>
            <a:chOff x="4733925" y="2686050"/>
            <a:chExt cx="1362075" cy="40943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BEE7F31-2500-6722-5544-6760362775D3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9F0F991F-8B67-ED70-7D86-B92BFB5470AA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C8B4E11C-73FE-68EF-B23F-B4622D6CF8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2478F8D0-7540-072F-72A7-6291383F86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0693F66-0C95-1C15-2B0E-D851B1EE6BC5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229EC1F-97B4-7400-0DBA-5399985C70A4}"/>
              </a:ext>
            </a:extLst>
          </p:cNvPr>
          <p:cNvGrpSpPr/>
          <p:nvPr/>
        </p:nvGrpSpPr>
        <p:grpSpPr>
          <a:xfrm>
            <a:off x="2760175" y="941099"/>
            <a:ext cx="361950" cy="316109"/>
            <a:chOff x="4733925" y="2686050"/>
            <a:chExt cx="1362075" cy="40943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FAA79E5-3A03-E7AA-2C09-5E90FB4EB335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0355A83-C621-BAA5-0203-5FDCB9E2512C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29531FC8-3C97-0C7B-3E39-0135FD73BD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5B5D2D41-7E71-241B-0D28-6D21053F2A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04EB52E-BE6D-87CD-EB4D-06AB3B461953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CA1C9A4-D5EE-6BDE-5584-6917AEBE64B5}"/>
              </a:ext>
            </a:extLst>
          </p:cNvPr>
          <p:cNvSpPr/>
          <p:nvPr/>
        </p:nvSpPr>
        <p:spPr>
          <a:xfrm>
            <a:off x="433344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취소 불가능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39BEE6-7C0D-7FA4-DB32-400BDA81ADBE}"/>
              </a:ext>
            </a:extLst>
          </p:cNvPr>
          <p:cNvSpPr txBox="1"/>
          <p:nvPr/>
        </p:nvSpPr>
        <p:spPr>
          <a:xfrm>
            <a:off x="429068" y="1591977"/>
            <a:ext cx="87075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리모컨 구매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AE94E8-B174-445E-DF0D-04929D31031B}"/>
              </a:ext>
            </a:extLst>
          </p:cNvPr>
          <p:cNvSpPr txBox="1"/>
          <p:nvPr/>
        </p:nvSpPr>
        <p:spPr>
          <a:xfrm>
            <a:off x="433344" y="1925753"/>
            <a:ext cx="2688781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리모컨 배송이 진행 </a:t>
            </a:r>
            <a:r>
              <a:rPr lang="ko-KR" altLang="en-US" dirty="0" err="1"/>
              <a:t>중이에요</a:t>
            </a:r>
            <a:r>
              <a:rPr lang="en-US" altLang="ko-KR" dirty="0"/>
              <a:t>.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85320DA-257E-34F5-1099-BFF384BFF3B4}"/>
              </a:ext>
            </a:extLst>
          </p:cNvPr>
          <p:cNvSpPr/>
          <p:nvPr/>
        </p:nvSpPr>
        <p:spPr>
          <a:xfrm>
            <a:off x="425482" y="3500195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5144EB-D928-F057-2A3D-3F683854B75E}"/>
              </a:ext>
            </a:extLst>
          </p:cNvPr>
          <p:cNvSpPr txBox="1"/>
          <p:nvPr/>
        </p:nvSpPr>
        <p:spPr>
          <a:xfrm>
            <a:off x="429069" y="2271081"/>
            <a:ext cx="2700000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배송이 시작되어 취소가 어려워요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추가 문의는 상담사를 통해 도와드릴게요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82E358-3A8A-AADE-F8A6-B2816F10804D}"/>
              </a:ext>
            </a:extLst>
          </p:cNvPr>
          <p:cNvSpPr txBox="1"/>
          <p:nvPr/>
        </p:nvSpPr>
        <p:spPr>
          <a:xfrm>
            <a:off x="428058" y="6567685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_01_01_03</a:t>
            </a:r>
            <a:endParaRPr lang="ko-KR" altLang="en-US" sz="900" dirty="0"/>
          </a:p>
        </p:txBody>
      </p:sp>
      <p:sp>
        <p:nvSpPr>
          <p:cNvPr id="35" name="모서리가 둥근 사각형 설명선[R] 12">
            <a:extLst>
              <a:ext uri="{FF2B5EF4-FFF2-40B4-BE49-F238E27FC236}">
                <a16:creationId xmlns:a16="http://schemas.microsoft.com/office/drawing/2014/main" id="{C6361E62-EE1E-F626-D74B-FEC70C8EF728}"/>
              </a:ext>
            </a:extLst>
          </p:cNvPr>
          <p:cNvSpPr/>
          <p:nvPr/>
        </p:nvSpPr>
        <p:spPr>
          <a:xfrm>
            <a:off x="686823" y="3893691"/>
            <a:ext cx="2182283" cy="253854"/>
          </a:xfrm>
          <a:prstGeom prst="wedgeRoundRectCallout">
            <a:avLst>
              <a:gd name="adj1" fmla="val -42397"/>
              <a:gd name="adj2" fmla="val -23176"/>
              <a:gd name="adj3" fmla="val 16667"/>
            </a:avLst>
          </a:prstGeom>
          <a:noFill/>
          <a:ln w="635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algn="l" hangingPunct="0"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주소 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전라도 장성현 </a:t>
            </a:r>
            <a:r>
              <a:rPr lang="ko-KR" altLang="en-US" sz="1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아곡리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아치실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hangingPunct="0">
              <a:lnSpc>
                <a:spcPct val="150000"/>
              </a:lnSpc>
            </a:pPr>
            <a:r>
              <a:rPr lang="ko-KR" altLang="en-US" sz="1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받으시는분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홍길동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hangingPunct="0"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휴대폰번호 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010-1234-5678</a:t>
            </a:r>
          </a:p>
        </p:txBody>
      </p:sp>
      <p:sp>
        <p:nvSpPr>
          <p:cNvPr id="36" name="모서리가 둥근 사각형 설명선[R] 12">
            <a:extLst>
              <a:ext uri="{FF2B5EF4-FFF2-40B4-BE49-F238E27FC236}">
                <a16:creationId xmlns:a16="http://schemas.microsoft.com/office/drawing/2014/main" id="{8CB35F19-A476-1F66-6C69-36DEF5444981}"/>
              </a:ext>
            </a:extLst>
          </p:cNvPr>
          <p:cNvSpPr/>
          <p:nvPr/>
        </p:nvSpPr>
        <p:spPr>
          <a:xfrm>
            <a:off x="686823" y="3383745"/>
            <a:ext cx="2182283" cy="253854"/>
          </a:xfrm>
          <a:prstGeom prst="wedgeRoundRectCallout">
            <a:avLst>
              <a:gd name="adj1" fmla="val -42397"/>
              <a:gd name="adj2" fmla="val -23176"/>
              <a:gd name="adj3" fmla="val 16667"/>
            </a:avLst>
          </a:prstGeom>
          <a:noFill/>
          <a:ln w="635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algn="ctr" hangingPunct="0">
              <a:lnSpc>
                <a:spcPct val="150000"/>
              </a:lnSpc>
            </a:pP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신청 내역</a:t>
            </a:r>
            <a:endParaRPr lang="en-US" altLang="ko-KR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BF5948D9-C2D9-AC72-7066-E5CAD40793D6}"/>
              </a:ext>
            </a:extLst>
          </p:cNvPr>
          <p:cNvSpPr/>
          <p:nvPr/>
        </p:nvSpPr>
        <p:spPr>
          <a:xfrm>
            <a:off x="2621683" y="6012962"/>
            <a:ext cx="424257" cy="43824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dirty="0"/>
              <a:t>처음</a:t>
            </a:r>
            <a:br>
              <a:rPr lang="en-US" altLang="ko-KR" sz="700" dirty="0"/>
            </a:br>
            <a:r>
              <a:rPr lang="ko-KR" altLang="en-US" sz="700" dirty="0"/>
              <a:t>으로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EFB43EF1-14EA-3E90-48B9-DDDDF4C24ADA}"/>
              </a:ext>
            </a:extLst>
          </p:cNvPr>
          <p:cNvGrpSpPr/>
          <p:nvPr/>
        </p:nvGrpSpPr>
        <p:grpSpPr>
          <a:xfrm>
            <a:off x="644051" y="2951787"/>
            <a:ext cx="2267366" cy="274320"/>
            <a:chOff x="6846094" y="3510739"/>
            <a:chExt cx="2169534" cy="274320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64DB1E34-A7BD-022B-D037-0CB3C7E4A31A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D5FC51D-974E-B63A-54D8-87822DFC3782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상담사 연결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430059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3A6EF-DC4D-D3AA-C2AD-1F5DA7FFA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DCCFBE-240C-3C69-5568-B38F585B32C3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ARS </a:t>
            </a:r>
            <a:r>
              <a:rPr lang="ko-KR" altLang="en-US" sz="800" dirty="0"/>
              <a:t>상담사 연결</a:t>
            </a:r>
            <a:r>
              <a:rPr lang="en-US" altLang="ko-KR" sz="800" dirty="0"/>
              <a:t>, </a:t>
            </a:r>
            <a:r>
              <a:rPr lang="ko-KR" altLang="en-US" sz="800" dirty="0"/>
              <a:t>통화 대기 고객 수 안내</a:t>
            </a:r>
            <a:endParaRPr lang="en-US" altLang="ko-KR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5FDF31-16DE-502F-4D64-4E35E8362BDC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DS_MI_CI_01_01</a:t>
            </a:r>
            <a:endParaRPr lang="en-US" altLang="ko-KR" sz="800" dirty="0"/>
          </a:p>
        </p:txBody>
      </p:sp>
      <p:graphicFrame>
        <p:nvGraphicFramePr>
          <p:cNvPr id="44" name="Group 57">
            <a:extLst>
              <a:ext uri="{FF2B5EF4-FFF2-40B4-BE49-F238E27FC236}">
                <a16:creationId xmlns:a16="http://schemas.microsoft.com/office/drawing/2014/main" id="{A1868608-9E83-383D-B1FF-BE057DC5E4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380185"/>
              </p:ext>
            </p:extLst>
          </p:nvPr>
        </p:nvGraphicFramePr>
        <p:xfrm>
          <a:off x="9768840" y="532464"/>
          <a:ext cx="2361310" cy="1375658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유무선 결합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인입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시 신청 불가한 고객의 경우 케이스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 sz="1800" b="0" i="0"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E31D6"/>
                          </a:solidFill>
                          <a:effectLst/>
                          <a:uLnTx/>
                          <a:uFillTx/>
                          <a:latin typeface="+mn-lt"/>
                          <a:ea typeface="맑은 고딕"/>
                          <a:cs typeface="+mn-cs"/>
                        </a:rPr>
                        <a:t>불가 안내 문구 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E31D6"/>
                        </a:solidFill>
                        <a:effectLst/>
                        <a:uLnTx/>
                        <a:uFillTx/>
                        <a:latin typeface="+mn-lt"/>
                        <a:ea typeface="맑은 고딕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 sz="1800" b="0" i="0"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맑은 고딕"/>
                          <a:cs typeface="+mn-cs"/>
                        </a:rPr>
                        <a:t>우측 항목 참조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맑은 고딕"/>
                        <a:cs typeface="+mn-cs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상담사 연결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800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호전환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</a:tbl>
          </a:graphicData>
        </a:graphic>
      </p:graphicFrame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00521B5C-39C5-5E1B-EB13-06ACDA2C2E83}"/>
              </a:ext>
            </a:extLst>
          </p:cNvPr>
          <p:cNvGrpSpPr/>
          <p:nvPr/>
        </p:nvGrpSpPr>
        <p:grpSpPr>
          <a:xfrm>
            <a:off x="431373" y="941122"/>
            <a:ext cx="796863" cy="316109"/>
            <a:chOff x="4733925" y="2686050"/>
            <a:chExt cx="1362075" cy="409435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5A65E8A8-AB69-4506-19B5-C2E76D5F5827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6F191EFB-E340-E5F2-3894-EFB6C7DE624B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A3EED4C1-4F9F-C3E6-695E-96E9BDA494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7CF20863-6A30-D02B-49FA-1380B1659F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89CB8E0-16E2-99D0-48D0-82F6F0E275B7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67E7ACD7-9127-0D4A-A6C1-6561FE53FEF5}"/>
              </a:ext>
            </a:extLst>
          </p:cNvPr>
          <p:cNvGrpSpPr/>
          <p:nvPr/>
        </p:nvGrpSpPr>
        <p:grpSpPr>
          <a:xfrm>
            <a:off x="2758204" y="941099"/>
            <a:ext cx="361950" cy="316109"/>
            <a:chOff x="4733925" y="2686050"/>
            <a:chExt cx="1362075" cy="409435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845BC791-DAD9-69CA-E1D8-4378B2C0AB60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85BCA75A-F8BB-8B94-EEE7-2B91ED3242F5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A3E925B8-1F5C-7C55-2782-C0B2A14605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69709FC2-981B-57A9-251A-7F570E0B2B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F55B0B6-20AE-D2CA-769F-80D5CCCCCD0B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139D1EE4-CABB-1D84-65A2-46330D36FCAE}"/>
              </a:ext>
            </a:extLst>
          </p:cNvPr>
          <p:cNvSpPr/>
          <p:nvPr/>
        </p:nvSpPr>
        <p:spPr>
          <a:xfrm>
            <a:off x="432786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신청 불가 시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708F10F-1B49-93B5-FDFE-750241141E6C}"/>
              </a:ext>
            </a:extLst>
          </p:cNvPr>
          <p:cNvSpPr txBox="1"/>
          <p:nvPr/>
        </p:nvSpPr>
        <p:spPr>
          <a:xfrm>
            <a:off x="427097" y="1591977"/>
            <a:ext cx="87075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유무선 결합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5BFB440-BD42-3420-DA62-C2F2217B22DE}"/>
              </a:ext>
            </a:extLst>
          </p:cNvPr>
          <p:cNvSpPr txBox="1"/>
          <p:nvPr/>
        </p:nvSpPr>
        <p:spPr>
          <a:xfrm>
            <a:off x="426087" y="6567685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_01_01_03</a:t>
            </a:r>
            <a:endParaRPr lang="ko-KR" altLang="en-US" sz="9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615E78A-7F73-8C09-8269-4EC763F75073}"/>
              </a:ext>
            </a:extLst>
          </p:cNvPr>
          <p:cNvSpPr/>
          <p:nvPr/>
        </p:nvSpPr>
        <p:spPr>
          <a:xfrm>
            <a:off x="1488817" y="2010927"/>
            <a:ext cx="607953" cy="607953"/>
          </a:xfrm>
          <a:prstGeom prst="ellipse">
            <a:avLst/>
          </a:prstGeom>
          <a:solidFill>
            <a:schemeClr val="bg1">
              <a:lumMod val="50000"/>
            </a:schemeClr>
          </a:solidFill>
          <a:ln w="6350" cap="flat">
            <a:solidFill>
              <a:schemeClr val="bg1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4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82CCC224-6D58-C980-C90A-E7441C45E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769997"/>
              </p:ext>
            </p:extLst>
          </p:nvPr>
        </p:nvGraphicFramePr>
        <p:xfrm>
          <a:off x="3388097" y="546621"/>
          <a:ext cx="6148733" cy="4180667"/>
        </p:xfrm>
        <a:graphic>
          <a:graphicData uri="http://schemas.openxmlformats.org/drawingml/2006/table">
            <a:tbl>
              <a:tblPr/>
              <a:tblGrid>
                <a:gridCol w="896977">
                  <a:extLst>
                    <a:ext uri="{9D8B030D-6E8A-4147-A177-3AD203B41FA5}">
                      <a16:colId xmlns:a16="http://schemas.microsoft.com/office/drawing/2014/main" val="3125614243"/>
                    </a:ext>
                  </a:extLst>
                </a:gridCol>
                <a:gridCol w="2249218">
                  <a:extLst>
                    <a:ext uri="{9D8B030D-6E8A-4147-A177-3AD203B41FA5}">
                      <a16:colId xmlns:a16="http://schemas.microsoft.com/office/drawing/2014/main" val="1640722698"/>
                    </a:ext>
                  </a:extLst>
                </a:gridCol>
                <a:gridCol w="3002538">
                  <a:extLst>
                    <a:ext uri="{9D8B030D-6E8A-4147-A177-3AD203B41FA5}">
                      <a16:colId xmlns:a16="http://schemas.microsoft.com/office/drawing/2014/main" val="996795841"/>
                    </a:ext>
                  </a:extLst>
                </a:gridCol>
              </a:tblGrid>
              <a:tr h="2615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가입 불가 조건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불가 안내 표시 문구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1976329"/>
                  </a:ext>
                </a:extLst>
              </a:tr>
              <a:tr h="4974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ORDSB01M0300T22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고객정보 조회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외국인여부</a:t>
                      </a: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7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frgnr_yn</a:t>
                      </a: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미성년자 여부</a:t>
                      </a: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7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teen_yn</a:t>
                      </a: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7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필드값이</a:t>
                      </a: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하나라도</a:t>
                      </a:r>
                      <a:endParaRPr lang="en-US" altLang="ko-KR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‘Y’ </a:t>
                      </a: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경우</a:t>
                      </a:r>
                    </a:p>
                  </a:txBody>
                  <a:tcPr marL="108000" marR="108000" marT="108000" marB="108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/>
                        <a:t>외국인이거나 미성년자인 경우 결합할 수 없어요</a:t>
                      </a:r>
                      <a:r>
                        <a:rPr lang="en-US" altLang="ko-KR" sz="800" b="1" dirty="0"/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6972116"/>
                  </a:ext>
                </a:extLst>
              </a:tr>
              <a:tr h="119204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ORDSB03M0100T01</a:t>
                      </a:r>
                    </a:p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고객서비스 정보 조회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)_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/>
                        </a:rPr>
                        <a:t>rslt_cd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/>
                        </a:rPr>
                        <a:t>결과 코드가 정상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/>
                        </a:rPr>
                        <a:t>('000')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/>
                        </a:rPr>
                        <a:t>이 아닌 경우</a:t>
                      </a:r>
                      <a:endParaRPr lang="en-US" altLang="ko-KR" sz="7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맑은 고딕"/>
                      </a:endParaRP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맑은 고딕"/>
                      </a:endParaRP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/>
                        </a:rPr>
                        <a:t>   </a:t>
                      </a:r>
                      <a:endParaRPr lang="ko-KR" altLang="en-US" sz="7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맑은 고딕"/>
                      </a:endParaRPr>
                    </a:p>
                  </a:txBody>
                  <a:tcPr marL="108000" marR="108000" marT="108000" marB="1080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/>
                        <a:t>고객님의 경우 결합 가능한 대상이 </a:t>
                      </a:r>
                      <a:r>
                        <a:rPr lang="ko-KR" altLang="en-US" sz="800" b="1" dirty="0" err="1"/>
                        <a:t>아니에요</a:t>
                      </a:r>
                      <a:r>
                        <a:rPr lang="en-US" altLang="ko-KR" sz="800" b="1" dirty="0"/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0215005"/>
                  </a:ext>
                </a:extLst>
              </a:tr>
              <a:tr h="6953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/>
                        </a:rPr>
                        <a:t>고객의 상품 정보 목록이 없는 경우</a:t>
                      </a:r>
                      <a:endParaRPr lang="en-US" altLang="ko-KR" sz="7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맑은 고딕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/>
                        </a:rPr>
                        <a:t>RCV_OPER_ST_CD (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/>
                        </a:rPr>
                        <a:t>접수작업상태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/>
                        </a:rPr>
                        <a:t>값이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/>
                        </a:rPr>
                        <a:t> ‘3’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/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/>
                        </a:rPr>
                        <a:t>‘4’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/>
                        </a:rPr>
                        <a:t>가 </a:t>
                      </a:r>
                      <a:r>
                        <a:rPr lang="ko-KR" altLang="en-US" sz="7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/>
                        </a:rPr>
                        <a:t>아닌경우</a:t>
                      </a:r>
                      <a:endParaRPr lang="ko-KR" altLang="en-US" sz="7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맑은 고딕"/>
                      </a:endParaRPr>
                    </a:p>
                  </a:txBody>
                  <a:tcPr marL="108000" marR="108000" marT="108000" marB="108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/>
                        <a:t>결합할 수 있는 상품이 없거나</a:t>
                      </a:r>
                      <a:r>
                        <a:rPr lang="en-US" altLang="ko-KR" sz="800" b="1" dirty="0"/>
                        <a:t>, </a:t>
                      </a:r>
                      <a:r>
                        <a:rPr lang="ko-KR" altLang="en-US" sz="800" b="1" dirty="0"/>
                        <a:t>해당 상품이 다른 신청 건으로 처리 </a:t>
                      </a:r>
                      <a:r>
                        <a:rPr lang="ko-KR" altLang="en-US" sz="800" b="1" dirty="0" err="1"/>
                        <a:t>중이에요</a:t>
                      </a:r>
                      <a:r>
                        <a:rPr lang="en-US" altLang="ko-KR" sz="800" b="1" dirty="0"/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5072837"/>
                  </a:ext>
                </a:extLst>
              </a:tr>
              <a:tr h="498535">
                <a:tc>
                  <a:txBody>
                    <a:bodyPr/>
                    <a:lstStyle/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/>
                        </a:rPr>
                        <a:t>ORDSB03S0090T01</a:t>
                      </a: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7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/>
                        </a:rPr>
                        <a:t>온가족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/>
                        </a:rPr>
                        <a:t>프리중복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/>
                        </a:rPr>
                        <a:t> 체크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/>
                        </a:rPr>
                        <a:t>)</a:t>
                      </a:r>
                      <a:endParaRPr lang="ko-KR" altLang="en-US" sz="7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/>
                        </a:rPr>
                        <a:t>상품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/>
                        </a:rPr>
                        <a:t>ID (</a:t>
                      </a:r>
                      <a:r>
                        <a:rPr lang="en-US" altLang="ko-KR" sz="7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/>
                        </a:rPr>
                        <a:t>prod_id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/>
                        </a:rPr>
                        <a:t>값이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/>
                        </a:rPr>
                        <a:t>'NH00000084'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/>
                        </a:rPr>
                        <a:t>거나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/>
                        </a:rPr>
                        <a:t>'A000001642’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/>
                        </a:rPr>
                        <a:t>중복인 경우</a:t>
                      </a:r>
                    </a:p>
                  </a:txBody>
                  <a:tcPr marL="108000" marR="108000" marT="108000" marB="108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1" dirty="0"/>
                        <a:t>이미 결합되어 있어</a:t>
                      </a:r>
                      <a:r>
                        <a:rPr lang="en-US" altLang="ko-KR" sz="800" b="1" dirty="0"/>
                        <a:t>, </a:t>
                      </a:r>
                      <a:r>
                        <a:rPr lang="ko-KR" altLang="en-US" sz="800" b="1" dirty="0"/>
                        <a:t>결합을 진행할 수 없어요</a:t>
                      </a:r>
                      <a:r>
                        <a:rPr lang="en-US" altLang="ko-KR" sz="800" b="1" dirty="0"/>
                        <a:t>.</a:t>
                      </a:r>
                      <a:endParaRPr lang="ko-KR" altLang="en-US" sz="800" b="1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5306467"/>
                  </a:ext>
                </a:extLst>
              </a:tr>
              <a:tr h="498535">
                <a:tc>
                  <a:txBody>
                    <a:bodyPr/>
                    <a:lstStyle/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/>
                        </a:rPr>
                        <a:t>ORDSB01M0300T08</a:t>
                      </a: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7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/>
                        </a:rPr>
                        <a:t>온가족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/>
                        </a:rPr>
                        <a:t> 플랜중복 체크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/>
                        </a:rPr>
                        <a:t>)</a:t>
                      </a:r>
                      <a:endParaRPr lang="ko-KR" altLang="en-US" sz="7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/>
                        </a:rPr>
                        <a:t>유무선 결합 가능여부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/>
                        </a:rPr>
                        <a:t>(</a:t>
                      </a:r>
                      <a:r>
                        <a:rPr lang="en-US" altLang="ko-KR" sz="7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/>
                        </a:rPr>
                        <a:t>newWrwlCombOpPsblYn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/>
                        </a:rPr>
                        <a:t>가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/>
                        </a:rPr>
                        <a:t>‘Y’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/>
                        </a:rPr>
                        <a:t>가 </a:t>
                      </a:r>
                      <a:r>
                        <a:rPr lang="ko-KR" altLang="en-US" sz="7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/>
                        </a:rPr>
                        <a:t>아닌경우</a:t>
                      </a:r>
                      <a:endParaRPr lang="ko-KR" altLang="en-US" sz="7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맑은 고딕"/>
                      </a:endParaRPr>
                    </a:p>
                  </a:txBody>
                  <a:tcPr marL="108000" marR="108000" marT="108000" marB="108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1" dirty="0"/>
                        <a:t>이미 결합되어 있어</a:t>
                      </a:r>
                      <a:r>
                        <a:rPr lang="en-US" altLang="ko-KR" sz="800" b="1" dirty="0"/>
                        <a:t>, </a:t>
                      </a:r>
                      <a:r>
                        <a:rPr lang="ko-KR" altLang="en-US" sz="800" b="1" dirty="0"/>
                        <a:t>결합을 진행할 수 없어요</a:t>
                      </a:r>
                      <a:r>
                        <a:rPr lang="en-US" altLang="ko-KR" sz="800" b="1" dirty="0"/>
                        <a:t>.</a:t>
                      </a:r>
                      <a:endParaRPr lang="ko-KR" altLang="en-US" sz="800" b="1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8694496"/>
                  </a:ext>
                </a:extLst>
              </a:tr>
              <a:tr h="498535">
                <a:tc>
                  <a:txBody>
                    <a:bodyPr/>
                    <a:lstStyle/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/>
                        </a:rPr>
                        <a:t>ORDSB01M0300T10</a:t>
                      </a: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/>
                        </a:rPr>
                        <a:t>(tv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/>
                        </a:rPr>
                        <a:t>플러스 결합 가능 체크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/>
                        </a:rPr>
                        <a:t>_</a:t>
                      </a: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endParaRPr lang="ko-KR" altLang="en-US" sz="7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/>
                        </a:rPr>
                        <a:t>plus_op_psbl_y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/>
                        </a:rPr>
                        <a:t>필드값이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/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/>
                        </a:rPr>
                        <a:t>'Y'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맑은 고딕"/>
                        </a:rPr>
                        <a:t>가 아닌 경우</a:t>
                      </a:r>
                    </a:p>
                  </a:txBody>
                  <a:tcPr marL="108000" marR="108000" marT="108000" marB="108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1" dirty="0"/>
                        <a:t>이미 결합되어 있어</a:t>
                      </a:r>
                      <a:r>
                        <a:rPr lang="en-US" altLang="ko-KR" sz="800" b="1" dirty="0"/>
                        <a:t>, </a:t>
                      </a:r>
                      <a:r>
                        <a:rPr lang="ko-KR" altLang="en-US" sz="800" b="1" dirty="0"/>
                        <a:t>결합을 진행할 수 없어요</a:t>
                      </a:r>
                      <a:r>
                        <a:rPr lang="en-US" altLang="ko-KR" sz="800" b="1" dirty="0"/>
                        <a:t>.</a:t>
                      </a:r>
                      <a:endParaRPr lang="ko-KR" altLang="en-US" sz="800" b="1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792671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D09BCB41-5047-F6F9-CBB4-DCBBABDAD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852" y="1594343"/>
            <a:ext cx="1960881" cy="85120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ED79A23-97C9-357A-ADD2-76AF2770E55C}"/>
              </a:ext>
            </a:extLst>
          </p:cNvPr>
          <p:cNvSpPr txBox="1"/>
          <p:nvPr/>
        </p:nvSpPr>
        <p:spPr>
          <a:xfrm>
            <a:off x="433344" y="2836721"/>
            <a:ext cx="2688781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고객님께서는 유무선 결합 신청이 어려워요</a:t>
            </a:r>
            <a:r>
              <a:rPr lang="en-US" altLang="ko-KR" dirty="0"/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C1AA5F-8E84-D12E-1F87-A0E4645CEA2B}"/>
              </a:ext>
            </a:extLst>
          </p:cNvPr>
          <p:cNvSpPr txBox="1"/>
          <p:nvPr/>
        </p:nvSpPr>
        <p:spPr>
          <a:xfrm>
            <a:off x="433344" y="3178614"/>
            <a:ext cx="2688781" cy="75507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{</a:t>
            </a:r>
            <a:r>
              <a:rPr lang="ko-KR" altLang="en-US" dirty="0"/>
              <a:t>결합할 수 있는 상품이 없거나</a:t>
            </a:r>
            <a:r>
              <a:rPr lang="en-US" altLang="ko-KR" dirty="0"/>
              <a:t>, </a:t>
            </a:r>
            <a:r>
              <a:rPr lang="ko-KR" altLang="en-US" dirty="0"/>
              <a:t>해당 상품이 다른 신청 건으로 처리 </a:t>
            </a:r>
            <a:r>
              <a:rPr lang="ko-KR" altLang="en-US" dirty="0" err="1"/>
              <a:t>중이에요</a:t>
            </a:r>
            <a:r>
              <a:rPr lang="en-US" altLang="ko-KR" dirty="0"/>
              <a:t>.} </a:t>
            </a:r>
            <a:r>
              <a:rPr lang="ko-KR" altLang="en-US" dirty="0"/>
              <a:t>상담사를 통해 도와드릴게요</a:t>
            </a:r>
            <a:r>
              <a:rPr lang="en-US" altLang="ko-KR" dirty="0"/>
              <a:t>.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34F4ACD-A4A5-F314-8B46-AE8651C7042F}"/>
              </a:ext>
            </a:extLst>
          </p:cNvPr>
          <p:cNvSpPr/>
          <p:nvPr/>
        </p:nvSpPr>
        <p:spPr>
          <a:xfrm>
            <a:off x="246087" y="3234945"/>
            <a:ext cx="180000" cy="180000"/>
          </a:xfrm>
          <a:prstGeom prst="ellipse">
            <a:avLst/>
          </a:prstGeom>
          <a:solidFill>
            <a:srgbClr val="FF0000"/>
          </a:solidFill>
          <a:ln w="635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7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309D7FE-06EC-6CA6-AFCF-70E2A6215049}"/>
              </a:ext>
            </a:extLst>
          </p:cNvPr>
          <p:cNvSpPr/>
          <p:nvPr/>
        </p:nvSpPr>
        <p:spPr>
          <a:xfrm>
            <a:off x="246087" y="3983270"/>
            <a:ext cx="180000" cy="180000"/>
          </a:xfrm>
          <a:prstGeom prst="ellipse">
            <a:avLst/>
          </a:prstGeom>
          <a:solidFill>
            <a:srgbClr val="FF0000"/>
          </a:solidFill>
          <a:ln w="635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7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5780919-D7D0-3D20-1127-0D04E9B6B7C2}"/>
              </a:ext>
            </a:extLst>
          </p:cNvPr>
          <p:cNvGrpSpPr/>
          <p:nvPr/>
        </p:nvGrpSpPr>
        <p:grpSpPr>
          <a:xfrm>
            <a:off x="644051" y="4021717"/>
            <a:ext cx="2267366" cy="274320"/>
            <a:chOff x="6846094" y="3510739"/>
            <a:chExt cx="2169534" cy="27432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5C53E522-330B-8A89-E99C-22702A50803C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97643E5-23C0-9533-F7BC-22A755C0B983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상담사 연결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594216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DC112-7793-3AC5-94AD-FD1E27BDA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B91D86-0792-E45E-2289-B42F0CDB825F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ARS </a:t>
            </a:r>
            <a:r>
              <a:rPr lang="ko-KR" altLang="en-US" sz="800" dirty="0"/>
              <a:t>상담사 연결</a:t>
            </a:r>
            <a:r>
              <a:rPr lang="en-US" altLang="ko-KR" sz="800" dirty="0"/>
              <a:t>, </a:t>
            </a:r>
            <a:r>
              <a:rPr lang="ko-KR" altLang="en-US" sz="800" dirty="0"/>
              <a:t>통화 대기 고객 수 안내</a:t>
            </a:r>
            <a:endParaRPr lang="en-US" altLang="ko-KR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D554C-4A2D-29A6-D164-210B16A88746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DS_MI_CI_01_01</a:t>
            </a:r>
            <a:endParaRPr lang="en-US" altLang="ko-KR" sz="800" dirty="0"/>
          </a:p>
        </p:txBody>
      </p:sp>
      <p:graphicFrame>
        <p:nvGraphicFramePr>
          <p:cNvPr id="44" name="Group 57">
            <a:extLst>
              <a:ext uri="{FF2B5EF4-FFF2-40B4-BE49-F238E27FC236}">
                <a16:creationId xmlns:a16="http://schemas.microsoft.com/office/drawing/2014/main" id="{7E0846C2-2708-BBC9-EDC9-007C0616E4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27484"/>
              </p:ext>
            </p:extLst>
          </p:nvPr>
        </p:nvGraphicFramePr>
        <p:xfrm>
          <a:off x="9768840" y="532464"/>
          <a:ext cx="2361310" cy="2110931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 sz="1800" b="0" i="0"/>
                      </a:pPr>
                      <a:r>
                        <a:rPr lang="ko-KR" altLang="en-US" sz="800" b="1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결합할 인터넷 선택</a:t>
                      </a:r>
                      <a:endParaRPr lang="en-US" altLang="ko-KR" sz="800" b="1" strike="noStrike" baseline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+mn-ea"/>
                        <a:cs typeface="나눔고딕"/>
                        <a:sym typeface="나눔고딕"/>
                      </a:endParaRPr>
                    </a:p>
                    <a:p>
                      <a:pPr marL="85725" marR="0" lvl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 sz="1800" b="0" i="0"/>
                      </a:pPr>
                      <a:r>
                        <a:rPr lang="ko-KR" altLang="en-US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본인 인증한 명의로 가입되어 사용 중인 인터넷 모두 노출</a:t>
                      </a:r>
                      <a:endParaRPr lang="en-US" altLang="ko-KR" sz="800" b="0" strike="noStrike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나눔고딕"/>
                        <a:sym typeface="나눔고딕"/>
                      </a:endParaRPr>
                    </a:p>
                    <a:p>
                      <a:pPr marL="85725" marR="0" lvl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 sz="1800" b="0" i="0"/>
                      </a:pPr>
                      <a:r>
                        <a:rPr lang="ko-KR" altLang="en-US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인터넷이 한 개만 있을 경우 </a:t>
                      </a:r>
                      <a: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Default</a:t>
                      </a:r>
                      <a:r>
                        <a:rPr lang="ko-KR" altLang="en-US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로 선택</a:t>
                      </a:r>
                      <a:endParaRPr lang="en-US" altLang="ko-KR" sz="800" b="0" strike="noStrike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나눔고딕"/>
                        <a:sym typeface="나눔고딕"/>
                      </a:endParaRPr>
                    </a:p>
                    <a:p>
                      <a:pPr marL="85725" marR="0" lvl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 sz="1800" b="0" i="0"/>
                      </a:pPr>
                      <a: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2</a:t>
                      </a:r>
                      <a:r>
                        <a:rPr lang="ko-KR" altLang="en-US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개 이상일 경우 </a:t>
                      </a:r>
                      <a: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Default : </a:t>
                      </a:r>
                      <a:r>
                        <a:rPr lang="ko-KR" altLang="en-US" sz="800" b="0" strike="noStrike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미선택</a:t>
                      </a:r>
                      <a:endParaRPr lang="en-US" altLang="ko-KR" sz="800" b="0" strike="noStrike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나눔고딕"/>
                        <a:sym typeface="나눔고딕"/>
                      </a:endParaRPr>
                    </a:p>
                    <a:p>
                      <a:pPr marL="85725" marR="0" lvl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 sz="1800" b="0" i="0"/>
                      </a:pPr>
                      <a:r>
                        <a:rPr lang="ko-KR" altLang="en-US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주소 정보는 도로명 주소로 노출되며 도로명까지 노출 </a:t>
                      </a:r>
                      <a: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(</a:t>
                      </a:r>
                      <a:r>
                        <a:rPr lang="ko-KR" altLang="en-US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상세 주소 정보 </a:t>
                      </a:r>
                      <a:r>
                        <a:rPr lang="ko-KR" altLang="en-US" sz="800" b="0" strike="noStrike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미노출</a:t>
                      </a:r>
                      <a: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)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 sz="1800" b="0" i="0"/>
                      </a:pPr>
                      <a:r>
                        <a:rPr lang="ko-KR" altLang="en-US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선택한 인터넷의 </a:t>
                      </a:r>
                      <a: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1st TV </a:t>
                      </a:r>
                      <a:r>
                        <a:rPr lang="ko-KR" altLang="en-US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상품 노출</a:t>
                      </a:r>
                      <a:br>
                        <a:rPr lang="ko-KR" altLang="en-US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</a:br>
                      <a: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- </a:t>
                      </a:r>
                      <a:r>
                        <a:rPr lang="ko-KR" altLang="en-US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결합 가능한 </a:t>
                      </a:r>
                      <a: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IPTV </a:t>
                      </a:r>
                      <a:r>
                        <a:rPr lang="ko-KR" altLang="en-US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중 </a:t>
                      </a:r>
                      <a: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1</a:t>
                      </a:r>
                      <a:r>
                        <a:rPr lang="ko-KR" altLang="en-US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순위를 표시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</a:tbl>
          </a:graphicData>
        </a:graphic>
      </p:graphicFrame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7E11E964-3525-42AD-2151-CB1BD6D74FB8}"/>
              </a:ext>
            </a:extLst>
          </p:cNvPr>
          <p:cNvGrpSpPr/>
          <p:nvPr/>
        </p:nvGrpSpPr>
        <p:grpSpPr>
          <a:xfrm>
            <a:off x="431373" y="941122"/>
            <a:ext cx="796863" cy="316109"/>
            <a:chOff x="4733925" y="2686050"/>
            <a:chExt cx="1362075" cy="409435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21D46E97-31CF-9287-5FEE-8FEB09C801AC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5D6D64B3-31F5-DDF6-70A3-B9650878F5FD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E18412BE-D068-8CC6-E38C-2B85518A23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7CED72E2-531F-735D-C085-1325635482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00F1E5F-563F-84CC-6EF5-E803A2713301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0D937AC1-6995-8738-7448-D35006AB544E}"/>
              </a:ext>
            </a:extLst>
          </p:cNvPr>
          <p:cNvGrpSpPr/>
          <p:nvPr/>
        </p:nvGrpSpPr>
        <p:grpSpPr>
          <a:xfrm>
            <a:off x="2758204" y="941099"/>
            <a:ext cx="361950" cy="316109"/>
            <a:chOff x="4733925" y="2686050"/>
            <a:chExt cx="1362075" cy="409435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B083A1F7-4484-B88E-F624-F464B816A3D5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6EBE7CEE-64E8-47C4-00A4-3948EA288138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78E38021-98C3-135E-A563-4C3FB5C7D8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B66E99F5-E1E0-089B-1882-2ABF5673A9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C98A875-A727-07E0-9BEC-39841B3857FF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7430E620-14FB-03AF-0CAC-732EB2972F56}"/>
              </a:ext>
            </a:extLst>
          </p:cNvPr>
          <p:cNvSpPr/>
          <p:nvPr/>
        </p:nvSpPr>
        <p:spPr>
          <a:xfrm>
            <a:off x="432786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결합 상품 선택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0299EE7-2130-CE33-06C5-A41F5F277634}"/>
              </a:ext>
            </a:extLst>
          </p:cNvPr>
          <p:cNvSpPr txBox="1"/>
          <p:nvPr/>
        </p:nvSpPr>
        <p:spPr>
          <a:xfrm>
            <a:off x="427097" y="1591977"/>
            <a:ext cx="121219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유무선 결합</a:t>
            </a:r>
            <a:r>
              <a:rPr lang="en-US" altLang="ko-KR" sz="1000" b="1" dirty="0">
                <a:latin typeface="+mn-ea"/>
              </a:rPr>
              <a:t> (1/4)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9CA0828-BC0A-F891-13B0-45DD976211D5}"/>
              </a:ext>
            </a:extLst>
          </p:cNvPr>
          <p:cNvSpPr txBox="1"/>
          <p:nvPr/>
        </p:nvSpPr>
        <p:spPr>
          <a:xfrm>
            <a:off x="431373" y="1925753"/>
            <a:ext cx="2688781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원하시는 결합 조건을 설정하실 수 있어요</a:t>
            </a:r>
            <a:r>
              <a:rPr lang="en-US" altLang="ko-KR" dirty="0"/>
              <a:t>.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A8841B1-3AFE-F787-FD0F-9E493F1E6C7A}"/>
              </a:ext>
            </a:extLst>
          </p:cNvPr>
          <p:cNvSpPr txBox="1"/>
          <p:nvPr/>
        </p:nvSpPr>
        <p:spPr>
          <a:xfrm>
            <a:off x="427098" y="2270204"/>
            <a:ext cx="2700000" cy="31354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결합할 상품을 선택해 주세요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86A6B8EB-D0FB-A307-D97D-2D7288D30D9E}"/>
              </a:ext>
            </a:extLst>
          </p:cNvPr>
          <p:cNvSpPr txBox="1"/>
          <p:nvPr/>
        </p:nvSpPr>
        <p:spPr>
          <a:xfrm>
            <a:off x="426087" y="6567685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_01_01_03</a:t>
            </a:r>
            <a:endParaRPr lang="ko-KR" altLang="en-US" sz="9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FF01E7F-D479-05D0-4815-7F1B6E625B7B}"/>
              </a:ext>
            </a:extLst>
          </p:cNvPr>
          <p:cNvGrpSpPr/>
          <p:nvPr/>
        </p:nvGrpSpPr>
        <p:grpSpPr>
          <a:xfrm>
            <a:off x="648308" y="4469046"/>
            <a:ext cx="2267366" cy="274320"/>
            <a:chOff x="6846094" y="3510739"/>
            <a:chExt cx="2169534" cy="27432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64075C95-3FB2-CE6B-CCB8-9F65C1C64B97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9C93DF-B0E4-AF4F-6003-6E3A0DD63B70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다음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C1A350E-AC17-FF76-B8E7-8006662F88F4}"/>
              </a:ext>
            </a:extLst>
          </p:cNvPr>
          <p:cNvGrpSpPr/>
          <p:nvPr/>
        </p:nvGrpSpPr>
        <p:grpSpPr>
          <a:xfrm>
            <a:off x="501495" y="2651917"/>
            <a:ext cx="2547890" cy="1092197"/>
            <a:chOff x="541539" y="1810801"/>
            <a:chExt cx="2547890" cy="1092197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8ADCE22-2892-75ED-AE6F-17B88C166731}"/>
                </a:ext>
              </a:extLst>
            </p:cNvPr>
            <p:cNvSpPr/>
            <p:nvPr/>
          </p:nvSpPr>
          <p:spPr>
            <a:xfrm>
              <a:off x="541539" y="1810801"/>
              <a:ext cx="2547890" cy="1092197"/>
            </a:xfrm>
            <a:prstGeom prst="rect">
              <a:avLst/>
            </a:prstGeom>
            <a:solidFill>
              <a:schemeClr val="bg1"/>
            </a:solidFill>
            <a:ln w="6350" cap="flat">
              <a:solidFill>
                <a:srgbClr val="3E31D7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noAutofit/>
            </a:bodyPr>
            <a:lstStyle/>
            <a:p>
              <a:pPr marL="0" marR="0" lvl="0" indent="0" algn="l" defTabSz="914400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ko-KR" sz="80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EDD6B1C-0846-10A9-87AC-29856BB2125E}"/>
                </a:ext>
              </a:extLst>
            </p:cNvPr>
            <p:cNvSpPr txBox="1"/>
            <p:nvPr/>
          </p:nvSpPr>
          <p:spPr>
            <a:xfrm>
              <a:off x="932155" y="1855191"/>
              <a:ext cx="1437249" cy="477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marL="0" marR="0" lvl="0" indent="0" algn="l" defTabSz="914400" rtl="0" eaLnBrk="0" fontAlgn="ctr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900" b="1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기가</a:t>
              </a:r>
              <a:r>
                <a:rPr kumimoji="0" lang="en-US" altLang="ko-KR" sz="900" b="1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(1Giga)+</a:t>
              </a:r>
              <a:r>
                <a:rPr kumimoji="0" lang="en-US" altLang="ko-KR" sz="900" b="1" i="0" u="none" strike="noStrike" cap="none" normalizeH="0" baseline="0" dirty="0" err="1">
                  <a:ln>
                    <a:noFill/>
                  </a:ln>
                  <a:solidFill>
                    <a:schemeClr val="accent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Wifi</a:t>
              </a:r>
              <a:endParaRPr kumimoji="0" lang="en-US" altLang="ko-KR" sz="9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l" latinLnBrk="1"/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가입일</a:t>
              </a: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: 2019.01.11</a:t>
              </a:r>
            </a:p>
            <a:p>
              <a:pPr algn="l" latinLnBrk="1"/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주소 </a:t>
              </a: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: 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서울시 중구 퇴계로 </a:t>
              </a: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24</a:t>
              </a:r>
            </a:p>
          </p:txBody>
        </p:sp>
        <p:pic>
          <p:nvPicPr>
            <p:cNvPr id="24" name="그래픽 23" descr="확인 표시 단색으로 채워진">
              <a:extLst>
                <a:ext uri="{FF2B5EF4-FFF2-40B4-BE49-F238E27FC236}">
                  <a16:creationId xmlns:a16="http://schemas.microsoft.com/office/drawing/2014/main" id="{B6BD532E-33B1-9750-666A-21514937D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1148" y="2280888"/>
              <a:ext cx="180909" cy="180909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250D94C-251F-0530-6E42-74481F9C1B2E}"/>
                </a:ext>
              </a:extLst>
            </p:cNvPr>
            <p:cNvSpPr txBox="1"/>
            <p:nvPr/>
          </p:nvSpPr>
          <p:spPr>
            <a:xfrm>
              <a:off x="932155" y="2352341"/>
              <a:ext cx="1437249" cy="477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algn="l" latinLnBrk="1"/>
              <a:r>
                <a:rPr lang="en-US" altLang="ko-KR" sz="9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/>
                </a:rPr>
                <a:t>B tv All  </a:t>
              </a:r>
            </a:p>
            <a:p>
              <a:pPr algn="l" latinLnBrk="1"/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가입일</a:t>
              </a: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: 2019.01.11</a:t>
              </a:r>
            </a:p>
            <a:p>
              <a:pPr algn="l" latinLnBrk="1"/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주소 </a:t>
              </a: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: 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서울시 중구 퇴계로 </a:t>
              </a: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24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93A2BF3-3F62-CF8F-45D6-7F4596C822E3}"/>
              </a:ext>
            </a:extLst>
          </p:cNvPr>
          <p:cNvGrpSpPr/>
          <p:nvPr/>
        </p:nvGrpSpPr>
        <p:grpSpPr>
          <a:xfrm>
            <a:off x="501495" y="3832647"/>
            <a:ext cx="2547890" cy="559535"/>
            <a:chOff x="541539" y="2503259"/>
            <a:chExt cx="2547890" cy="559535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B7A99E3-AD57-6DA4-C05C-8C21B1998907}"/>
                </a:ext>
              </a:extLst>
            </p:cNvPr>
            <p:cNvSpPr/>
            <p:nvPr/>
          </p:nvSpPr>
          <p:spPr>
            <a:xfrm>
              <a:off x="541539" y="2503259"/>
              <a:ext cx="2547890" cy="559535"/>
            </a:xfrm>
            <a:prstGeom prst="rect">
              <a:avLst/>
            </a:prstGeom>
            <a:solidFill>
              <a:schemeClr val="bg1"/>
            </a:solidFill>
            <a:ln w="6350" cap="flat">
              <a:solidFill>
                <a:schemeClr val="bg1">
                  <a:lumMod val="75000"/>
                </a:schemeClr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noAutofit/>
            </a:bodyPr>
            <a:lstStyle/>
            <a:p>
              <a:pPr marL="0" marR="0" lvl="0" indent="0" algn="l" defTabSz="914400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ko-KR" sz="80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F0EE26-513B-3FA6-5367-A66908D6604C}"/>
                </a:ext>
              </a:extLst>
            </p:cNvPr>
            <p:cNvSpPr txBox="1"/>
            <p:nvPr/>
          </p:nvSpPr>
          <p:spPr>
            <a:xfrm>
              <a:off x="932155" y="2547649"/>
              <a:ext cx="2015231" cy="477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lvl="0" indent="0" algn="l" defTabSz="914400" rtl="0" eaLnBrk="0" fontAlgn="ctr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900" b="1" i="0" u="none" strike="noStrike" cap="none" normalizeH="0" baseline="0" dirty="0" err="1">
                  <a:ln>
                    <a:noFill/>
                  </a:ln>
                  <a:solidFill>
                    <a:srgbClr val="222222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기가라이트</a:t>
              </a:r>
              <a:r>
                <a:rPr kumimoji="0" lang="en-US" altLang="ko-KR" sz="900" b="1" i="0" u="none" strike="noStrike" cap="none" normalizeH="0" baseline="0" dirty="0">
                  <a:ln>
                    <a:noFill/>
                  </a:ln>
                  <a:solidFill>
                    <a:srgbClr val="222222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(500M)+</a:t>
              </a:r>
              <a:r>
                <a:rPr kumimoji="0" lang="en-US" altLang="ko-KR" sz="900" b="1" i="0" u="none" strike="noStrike" cap="none" normalizeH="0" baseline="0" dirty="0" err="1">
                  <a:ln>
                    <a:noFill/>
                  </a:ln>
                  <a:solidFill>
                    <a:srgbClr val="222222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Wifi</a:t>
              </a:r>
              <a:endParaRPr kumimoji="0" lang="en-US" altLang="ko-KR" sz="9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l" latinLnBrk="1"/>
              <a:r>
                <a:rPr lang="ko-KR" altLang="en-US" sz="800" dirty="0">
                  <a:highlight>
                    <a:srgbClr val="FAFAFA"/>
                  </a:highlight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가입일</a:t>
              </a:r>
              <a:r>
                <a:rPr lang="en-US" altLang="ko-KR" sz="800" dirty="0">
                  <a:highlight>
                    <a:srgbClr val="FAFAFA"/>
                  </a:highlight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: 2019.01.11</a:t>
              </a:r>
            </a:p>
            <a:p>
              <a:pPr algn="l" latinLnBrk="1"/>
              <a:r>
                <a:rPr lang="ko-KR" altLang="en-US" sz="800" dirty="0">
                  <a:highlight>
                    <a:srgbClr val="FAFAFA"/>
                  </a:highlight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주소 </a:t>
              </a:r>
              <a:r>
                <a:rPr lang="en-US" altLang="ko-KR" sz="800" dirty="0">
                  <a:highlight>
                    <a:srgbClr val="FAFAFA"/>
                  </a:highlight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: </a:t>
              </a:r>
              <a:r>
                <a:rPr lang="ko-KR" altLang="en-US" sz="800" dirty="0">
                  <a:highlight>
                    <a:srgbClr val="FAFAFA"/>
                  </a:highlight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경기도 성남시 분당구 </a:t>
              </a:r>
              <a:r>
                <a:rPr lang="ko-KR" altLang="en-US" sz="800" dirty="0" err="1">
                  <a:highlight>
                    <a:srgbClr val="FAFAFA"/>
                  </a:highlight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수내로</a:t>
              </a:r>
              <a:r>
                <a:rPr lang="ko-KR" altLang="en-US" sz="800" dirty="0">
                  <a:highlight>
                    <a:srgbClr val="FAFAFA"/>
                  </a:highlight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 </a:t>
              </a:r>
              <a:r>
                <a:rPr lang="en-US" altLang="ko-KR" sz="800" dirty="0">
                  <a:highlight>
                    <a:srgbClr val="FAFAFA"/>
                  </a:highlight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39</a:t>
              </a:r>
            </a:p>
          </p:txBody>
        </p:sp>
        <p:pic>
          <p:nvPicPr>
            <p:cNvPr id="29" name="그래픽 28" descr="확인 표시 단색으로 채워진">
              <a:extLst>
                <a:ext uri="{FF2B5EF4-FFF2-40B4-BE49-F238E27FC236}">
                  <a16:creationId xmlns:a16="http://schemas.microsoft.com/office/drawing/2014/main" id="{4FCCB641-7CB5-B7D0-8238-55BD59575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1148" y="2698139"/>
              <a:ext cx="180909" cy="180909"/>
            </a:xfrm>
            <a:prstGeom prst="rect">
              <a:avLst/>
            </a:prstGeom>
          </p:spPr>
        </p:pic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2F9EC2D-F00E-89CD-5099-E9FF04292A50}"/>
              </a:ext>
            </a:extLst>
          </p:cNvPr>
          <p:cNvCxnSpPr/>
          <p:nvPr/>
        </p:nvCxnSpPr>
        <p:spPr>
          <a:xfrm>
            <a:off x="936500" y="3202576"/>
            <a:ext cx="1899821" cy="0"/>
          </a:xfrm>
          <a:prstGeom prst="line">
            <a:avLst/>
          </a:prstGeom>
          <a:noFill/>
          <a:ln w="3175" cap="flat">
            <a:solidFill>
              <a:schemeClr val="tx1">
                <a:lumMod val="50000"/>
                <a:lumOff val="50000"/>
              </a:schemeClr>
            </a:solidFill>
            <a:prstDash val="solid"/>
            <a:bevel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9AB05487-00FC-DD99-800A-7FA7A4D0AD0E}"/>
              </a:ext>
            </a:extLst>
          </p:cNvPr>
          <p:cNvSpPr/>
          <p:nvPr/>
        </p:nvSpPr>
        <p:spPr>
          <a:xfrm>
            <a:off x="423511" y="2636366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337AB3-11EE-E16D-8BCD-102AB86F67BF}"/>
              </a:ext>
            </a:extLst>
          </p:cNvPr>
          <p:cNvSpPr txBox="1"/>
          <p:nvPr/>
        </p:nvSpPr>
        <p:spPr>
          <a:xfrm>
            <a:off x="1577720" y="4787067"/>
            <a:ext cx="1510986" cy="20005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>
            <a:lvl1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/>
            <a:r>
              <a:rPr lang="en-US" altLang="ko-KR" sz="700" dirty="0"/>
              <a:t>※ </a:t>
            </a:r>
            <a:r>
              <a:rPr lang="ko-KR" altLang="en-US" sz="700" dirty="0"/>
              <a:t>결합할 수 있는 상품만 보입니다</a:t>
            </a:r>
            <a:r>
              <a:rPr lang="en-US" altLang="ko-KR" sz="700" dirty="0"/>
              <a:t>.</a:t>
            </a:r>
            <a:endParaRPr lang="ko-KR" altLang="en-US" sz="7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E925222-3F41-7CF6-8435-46C99C6330D3}"/>
              </a:ext>
            </a:extLst>
          </p:cNvPr>
          <p:cNvSpPr/>
          <p:nvPr/>
        </p:nvSpPr>
        <p:spPr>
          <a:xfrm>
            <a:off x="750856" y="3155362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81269662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C9B56-2D4E-759B-94B4-D434ADED1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F5F5F4-0C93-0C00-8609-B79B06918C59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ARS </a:t>
            </a:r>
            <a:r>
              <a:rPr lang="ko-KR" altLang="en-US" sz="800" dirty="0"/>
              <a:t>상담사 연결</a:t>
            </a:r>
            <a:r>
              <a:rPr lang="en-US" altLang="ko-KR" sz="800" dirty="0"/>
              <a:t>, </a:t>
            </a:r>
            <a:r>
              <a:rPr lang="ko-KR" altLang="en-US" sz="800" dirty="0"/>
              <a:t>통화 대기 고객 수 안내</a:t>
            </a:r>
            <a:endParaRPr lang="en-US" altLang="ko-KR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38E0F-F730-5BC4-1892-817ED565B6C3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DS_MI_CI_01_01</a:t>
            </a:r>
            <a:endParaRPr lang="en-US" altLang="ko-KR" sz="800" dirty="0"/>
          </a:p>
        </p:txBody>
      </p:sp>
      <p:graphicFrame>
        <p:nvGraphicFramePr>
          <p:cNvPr id="44" name="Group 57">
            <a:extLst>
              <a:ext uri="{FF2B5EF4-FFF2-40B4-BE49-F238E27FC236}">
                <a16:creationId xmlns:a16="http://schemas.microsoft.com/office/drawing/2014/main" id="{C539A3C8-D469-3856-69BD-1FFB052437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811639"/>
              </p:ext>
            </p:extLst>
          </p:nvPr>
        </p:nvGraphicFramePr>
        <p:xfrm>
          <a:off x="9768840" y="532464"/>
          <a:ext cx="2361310" cy="1375658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 sz="1800" b="0" i="0"/>
                      </a:pPr>
                      <a:r>
                        <a:rPr lang="ko-KR" altLang="en-US" sz="800" b="1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결합할 휴대폰 회선 수 선택</a:t>
                      </a:r>
                      <a:endParaRPr lang="en-US" altLang="ko-KR" sz="800" b="1" strike="noStrike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나눔고딕"/>
                        <a:sym typeface="나눔고딕"/>
                      </a:endParaRPr>
                    </a:p>
                    <a:p>
                      <a:pPr marL="85725" marR="0" lvl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 sz="1800" b="0" i="0"/>
                      </a:pPr>
                      <a:r>
                        <a:rPr lang="ko-KR" altLang="en-US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본인인증 정상 완료된 이동전화 번호 노출</a:t>
                      </a:r>
                      <a:endParaRPr lang="en-US" altLang="ko-KR" sz="800" b="0" strike="noStrike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나눔고딕"/>
                        <a:sym typeface="나눔고딕"/>
                      </a:endParaRPr>
                    </a:p>
                    <a:p>
                      <a:pPr marL="85725" marR="0" lvl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 sz="1800" b="0" i="0"/>
                      </a:pPr>
                      <a: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Default : 1</a:t>
                      </a:r>
                      <a:r>
                        <a:rPr lang="ko-KR" altLang="en-US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회선</a:t>
                      </a:r>
                      <a:endParaRPr lang="en-US" altLang="ko-KR" sz="800" b="0" strike="noStrike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나눔고딕"/>
                        <a:sym typeface="나눔고딕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 sz="1800" b="0" i="0"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맑은 고딕"/>
                          <a:cs typeface="+mn-cs"/>
                        </a:rPr>
                        <a:t>2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맑은 고딕"/>
                          <a:cs typeface="+mn-cs"/>
                        </a:rPr>
                        <a:t>회선 이상 선택 시 노출 </a:t>
                      </a:r>
                      <a:endParaRPr lang="en-US" altLang="ko-KR" sz="800" b="0" strike="noStrike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나눔고딕"/>
                        <a:sym typeface="나눔고딕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</a:tbl>
          </a:graphicData>
        </a:graphic>
      </p:graphicFrame>
      <p:grpSp>
        <p:nvGrpSpPr>
          <p:cNvPr id="40" name="그룹 39">
            <a:extLst>
              <a:ext uri="{FF2B5EF4-FFF2-40B4-BE49-F238E27FC236}">
                <a16:creationId xmlns:a16="http://schemas.microsoft.com/office/drawing/2014/main" id="{323046BE-4239-137D-7B08-A71419D24BB8}"/>
              </a:ext>
            </a:extLst>
          </p:cNvPr>
          <p:cNvGrpSpPr/>
          <p:nvPr/>
        </p:nvGrpSpPr>
        <p:grpSpPr>
          <a:xfrm>
            <a:off x="438993" y="941122"/>
            <a:ext cx="796863" cy="316109"/>
            <a:chOff x="4733925" y="2686050"/>
            <a:chExt cx="1362075" cy="409435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2C18CDB6-C3AD-B944-2E04-9763B5A67178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1AC6CB98-ECD3-7580-7375-5C27ACE1E54F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0080CB18-0172-A401-EDB1-1FABBDF9FD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A8D2F346-1A5B-A200-0B2D-F644EE5E0E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C49956C-E164-0D8F-97BE-AF53F545BBCB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FCA8A46-3B78-ED55-21F8-4AFC71916BB1}"/>
              </a:ext>
            </a:extLst>
          </p:cNvPr>
          <p:cNvGrpSpPr/>
          <p:nvPr/>
        </p:nvGrpSpPr>
        <p:grpSpPr>
          <a:xfrm>
            <a:off x="2765824" y="941099"/>
            <a:ext cx="361950" cy="316109"/>
            <a:chOff x="4733925" y="2686050"/>
            <a:chExt cx="1362075" cy="409435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6E1149EC-C855-1613-D12B-08DEF8E90E35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5EA36415-7F7B-8489-3B84-4C7294D8F8AE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B19D1D5C-FF65-6880-1485-F6060FA7E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B472E322-EF83-9685-5871-F8C287F64E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EC834EF-3D65-EB91-DD18-61147D55D789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8EA1023A-537F-6811-95F1-DB7694DDDF75}"/>
              </a:ext>
            </a:extLst>
          </p:cNvPr>
          <p:cNvSpPr/>
          <p:nvPr/>
        </p:nvSpPr>
        <p:spPr>
          <a:xfrm>
            <a:off x="440406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휴대폰 회선 수 선택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4DCF21B-4B58-0ABE-FCA9-2330DDFBC06C}"/>
              </a:ext>
            </a:extLst>
          </p:cNvPr>
          <p:cNvSpPr txBox="1"/>
          <p:nvPr/>
        </p:nvSpPr>
        <p:spPr>
          <a:xfrm>
            <a:off x="434717" y="1591977"/>
            <a:ext cx="121219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유무선 결합</a:t>
            </a:r>
            <a:r>
              <a:rPr lang="en-US" altLang="ko-KR" sz="1000" b="1" dirty="0">
                <a:latin typeface="+mn-ea"/>
              </a:rPr>
              <a:t> (2/4)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2040A90-60EB-2E68-823E-2EB8E5CB87A8}"/>
              </a:ext>
            </a:extLst>
          </p:cNvPr>
          <p:cNvSpPr txBox="1"/>
          <p:nvPr/>
        </p:nvSpPr>
        <p:spPr>
          <a:xfrm>
            <a:off x="438993" y="1925753"/>
            <a:ext cx="2688781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ko-KR" altLang="en-US" dirty="0">
                <a:latin typeface="+mn-ea"/>
              </a:rPr>
              <a:t>휴대폰 회선 수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선택이 필요해요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3B1A287-4F2F-0F9E-5628-079B677BEC14}"/>
              </a:ext>
            </a:extLst>
          </p:cNvPr>
          <p:cNvSpPr txBox="1"/>
          <p:nvPr/>
        </p:nvSpPr>
        <p:spPr>
          <a:xfrm>
            <a:off x="434718" y="2276312"/>
            <a:ext cx="2700000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본인만 결합은 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회선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가족 결합인 경우 고객님을 포함해서 선택해 주세요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1C831FA-E83F-5B99-7DB0-9E7C5579D119}"/>
              </a:ext>
            </a:extLst>
          </p:cNvPr>
          <p:cNvSpPr txBox="1"/>
          <p:nvPr/>
        </p:nvSpPr>
        <p:spPr>
          <a:xfrm>
            <a:off x="433707" y="6537788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_01_01_03</a:t>
            </a:r>
            <a:endParaRPr lang="ko-KR" altLang="en-US" sz="900" dirty="0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405A8FA3-88E4-D410-73F6-492A2975EEDE}"/>
              </a:ext>
            </a:extLst>
          </p:cNvPr>
          <p:cNvGrpSpPr/>
          <p:nvPr/>
        </p:nvGrpSpPr>
        <p:grpSpPr>
          <a:xfrm>
            <a:off x="655928" y="3300331"/>
            <a:ext cx="2267366" cy="274320"/>
            <a:chOff x="6846094" y="3510739"/>
            <a:chExt cx="2169534" cy="274320"/>
          </a:xfrm>
        </p:grpSpPr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DE86A0B8-DF7E-9381-9040-F6257B390A72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8EF095B-7D3B-921E-3189-740795919D59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다음</a:t>
              </a:r>
            </a:p>
          </p:txBody>
        </p: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DFEF75E-32DE-31F1-8C4C-E551C936A66A}"/>
              </a:ext>
            </a:extLst>
          </p:cNvPr>
          <p:cNvSpPr/>
          <p:nvPr/>
        </p:nvSpPr>
        <p:spPr>
          <a:xfrm>
            <a:off x="553443" y="3684229"/>
            <a:ext cx="2448837" cy="5078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defTabSz="914400" latinLnBrk="1" hangingPunct="0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본인인증된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휴대폰은 바로 결합되며 가족의</a:t>
            </a:r>
            <a:b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휴대폰은 전문 상담사가 전화 드린 후 결합</a:t>
            </a:r>
            <a:b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됩니다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AB22CE2-DB2C-843A-DC33-D69F94D9351C}"/>
              </a:ext>
            </a:extLst>
          </p:cNvPr>
          <p:cNvSpPr txBox="1"/>
          <p:nvPr/>
        </p:nvSpPr>
        <p:spPr>
          <a:xfrm>
            <a:off x="455849" y="2957102"/>
            <a:ext cx="2700000" cy="2308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hangingPunct="0"/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●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1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회선 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○ 2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회선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 ○ 3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회선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 ○ 4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회선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 ○ 5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회선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F82427F4-31A2-BA35-6B19-565E28B9D7DC}"/>
              </a:ext>
            </a:extLst>
          </p:cNvPr>
          <p:cNvSpPr/>
          <p:nvPr/>
        </p:nvSpPr>
        <p:spPr>
          <a:xfrm>
            <a:off x="372496" y="3712939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48395757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A5518-E6E7-82FF-CFC3-C8CECE8C4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0E3C6E-ACE6-5970-4671-FBACF5DDD53D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ARS </a:t>
            </a:r>
            <a:r>
              <a:rPr lang="ko-KR" altLang="en-US" sz="800" dirty="0"/>
              <a:t>상담사 연결</a:t>
            </a:r>
            <a:r>
              <a:rPr lang="en-US" altLang="ko-KR" sz="800" dirty="0"/>
              <a:t>, </a:t>
            </a:r>
            <a:r>
              <a:rPr lang="ko-KR" altLang="en-US" sz="800" dirty="0"/>
              <a:t>통화 대기 고객 수 안내</a:t>
            </a:r>
            <a:endParaRPr lang="en-US" altLang="ko-KR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5998E-364B-4901-CB4C-8A2D263CF11E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DS_MI_CI_01_01</a:t>
            </a:r>
            <a:endParaRPr lang="en-US" altLang="ko-KR" sz="800" dirty="0"/>
          </a:p>
        </p:txBody>
      </p:sp>
      <p:graphicFrame>
        <p:nvGraphicFramePr>
          <p:cNvPr id="44" name="Group 57">
            <a:extLst>
              <a:ext uri="{FF2B5EF4-FFF2-40B4-BE49-F238E27FC236}">
                <a16:creationId xmlns:a16="http://schemas.microsoft.com/office/drawing/2014/main" id="{BDD0F471-4926-2DFD-3673-2D3B27247C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57836"/>
              </p:ext>
            </p:extLst>
          </p:nvPr>
        </p:nvGraphicFramePr>
        <p:xfrm>
          <a:off x="9768840" y="532464"/>
          <a:ext cx="2361310" cy="3052691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 sz="1800" b="0" i="0"/>
                      </a:pPr>
                      <a:r>
                        <a:rPr lang="ko-KR" altLang="en-US" sz="800" b="1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할인 예상금액 확인</a:t>
                      </a:r>
                      <a:endParaRPr lang="en-US" altLang="ko-KR" sz="800" b="1" strike="noStrike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나눔고딕"/>
                        <a:sym typeface="나눔고딕"/>
                      </a:endParaRPr>
                    </a:p>
                    <a:p>
                      <a:pPr marL="85725" marR="0" lvl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 sz="1800" b="0" i="0"/>
                      </a:pPr>
                      <a: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1</a:t>
                      </a:r>
                      <a:r>
                        <a:rPr lang="ko-KR" altLang="en-US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단계에서 선택한 상품명 노출</a:t>
                      </a:r>
                      <a:endParaRPr lang="en-US" altLang="ko-KR" sz="800" b="0" strike="noStrike" baseline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+mn-ea"/>
                        <a:cs typeface="나눔고딕"/>
                        <a:sym typeface="나눔고딕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 sz="1800" b="0" i="0"/>
                      </a:pPr>
                      <a:r>
                        <a:rPr lang="ko-KR" altLang="en-US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해당 인터넷으로 가입 시</a:t>
                      </a:r>
                      <a: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, </a:t>
                      </a:r>
                      <a:r>
                        <a:rPr lang="ko-KR" altLang="en-US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할인되는 금액 노출 </a:t>
                      </a:r>
                      <a: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(</a:t>
                      </a:r>
                      <a:r>
                        <a:rPr lang="ko-KR" altLang="en-US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인터넷</a:t>
                      </a:r>
                      <a: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/</a:t>
                      </a:r>
                      <a:r>
                        <a:rPr lang="ko-KR" altLang="en-US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휴대폰</a:t>
                      </a:r>
                      <a: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)</a:t>
                      </a:r>
                      <a:b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</a:br>
                      <a: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- </a:t>
                      </a:r>
                      <a:r>
                        <a:rPr lang="ko-KR" altLang="en-US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인터넷 상품별로 할인금액 상이</a:t>
                      </a:r>
                      <a: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(5 </a:t>
                      </a:r>
                      <a:r>
                        <a:rPr lang="ko-KR" altLang="en-US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참고</a:t>
                      </a:r>
                      <a: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)</a:t>
                      </a:r>
                      <a:b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</a:br>
                      <a: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- </a:t>
                      </a:r>
                      <a:r>
                        <a:rPr lang="ko-KR" altLang="en-US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휴대폰 회선별 할인금액 상이</a:t>
                      </a:r>
                      <a: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(6 </a:t>
                      </a:r>
                      <a:r>
                        <a:rPr lang="ko-KR" altLang="en-US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참고</a:t>
                      </a:r>
                      <a: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)</a:t>
                      </a:r>
                      <a:b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</a:br>
                      <a: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- IPTV </a:t>
                      </a:r>
                      <a:r>
                        <a:rPr lang="ko-KR" altLang="en-US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결합 고객 </a:t>
                      </a:r>
                      <a: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1,100</a:t>
                      </a:r>
                      <a:r>
                        <a:rPr lang="ko-KR" altLang="en-US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추가 할인</a:t>
                      </a:r>
                      <a:b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</a:br>
                      <a: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: 2-2</a:t>
                      </a:r>
                      <a:r>
                        <a:rPr lang="ko-KR" altLang="en-US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에서 </a:t>
                      </a:r>
                      <a: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1st TV </a:t>
                      </a:r>
                      <a:r>
                        <a:rPr lang="ko-KR" altLang="en-US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관리번호 조회된 고객 대상 노출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 sz="1800" b="0" i="0"/>
                      </a:pPr>
                      <a: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2</a:t>
                      </a:r>
                      <a:r>
                        <a:rPr lang="ko-KR" altLang="en-US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의 합산 금액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486185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 sz="1800" b="0" i="0"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맑은 고딕"/>
                          <a:cs typeface="+mn-cs"/>
                        </a:rPr>
                        <a:t>Step2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맑은 고딕"/>
                          <a:cs typeface="+mn-cs"/>
                        </a:rPr>
                        <a:t>선택에 따라 회선 수 노출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774534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 sz="1800" b="0" i="0"/>
                      </a:pP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맑은 고딕"/>
                          <a:cs typeface="+mn-cs"/>
                        </a:rPr>
                        <a:t>인터넷 할인금액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맑은 고딕"/>
                          <a:cs typeface="+mn-cs"/>
                        </a:rPr>
                        <a:t>최신 버전 반영 필요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맑은 고딕"/>
                          <a:cs typeface="+mn-cs"/>
                        </a:rPr>
                        <a:t>)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573062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 sz="1800" b="0" i="0"/>
                      </a:pP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맑은 고딕"/>
                          <a:cs typeface="+mn-cs"/>
                        </a:rPr>
                        <a:t>인터넷 할인금액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맑은 고딕"/>
                          <a:cs typeface="+mn-cs"/>
                        </a:rPr>
                        <a:t>(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맑은 고딕"/>
                          <a:cs typeface="+mn-cs"/>
                        </a:rPr>
                        <a:t>최신 버전 반영 필요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맑은 고딕"/>
                          <a:cs typeface="+mn-cs"/>
                        </a:rPr>
                        <a:t>)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00567"/>
                  </a:ext>
                </a:extLst>
              </a:tr>
            </a:tbl>
          </a:graphicData>
        </a:graphic>
      </p:graphicFrame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3804CBF3-2828-3F56-C3A9-DE1F303BF2F5}"/>
              </a:ext>
            </a:extLst>
          </p:cNvPr>
          <p:cNvGrpSpPr/>
          <p:nvPr/>
        </p:nvGrpSpPr>
        <p:grpSpPr>
          <a:xfrm>
            <a:off x="431373" y="941122"/>
            <a:ext cx="796863" cy="316109"/>
            <a:chOff x="4733925" y="2686050"/>
            <a:chExt cx="1362075" cy="409435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151F342B-FA9C-F8C5-2FC3-A2E29F5B38DA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6C609885-28AA-FB46-711E-77C926DA04F5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4EBA9B90-0AAD-D1B8-04A0-CA670E4091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351E5FCF-1400-5770-C740-EB4582BE69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45F8E63-6869-4FF9-53E3-BA2868D9F6BF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E1CF4578-15AD-6C1B-09EB-6D09A31854A8}"/>
              </a:ext>
            </a:extLst>
          </p:cNvPr>
          <p:cNvGrpSpPr/>
          <p:nvPr/>
        </p:nvGrpSpPr>
        <p:grpSpPr>
          <a:xfrm>
            <a:off x="2758204" y="941099"/>
            <a:ext cx="361950" cy="316109"/>
            <a:chOff x="4733925" y="2686050"/>
            <a:chExt cx="1362075" cy="409435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9884F952-8907-7B98-A51E-292A88800719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22C26304-F68E-CA58-EF84-A0383CC98592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4F69CD8A-18A4-284C-8BB6-840899C614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B1362208-0DD2-8B16-F6E0-C1FD035F19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717033A-94EE-4483-50F3-C1BC80B47574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C30BA1EB-E408-EAC0-CD2C-DA94791B81B7}"/>
              </a:ext>
            </a:extLst>
          </p:cNvPr>
          <p:cNvSpPr/>
          <p:nvPr/>
        </p:nvSpPr>
        <p:spPr>
          <a:xfrm>
            <a:off x="432786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예상 할인 금액 확인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9DA4640-A922-9B5D-B1A0-CCD2DA316249}"/>
              </a:ext>
            </a:extLst>
          </p:cNvPr>
          <p:cNvSpPr txBox="1"/>
          <p:nvPr/>
        </p:nvSpPr>
        <p:spPr>
          <a:xfrm>
            <a:off x="427097" y="1591977"/>
            <a:ext cx="121219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유무선 결합</a:t>
            </a:r>
            <a:r>
              <a:rPr lang="en-US" altLang="ko-KR" sz="1000" b="1" dirty="0">
                <a:latin typeface="+mn-ea"/>
              </a:rPr>
              <a:t> (3/4)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00B63BB-0FD3-185A-7683-87B6FDA0EB5E}"/>
              </a:ext>
            </a:extLst>
          </p:cNvPr>
          <p:cNvSpPr txBox="1"/>
          <p:nvPr/>
        </p:nvSpPr>
        <p:spPr>
          <a:xfrm>
            <a:off x="431373" y="1925753"/>
            <a:ext cx="2688781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예상 할인 금액을 확인해 주세요</a:t>
            </a:r>
            <a:r>
              <a:rPr lang="en-US" altLang="ko-KR" dirty="0"/>
              <a:t>.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DF184A4-B596-D019-23A0-EFB3DC10CF79}"/>
              </a:ext>
            </a:extLst>
          </p:cNvPr>
          <p:cNvSpPr txBox="1"/>
          <p:nvPr/>
        </p:nvSpPr>
        <p:spPr>
          <a:xfrm>
            <a:off x="427098" y="2259637"/>
            <a:ext cx="2700000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예상 할인 금액은 단순 </a:t>
            </a:r>
            <a:r>
              <a:rPr lang="ko-KR" altLang="en-US" sz="1100" dirty="0" err="1">
                <a:solidFill>
                  <a:schemeClr val="bg1"/>
                </a:solidFill>
                <a:latin typeface="+mn-ea"/>
              </a:rPr>
              <a:t>참고용이며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실제 할인 금액과 다를 수 있어요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B65DB89-A91A-4F87-CC98-EEF2C6E7D12B}"/>
              </a:ext>
            </a:extLst>
          </p:cNvPr>
          <p:cNvSpPr txBox="1"/>
          <p:nvPr/>
        </p:nvSpPr>
        <p:spPr>
          <a:xfrm>
            <a:off x="426087" y="6537788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_01_01_03</a:t>
            </a:r>
            <a:endParaRPr lang="ko-KR" altLang="en-US" sz="9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6F9F529-65F5-C464-0578-FB62E152337C}"/>
              </a:ext>
            </a:extLst>
          </p:cNvPr>
          <p:cNvGrpSpPr/>
          <p:nvPr/>
        </p:nvGrpSpPr>
        <p:grpSpPr>
          <a:xfrm>
            <a:off x="648308" y="4065311"/>
            <a:ext cx="2267366" cy="274320"/>
            <a:chOff x="6846094" y="3510739"/>
            <a:chExt cx="2169534" cy="27432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0811A083-E677-9228-6855-3034A2989355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A896490-8BB1-81D5-63EE-4059245E4E0A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다음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B6B819B-01F8-8659-61BC-0A09A02FB648}"/>
              </a:ext>
            </a:extLst>
          </p:cNvPr>
          <p:cNvSpPr txBox="1"/>
          <p:nvPr/>
        </p:nvSpPr>
        <p:spPr>
          <a:xfrm>
            <a:off x="432786" y="2956693"/>
            <a:ext cx="2797713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 latinLnBrk="1"/>
            <a:r>
              <a:rPr lang="ko-KR" altLang="en-US" sz="1000" b="1" dirty="0">
                <a:solidFill>
                  <a:srgbClr val="255E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  <a:sym typeface="맑은 고딕"/>
              </a:rPr>
              <a:t>기가</a:t>
            </a:r>
            <a:r>
              <a:rPr lang="en-US" altLang="ko-KR" sz="1000" b="1" dirty="0">
                <a:solidFill>
                  <a:srgbClr val="255E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  <a:sym typeface="맑은 고딕"/>
              </a:rPr>
              <a:t>(1Giga)+</a:t>
            </a:r>
            <a:r>
              <a:rPr lang="en-US" altLang="ko-KR" sz="1000" b="1" dirty="0" err="1">
                <a:solidFill>
                  <a:srgbClr val="255E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  <a:sym typeface="맑은 고딕"/>
              </a:rPr>
              <a:t>Wifi</a:t>
            </a:r>
            <a:r>
              <a:rPr lang="ko-KR" altLang="en-US" sz="1000" b="1" dirty="0">
                <a:solidFill>
                  <a:srgbClr val="255E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  <a:sym typeface="맑은 고딕"/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  <a:sym typeface="맑은 고딕"/>
              </a:rPr>
              <a:t>+ </a:t>
            </a:r>
            <a:r>
              <a:rPr lang="ko-KR" altLang="en-US" sz="1000" b="1" dirty="0">
                <a:solidFill>
                  <a:srgbClr val="255E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  <a:sym typeface="맑은 고딕"/>
              </a:rPr>
              <a:t>휴대폰 </a:t>
            </a:r>
            <a:r>
              <a:rPr lang="en-US" altLang="ko-KR" sz="1000" b="1" dirty="0">
                <a:solidFill>
                  <a:srgbClr val="255E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  <a:sym typeface="맑은 고딕"/>
              </a:rPr>
              <a:t>N</a:t>
            </a:r>
            <a:r>
              <a:rPr lang="ko-KR" altLang="en-US" sz="1000" b="1" dirty="0">
                <a:solidFill>
                  <a:srgbClr val="255E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  <a:sym typeface="맑은 고딕"/>
              </a:rPr>
              <a:t>회선 </a:t>
            </a:r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  <a:sym typeface="맑은 고딕"/>
              </a:rPr>
              <a:t>결합 시</a:t>
            </a:r>
            <a:endParaRPr lang="en-US" altLang="ko-KR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  <a:sym typeface="맑은 고딕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2F1FEE-07BE-2866-7607-8495D39A1C47}"/>
              </a:ext>
            </a:extLst>
          </p:cNvPr>
          <p:cNvSpPr/>
          <p:nvPr/>
        </p:nvSpPr>
        <p:spPr>
          <a:xfrm>
            <a:off x="522806" y="3201652"/>
            <a:ext cx="2552058" cy="739956"/>
          </a:xfrm>
          <a:prstGeom prst="rect">
            <a:avLst/>
          </a:prstGeom>
          <a:noFill/>
          <a:ln w="6350" cap="flat">
            <a:solidFill>
              <a:schemeClr val="bg1">
                <a:lumMod val="65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algn="l" rtl="0" latinLnBrk="1" hangingPunct="0"/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   </a:t>
            </a:r>
            <a:endParaRPr lang="en-US" altLang="ko-KR" sz="900" b="1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0D73B-1EA3-ECC8-6DAF-050AA0B85D5D}"/>
              </a:ext>
            </a:extLst>
          </p:cNvPr>
          <p:cNvSpPr txBox="1"/>
          <p:nvPr/>
        </p:nvSpPr>
        <p:spPr>
          <a:xfrm>
            <a:off x="1759237" y="3344417"/>
            <a:ext cx="1216034" cy="43857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5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  <a:sym typeface="Helvetica Neue"/>
              </a:rPr>
              <a:t>월간 총 </a:t>
            </a:r>
            <a:r>
              <a:rPr lang="en-US" altLang="ko-KR" sz="1200" b="1" dirty="0">
                <a:solidFill>
                  <a:srgbClr val="255EFF"/>
                </a:solidFill>
                <a:highlight>
                  <a:srgbClr val="FFCA28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00,000</a:t>
            </a:r>
            <a:r>
              <a:rPr lang="ko-KR" altLang="en-US" sz="105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원</a:t>
            </a:r>
            <a:endParaRPr lang="en-US" altLang="ko-KR" sz="105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marL="0" marR="0" indent="0" algn="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절감 혜택</a:t>
            </a:r>
            <a:r>
              <a:rPr lang="en-US" altLang="ko-KR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!</a:t>
            </a:r>
            <a:endParaRPr kumimoji="0" lang="ko-KR" altLang="en-US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  <a:sym typeface="Helvetica Ne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7E0963-857E-83D7-14C0-430B0D745F84}"/>
              </a:ext>
            </a:extLst>
          </p:cNvPr>
          <p:cNvSpPr txBox="1"/>
          <p:nvPr/>
        </p:nvSpPr>
        <p:spPr>
          <a:xfrm>
            <a:off x="522806" y="3313302"/>
            <a:ext cx="1156183" cy="5078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 rtl="0" latinLnBrk="1" hangingPunct="0"/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인터넷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 </a:t>
            </a:r>
            <a:r>
              <a:rPr lang="en-US" altLang="ko-KR" sz="900" dirty="0">
                <a:solidFill>
                  <a:srgbClr val="255E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0,000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원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algn="ctr" rtl="0" latinLnBrk="1" hangingPunct="0"/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휴대폰   </a:t>
            </a:r>
            <a:r>
              <a:rPr lang="en-US" altLang="ko-KR" sz="900" dirty="0">
                <a:solidFill>
                  <a:srgbClr val="255E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0,000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원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algn="ctr" rtl="0" latinLnBrk="1" hangingPunct="0"/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IPTV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     </a:t>
            </a:r>
            <a:r>
              <a:rPr lang="en-US" altLang="ko-KR" sz="900" dirty="0">
                <a:solidFill>
                  <a:srgbClr val="255E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1,100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원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D1EA7C7-10BF-2BF0-A015-FF97D3B81E83}"/>
              </a:ext>
            </a:extLst>
          </p:cNvPr>
          <p:cNvSpPr/>
          <p:nvPr/>
        </p:nvSpPr>
        <p:spPr>
          <a:xfrm>
            <a:off x="335613" y="2969675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E5A6E4B-553B-C340-ABFE-E2322F4E1760}"/>
              </a:ext>
            </a:extLst>
          </p:cNvPr>
          <p:cNvSpPr/>
          <p:nvPr/>
        </p:nvSpPr>
        <p:spPr>
          <a:xfrm>
            <a:off x="965819" y="3162390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8AC4B3E-E702-BBAD-2DEE-F777050CD442}"/>
              </a:ext>
            </a:extLst>
          </p:cNvPr>
          <p:cNvSpPr/>
          <p:nvPr/>
        </p:nvSpPr>
        <p:spPr>
          <a:xfrm>
            <a:off x="2276780" y="3168663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A1C5018-EC14-E50E-4F53-EBA0B13683EE}"/>
              </a:ext>
            </a:extLst>
          </p:cNvPr>
          <p:cNvSpPr/>
          <p:nvPr/>
        </p:nvSpPr>
        <p:spPr>
          <a:xfrm>
            <a:off x="1658615" y="2825651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F5C51E-B566-2DA0-DB45-38EE9FBD7D09}"/>
              </a:ext>
            </a:extLst>
          </p:cNvPr>
          <p:cNvSpPr txBox="1"/>
          <p:nvPr/>
        </p:nvSpPr>
        <p:spPr>
          <a:xfrm>
            <a:off x="6675943" y="2377262"/>
            <a:ext cx="1655019" cy="24621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  <a:sym typeface="Helvetica Neue"/>
              </a:rPr>
              <a:t>휴대폰 할인 금액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5F18F1-CE90-8F2F-C137-CE1668B6ADA9}"/>
              </a:ext>
            </a:extLst>
          </p:cNvPr>
          <p:cNvSpPr txBox="1"/>
          <p:nvPr/>
        </p:nvSpPr>
        <p:spPr>
          <a:xfrm>
            <a:off x="6664349" y="1018327"/>
            <a:ext cx="1655019" cy="24621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  <a:sym typeface="Helvetica Neue"/>
              </a:rPr>
              <a:t>인터넷 할인 금액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4D621F8-DF18-F38D-B22B-6E93310FE4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426440"/>
              </p:ext>
            </p:extLst>
          </p:nvPr>
        </p:nvGraphicFramePr>
        <p:xfrm>
          <a:off x="6728830" y="2631208"/>
          <a:ext cx="2232674" cy="132799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38770">
                  <a:extLst>
                    <a:ext uri="{9D8B030D-6E8A-4147-A177-3AD203B41FA5}">
                      <a16:colId xmlns:a16="http://schemas.microsoft.com/office/drawing/2014/main" val="261251507"/>
                    </a:ext>
                  </a:extLst>
                </a:gridCol>
                <a:gridCol w="729119">
                  <a:extLst>
                    <a:ext uri="{9D8B030D-6E8A-4147-A177-3AD203B41FA5}">
                      <a16:colId xmlns:a16="http://schemas.microsoft.com/office/drawing/2014/main" val="3254935980"/>
                    </a:ext>
                  </a:extLst>
                </a:gridCol>
                <a:gridCol w="764785">
                  <a:extLst>
                    <a:ext uri="{9D8B030D-6E8A-4147-A177-3AD203B41FA5}">
                      <a16:colId xmlns:a16="http://schemas.microsoft.com/office/drawing/2014/main" val="3968979483"/>
                    </a:ext>
                  </a:extLst>
                </a:gridCol>
              </a:tblGrid>
              <a:tr h="23472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휴대폰 회선</a:t>
                      </a:r>
                      <a:endParaRPr lang="ko-KR" sz="9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결합 할인 금액</a:t>
                      </a:r>
                      <a:r>
                        <a:rPr lang="en-US" altLang="ko-KR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(</a:t>
                      </a:r>
                      <a:r>
                        <a:rPr lang="ko-KR" altLang="en-US" sz="9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광랜</a:t>
                      </a:r>
                      <a:r>
                        <a:rPr lang="en-US" altLang="ko-KR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)</a:t>
                      </a:r>
                      <a:endParaRPr lang="ko-KR" sz="9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결합 할인 금액</a:t>
                      </a:r>
                      <a:r>
                        <a:rPr lang="en-US" altLang="ko-KR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(</a:t>
                      </a:r>
                      <a:r>
                        <a:rPr lang="ko-KR" altLang="en-US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기가</a:t>
                      </a:r>
                      <a:r>
                        <a:rPr lang="en-US" altLang="ko-KR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)</a:t>
                      </a:r>
                      <a:endParaRPr lang="ko-KR" altLang="ko-KR" sz="9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0073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1</a:t>
                      </a:r>
                      <a:r>
                        <a:rPr lang="ko-KR" altLang="en-US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회선</a:t>
                      </a:r>
                      <a:endParaRPr lang="en-US" altLang="ko-KR" sz="9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3,500</a:t>
                      </a:r>
                      <a:r>
                        <a:rPr lang="ko-KR" altLang="en-US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원</a:t>
                      </a:r>
                      <a:endParaRPr lang="ko-KR" sz="9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3,500</a:t>
                      </a:r>
                      <a:r>
                        <a:rPr lang="ko-KR" altLang="en-US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원</a:t>
                      </a:r>
                      <a:endParaRPr lang="ko-KR" altLang="ko-KR" sz="9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358997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회선</a:t>
                      </a:r>
                      <a:endParaRPr lang="ko-KR" sz="9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7,000</a:t>
                      </a:r>
                      <a:r>
                        <a:rPr lang="ko-KR" altLang="en-US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원</a:t>
                      </a:r>
                      <a:endParaRPr lang="ko-KR" sz="9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7,000</a:t>
                      </a:r>
                      <a:r>
                        <a:rPr lang="ko-KR" altLang="en-US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원</a:t>
                      </a:r>
                      <a:endParaRPr lang="ko-KR" altLang="ko-KR" sz="9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909572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3</a:t>
                      </a:r>
                      <a:r>
                        <a:rPr lang="ko-KR" altLang="en-US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회선</a:t>
                      </a:r>
                      <a:endParaRPr lang="ko-KR" altLang="ko-KR" sz="9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18,000</a:t>
                      </a:r>
                      <a:r>
                        <a:rPr lang="ko-KR" altLang="en-US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원</a:t>
                      </a:r>
                      <a:endParaRPr lang="ko-KR" sz="9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18,000</a:t>
                      </a:r>
                      <a:r>
                        <a:rPr lang="ko-KR" altLang="en-US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원</a:t>
                      </a:r>
                      <a:endParaRPr lang="ko-KR" sz="9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074096"/>
                  </a:ext>
                </a:extLst>
              </a:tr>
              <a:tr h="202802"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4</a:t>
                      </a:r>
                      <a:r>
                        <a:rPr lang="ko-KR" altLang="en-US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회선</a:t>
                      </a:r>
                      <a:endParaRPr lang="ko-KR" altLang="ko-KR" sz="9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18,000</a:t>
                      </a:r>
                      <a:r>
                        <a:rPr lang="ko-KR" altLang="en-US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원</a:t>
                      </a:r>
                      <a:endParaRPr lang="ko-KR" sz="9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24,000</a:t>
                      </a:r>
                      <a:r>
                        <a:rPr lang="ko-KR" altLang="en-US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원</a:t>
                      </a:r>
                      <a:endParaRPr lang="ko-KR" sz="9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802447"/>
                  </a:ext>
                </a:extLst>
              </a:tr>
              <a:tr h="202802"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5</a:t>
                      </a:r>
                      <a:r>
                        <a:rPr lang="ko-KR" altLang="en-US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회선</a:t>
                      </a:r>
                      <a:endParaRPr lang="ko-KR" altLang="ko-KR" sz="9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18,000</a:t>
                      </a:r>
                      <a:r>
                        <a:rPr lang="ko-KR" altLang="en-US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원</a:t>
                      </a:r>
                      <a:endParaRPr lang="ko-KR" sz="9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24,000</a:t>
                      </a:r>
                      <a:r>
                        <a:rPr lang="ko-KR" altLang="en-US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원</a:t>
                      </a:r>
                      <a:endParaRPr lang="ko-KR" sz="9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73959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F38AD34-A569-4508-DF56-613555E159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182170"/>
              </p:ext>
            </p:extLst>
          </p:nvPr>
        </p:nvGraphicFramePr>
        <p:xfrm>
          <a:off x="6731213" y="1264315"/>
          <a:ext cx="2083524" cy="66143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333270">
                  <a:extLst>
                    <a:ext uri="{9D8B030D-6E8A-4147-A177-3AD203B41FA5}">
                      <a16:colId xmlns:a16="http://schemas.microsoft.com/office/drawing/2014/main" val="261251507"/>
                    </a:ext>
                  </a:extLst>
                </a:gridCol>
                <a:gridCol w="750254">
                  <a:extLst>
                    <a:ext uri="{9D8B030D-6E8A-4147-A177-3AD203B41FA5}">
                      <a16:colId xmlns:a16="http://schemas.microsoft.com/office/drawing/2014/main" val="3254935980"/>
                    </a:ext>
                  </a:extLst>
                </a:gridCol>
              </a:tblGrid>
              <a:tr h="220479">
                <a:tc>
                  <a:txBody>
                    <a:bodyPr/>
                    <a:lstStyle/>
                    <a:p>
                      <a:pPr algn="l"/>
                      <a:r>
                        <a:rPr lang="ko-KR" sz="8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광랜</a:t>
                      </a:r>
                      <a:r>
                        <a:rPr 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선택</a:t>
                      </a:r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  <a:endParaRPr lang="ko-KR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4,400</a:t>
                      </a:r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원</a:t>
                      </a:r>
                      <a:endParaRPr lang="ko-KR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358997"/>
                  </a:ext>
                </a:extLst>
              </a:tr>
              <a:tr h="220479"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기가 라이트 계열 선택 시</a:t>
                      </a:r>
                      <a:endParaRPr lang="ko-KR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11,000</a:t>
                      </a:r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원</a:t>
                      </a:r>
                      <a:endParaRPr lang="ko-KR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909572"/>
                  </a:ext>
                </a:extLst>
              </a:tr>
              <a:tr h="220479"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기가 계열 선택 시</a:t>
                      </a:r>
                      <a:endParaRPr lang="ko-KR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13,200</a:t>
                      </a:r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원</a:t>
                      </a:r>
                      <a:endParaRPr lang="ko-KR" altLang="ko-KR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815836"/>
                  </a:ext>
                </a:extLst>
              </a:tr>
            </a:tbl>
          </a:graphicData>
        </a:graphic>
      </p:graphicFrame>
      <p:sp>
        <p:nvSpPr>
          <p:cNvPr id="25" name="타원 24">
            <a:extLst>
              <a:ext uri="{FF2B5EF4-FFF2-40B4-BE49-F238E27FC236}">
                <a16:creationId xmlns:a16="http://schemas.microsoft.com/office/drawing/2014/main" id="{06E535AF-3925-CE26-F88E-D4D63027D776}"/>
              </a:ext>
            </a:extLst>
          </p:cNvPr>
          <p:cNvSpPr/>
          <p:nvPr/>
        </p:nvSpPr>
        <p:spPr>
          <a:xfrm>
            <a:off x="6614605" y="914583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75D0AB0-94A1-F338-18D1-AE7E13E20196}"/>
              </a:ext>
            </a:extLst>
          </p:cNvPr>
          <p:cNvSpPr/>
          <p:nvPr/>
        </p:nvSpPr>
        <p:spPr>
          <a:xfrm>
            <a:off x="6614605" y="2257206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72890237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E8F12-2A84-A8FE-6969-252910D4B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12CB1E-BADD-9A2E-5C6B-F91F8BA7606F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ARS </a:t>
            </a:r>
            <a:r>
              <a:rPr lang="ko-KR" altLang="en-US" sz="800" dirty="0"/>
              <a:t>상담사 연결</a:t>
            </a:r>
            <a:r>
              <a:rPr lang="en-US" altLang="ko-KR" sz="800" dirty="0"/>
              <a:t>, </a:t>
            </a:r>
            <a:r>
              <a:rPr lang="ko-KR" altLang="en-US" sz="800" dirty="0"/>
              <a:t>통화 대기 고객 수 안내</a:t>
            </a:r>
            <a:endParaRPr lang="en-US" altLang="ko-KR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60FA7C-D54D-9D05-4D95-539A4418E2BA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DS_MI_CI_01_01</a:t>
            </a:r>
            <a:endParaRPr lang="en-US" altLang="ko-KR" sz="800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3FD45F2-6919-1CFE-2D34-31866D3941B1}"/>
              </a:ext>
            </a:extLst>
          </p:cNvPr>
          <p:cNvGrpSpPr/>
          <p:nvPr/>
        </p:nvGrpSpPr>
        <p:grpSpPr>
          <a:xfrm>
            <a:off x="438993" y="941122"/>
            <a:ext cx="796863" cy="316109"/>
            <a:chOff x="4733925" y="2686050"/>
            <a:chExt cx="1362075" cy="409435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5786F155-38FA-3674-031E-81A281AB834C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D2876DE2-8DA2-F103-1219-4FD3263EE578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7AE47669-48B2-DBC7-899C-833659620B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D354F4C5-3FD7-68CA-2D3A-3AF0E8B02C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4DD8457-D8C5-9E21-91C0-B4F28411FDC7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843CC66-2609-FC28-8842-F0E42DB70694}"/>
              </a:ext>
            </a:extLst>
          </p:cNvPr>
          <p:cNvGrpSpPr/>
          <p:nvPr/>
        </p:nvGrpSpPr>
        <p:grpSpPr>
          <a:xfrm>
            <a:off x="2765824" y="941099"/>
            <a:ext cx="361950" cy="316109"/>
            <a:chOff x="4733925" y="2686050"/>
            <a:chExt cx="1362075" cy="409435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B588E8FB-38AB-1D79-F550-66DECDFEA0CE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48116E6C-A037-8DB6-C4B6-E2C2D3222DBC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AA65D9A4-C716-F2DC-3EDF-C641E10FC9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2E2227A2-C519-1F80-4F2B-ACB41F31DF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59206DD-4C0C-EFC3-8B21-DF64EAC9A55A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5D6019C0-8CD9-7505-69B6-8AF864C4E66F}"/>
              </a:ext>
            </a:extLst>
          </p:cNvPr>
          <p:cNvSpPr/>
          <p:nvPr/>
        </p:nvSpPr>
        <p:spPr>
          <a:xfrm>
            <a:off x="440406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서비스 필수 동의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C31FC21-FC79-B7EF-A61A-AF29F05A3962}"/>
              </a:ext>
            </a:extLst>
          </p:cNvPr>
          <p:cNvSpPr txBox="1"/>
          <p:nvPr/>
        </p:nvSpPr>
        <p:spPr>
          <a:xfrm>
            <a:off x="434717" y="1591977"/>
            <a:ext cx="121219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유무선 결합</a:t>
            </a:r>
            <a:r>
              <a:rPr lang="en-US" altLang="ko-KR" sz="1000" b="1" dirty="0">
                <a:latin typeface="+mn-ea"/>
              </a:rPr>
              <a:t> (4/4)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3622B9A-71EE-C42F-2987-4B891839E81D}"/>
              </a:ext>
            </a:extLst>
          </p:cNvPr>
          <p:cNvSpPr txBox="1"/>
          <p:nvPr/>
        </p:nvSpPr>
        <p:spPr>
          <a:xfrm>
            <a:off x="438993" y="1925753"/>
            <a:ext cx="2688781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ko-KR" altLang="en-US" dirty="0">
                <a:latin typeface="+mn-ea"/>
              </a:rPr>
              <a:t>서비스 시작을 위해 동의가 필요해요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657010D-08DD-11F7-61BC-C471890C0154}"/>
              </a:ext>
            </a:extLst>
          </p:cNvPr>
          <p:cNvSpPr txBox="1"/>
          <p:nvPr/>
        </p:nvSpPr>
        <p:spPr>
          <a:xfrm>
            <a:off x="434718" y="2276312"/>
            <a:ext cx="2700000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동의하기 버튼을 눌러 약관 내용을 확인해 주세요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7A009B5-57F9-2BC9-17D7-11DE97C5A441}"/>
              </a:ext>
            </a:extLst>
          </p:cNvPr>
          <p:cNvSpPr txBox="1"/>
          <p:nvPr/>
        </p:nvSpPr>
        <p:spPr>
          <a:xfrm>
            <a:off x="433707" y="6537788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_01_01_03</a:t>
            </a:r>
            <a:endParaRPr lang="ko-KR" altLang="en-US" sz="900" dirty="0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FA79295-AA9E-4696-67CD-978F9C079334}"/>
              </a:ext>
            </a:extLst>
          </p:cNvPr>
          <p:cNvGrpSpPr/>
          <p:nvPr/>
        </p:nvGrpSpPr>
        <p:grpSpPr>
          <a:xfrm>
            <a:off x="655928" y="3018443"/>
            <a:ext cx="2267366" cy="274320"/>
            <a:chOff x="6846094" y="3510739"/>
            <a:chExt cx="2169534" cy="274320"/>
          </a:xfrm>
        </p:grpSpPr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31BAFD5F-0BAD-500A-F760-6D8EF1917A90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AD82C0C-8726-873A-05B8-B56A31AD277C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동의하기</a:t>
              </a:r>
            </a:p>
          </p:txBody>
        </p:sp>
      </p:grpSp>
      <p:sp>
        <p:nvSpPr>
          <p:cNvPr id="63" name="타원 62">
            <a:extLst>
              <a:ext uri="{FF2B5EF4-FFF2-40B4-BE49-F238E27FC236}">
                <a16:creationId xmlns:a16="http://schemas.microsoft.com/office/drawing/2014/main" id="{7ABA0355-0388-5FAF-ED71-3CFAC439E52A}"/>
              </a:ext>
            </a:extLst>
          </p:cNvPr>
          <p:cNvSpPr/>
          <p:nvPr/>
        </p:nvSpPr>
        <p:spPr>
          <a:xfrm>
            <a:off x="372496" y="3013764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0</a:t>
            </a:r>
            <a:endParaRPr lang="ko-KR" altLang="en-US" sz="800" b="1" dirty="0"/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2E5C537C-F3B5-7C7B-B81F-3D745B3175AD}"/>
              </a:ext>
            </a:extLst>
          </p:cNvPr>
          <p:cNvSpPr/>
          <p:nvPr/>
        </p:nvSpPr>
        <p:spPr>
          <a:xfrm>
            <a:off x="3522179" y="2926079"/>
            <a:ext cx="2702121" cy="3611709"/>
          </a:xfrm>
          <a:custGeom>
            <a:avLst/>
            <a:gdLst>
              <a:gd name="connsiteX0" fmla="*/ 169020 w 2702121"/>
              <a:gd name="connsiteY0" fmla="*/ 0 h 4399200"/>
              <a:gd name="connsiteX1" fmla="*/ 2530980 w 2702121"/>
              <a:gd name="connsiteY1" fmla="*/ 0 h 4399200"/>
              <a:gd name="connsiteX2" fmla="*/ 2700000 w 2702121"/>
              <a:gd name="connsiteY2" fmla="*/ 169020 h 4399200"/>
              <a:gd name="connsiteX3" fmla="*/ 2700000 w 2702121"/>
              <a:gd name="connsiteY3" fmla="*/ 989474 h 4399200"/>
              <a:gd name="connsiteX4" fmla="*/ 2702121 w 2702121"/>
              <a:gd name="connsiteY4" fmla="*/ 989474 h 4399200"/>
              <a:gd name="connsiteX5" fmla="*/ 2702121 w 2702121"/>
              <a:gd name="connsiteY5" fmla="*/ 4399199 h 4399200"/>
              <a:gd name="connsiteX6" fmla="*/ 2530985 w 2702121"/>
              <a:gd name="connsiteY6" fmla="*/ 4399199 h 4399200"/>
              <a:gd name="connsiteX7" fmla="*/ 2530980 w 2702121"/>
              <a:gd name="connsiteY7" fmla="*/ 4399200 h 4399200"/>
              <a:gd name="connsiteX8" fmla="*/ 169020 w 2702121"/>
              <a:gd name="connsiteY8" fmla="*/ 4399200 h 4399200"/>
              <a:gd name="connsiteX9" fmla="*/ 169015 w 2702121"/>
              <a:gd name="connsiteY9" fmla="*/ 4399199 h 4399200"/>
              <a:gd name="connsiteX10" fmla="*/ 2121 w 2702121"/>
              <a:gd name="connsiteY10" fmla="*/ 4399199 h 4399200"/>
              <a:gd name="connsiteX11" fmla="*/ 2121 w 2702121"/>
              <a:gd name="connsiteY11" fmla="*/ 4240686 h 4399200"/>
              <a:gd name="connsiteX12" fmla="*/ 0 w 2702121"/>
              <a:gd name="connsiteY12" fmla="*/ 4230180 h 4399200"/>
              <a:gd name="connsiteX13" fmla="*/ 0 w 2702121"/>
              <a:gd name="connsiteY13" fmla="*/ 169020 h 4399200"/>
              <a:gd name="connsiteX14" fmla="*/ 169020 w 2702121"/>
              <a:gd name="connsiteY14" fmla="*/ 0 h 439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702121" h="4399200">
                <a:moveTo>
                  <a:pt x="169020" y="0"/>
                </a:moveTo>
                <a:lnTo>
                  <a:pt x="2530980" y="0"/>
                </a:lnTo>
                <a:cubicBezTo>
                  <a:pt x="2624327" y="0"/>
                  <a:pt x="2700000" y="75673"/>
                  <a:pt x="2700000" y="169020"/>
                </a:cubicBezTo>
                <a:lnTo>
                  <a:pt x="2700000" y="989474"/>
                </a:lnTo>
                <a:lnTo>
                  <a:pt x="2702121" y="989474"/>
                </a:lnTo>
                <a:lnTo>
                  <a:pt x="2702121" y="4399199"/>
                </a:lnTo>
                <a:lnTo>
                  <a:pt x="2530985" y="4399199"/>
                </a:lnTo>
                <a:lnTo>
                  <a:pt x="2530980" y="4399200"/>
                </a:lnTo>
                <a:lnTo>
                  <a:pt x="169020" y="4399200"/>
                </a:lnTo>
                <a:lnTo>
                  <a:pt x="169015" y="4399199"/>
                </a:lnTo>
                <a:lnTo>
                  <a:pt x="2121" y="4399199"/>
                </a:lnTo>
                <a:lnTo>
                  <a:pt x="2121" y="4240686"/>
                </a:lnTo>
                <a:lnTo>
                  <a:pt x="0" y="4230180"/>
                </a:lnTo>
                <a:lnTo>
                  <a:pt x="0" y="169020"/>
                </a:lnTo>
                <a:cubicBezTo>
                  <a:pt x="0" y="75673"/>
                  <a:pt x="75673" y="0"/>
                  <a:pt x="169020" y="0"/>
                </a:cubicBezTo>
                <a:close/>
              </a:path>
            </a:pathLst>
          </a:cu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b="1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825896-44A4-AE50-2946-A4A4E353F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376" y="3126165"/>
            <a:ext cx="180000" cy="18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879065-3929-79EC-23C1-E2A12B2F72ED}"/>
              </a:ext>
            </a:extLst>
          </p:cNvPr>
          <p:cNvSpPr txBox="1"/>
          <p:nvPr/>
        </p:nvSpPr>
        <p:spPr>
          <a:xfrm>
            <a:off x="3953296" y="3071600"/>
            <a:ext cx="1845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latinLnBrk="1" hangingPunct="0"/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혜택 및 정보 제공 동의 요청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24BC0C2-E866-BDDD-87FB-E3BC4885148B}"/>
              </a:ext>
            </a:extLst>
          </p:cNvPr>
          <p:cNvGrpSpPr/>
          <p:nvPr/>
        </p:nvGrpSpPr>
        <p:grpSpPr>
          <a:xfrm>
            <a:off x="3673445" y="6176071"/>
            <a:ext cx="1199795" cy="274320"/>
            <a:chOff x="6846094" y="3510739"/>
            <a:chExt cx="2169534" cy="274320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D46E8E8-FB8E-1E76-4C56-88A08C3B9085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A3FA04-B739-25F6-6E2D-F4B94CBBD133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동의하기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18BAD20-86E0-2CE7-D35C-FF457F8681A4}"/>
              </a:ext>
            </a:extLst>
          </p:cNvPr>
          <p:cNvGrpSpPr/>
          <p:nvPr/>
        </p:nvGrpSpPr>
        <p:grpSpPr>
          <a:xfrm>
            <a:off x="4958350" y="6176071"/>
            <a:ext cx="1199795" cy="274320"/>
            <a:chOff x="6846094" y="3510739"/>
            <a:chExt cx="2169534" cy="274320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C687E518-376B-69C3-D97F-26CE6D104954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64A86D-05FF-9C75-B789-6D09DD582233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취소</a:t>
              </a: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E71AF22-6D58-495C-D16E-84FBC998BBF4}"/>
              </a:ext>
            </a:extLst>
          </p:cNvPr>
          <p:cNvSpPr/>
          <p:nvPr/>
        </p:nvSpPr>
        <p:spPr>
          <a:xfrm>
            <a:off x="3614239" y="3526368"/>
            <a:ext cx="2063335" cy="338554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1196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kern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유무선 결합혜택 제공에 필요한 정보</a:t>
            </a:r>
            <a:endParaRPr lang="en-US" altLang="ko-KR" sz="800" kern="1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marL="0" marR="0" lvl="0" indent="0" algn="l" defTabSz="1196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kern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수집</a:t>
            </a:r>
            <a:r>
              <a:rPr lang="en-US" altLang="ko-KR" sz="800" kern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/</a:t>
            </a:r>
            <a:r>
              <a:rPr lang="ko-KR" altLang="en-US" sz="800" kern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이용 내역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A2A41C0-F8C2-DA65-4BFD-8B06D2E50465}"/>
              </a:ext>
            </a:extLst>
          </p:cNvPr>
          <p:cNvSpPr/>
          <p:nvPr/>
        </p:nvSpPr>
        <p:spPr>
          <a:xfrm>
            <a:off x="3614239" y="3867385"/>
            <a:ext cx="1955397" cy="338554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유무선 결합혜택 제공에 필요한 개인정보 처리 위탁 내역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2EDB677-7DE0-A675-5E8A-F656A5B808BE}"/>
              </a:ext>
            </a:extLst>
          </p:cNvPr>
          <p:cNvSpPr/>
          <p:nvPr/>
        </p:nvSpPr>
        <p:spPr>
          <a:xfrm>
            <a:off x="3614240" y="4196527"/>
            <a:ext cx="1964274" cy="338554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유무선 결합혜택 제공에 필요한 개인정보 제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3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자 제공 내역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DE875B-95E4-7915-68FA-2D7CFE39865A}"/>
              </a:ext>
            </a:extLst>
          </p:cNvPr>
          <p:cNvSpPr txBox="1"/>
          <p:nvPr/>
        </p:nvSpPr>
        <p:spPr>
          <a:xfrm>
            <a:off x="5511076" y="3537188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196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보기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A594F7-0D4A-BAB5-037D-EDA389C5B25C}"/>
              </a:ext>
            </a:extLst>
          </p:cNvPr>
          <p:cNvSpPr txBox="1"/>
          <p:nvPr/>
        </p:nvSpPr>
        <p:spPr>
          <a:xfrm>
            <a:off x="5518820" y="4190737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196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보기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E3D055-8163-469E-C955-7EA833384776}"/>
              </a:ext>
            </a:extLst>
          </p:cNvPr>
          <p:cNvSpPr txBox="1"/>
          <p:nvPr/>
        </p:nvSpPr>
        <p:spPr>
          <a:xfrm>
            <a:off x="5518820" y="3867250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196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보기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045CC50-0061-E272-7803-4C21A39626BF}"/>
              </a:ext>
            </a:extLst>
          </p:cNvPr>
          <p:cNvGrpSpPr/>
          <p:nvPr/>
        </p:nvGrpSpPr>
        <p:grpSpPr>
          <a:xfrm>
            <a:off x="5923826" y="3569200"/>
            <a:ext cx="132964" cy="132964"/>
            <a:chOff x="4157947" y="1984269"/>
            <a:chExt cx="792000" cy="792000"/>
          </a:xfrm>
        </p:grpSpPr>
        <p:sp>
          <p:nvSpPr>
            <p:cNvPr id="28" name="모서리가 둥근 직사각형 156">
              <a:extLst>
                <a:ext uri="{FF2B5EF4-FFF2-40B4-BE49-F238E27FC236}">
                  <a16:creationId xmlns:a16="http://schemas.microsoft.com/office/drawing/2014/main" id="{055399C0-D46C-067B-79F3-2A531E8F2F7C}"/>
                </a:ext>
              </a:extLst>
            </p:cNvPr>
            <p:cNvSpPr/>
            <p:nvPr/>
          </p:nvSpPr>
          <p:spPr>
            <a:xfrm>
              <a:off x="4157947" y="1984269"/>
              <a:ext cx="792000" cy="792000"/>
            </a:xfrm>
            <a:prstGeom prst="roundRect">
              <a:avLst/>
            </a:prstGeom>
            <a:grpFill/>
            <a:ln w="635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BA41381-B390-2127-5DD1-A854C6F69027}"/>
                </a:ext>
              </a:extLst>
            </p:cNvPr>
            <p:cNvGrpSpPr/>
            <p:nvPr/>
          </p:nvGrpSpPr>
          <p:grpSpPr>
            <a:xfrm>
              <a:off x="4307459" y="2215944"/>
              <a:ext cx="492977" cy="328651"/>
              <a:chOff x="5519936" y="2996952"/>
              <a:chExt cx="648072" cy="432048"/>
            </a:xfrm>
          </p:grpSpPr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359FE364-BA46-55CF-D4A1-FF781DA9FB78}"/>
                  </a:ext>
                </a:extLst>
              </p:cNvPr>
              <p:cNvCxnSpPr/>
              <p:nvPr/>
            </p:nvCxnSpPr>
            <p:spPr>
              <a:xfrm>
                <a:off x="5519936" y="3140968"/>
                <a:ext cx="288032" cy="288032"/>
              </a:xfrm>
              <a:prstGeom prst="line">
                <a:avLst/>
              </a:prstGeom>
              <a:noFill/>
              <a:ln w="3175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bevel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C3D6DC9B-98FA-53EF-43C9-B95A51886541}"/>
                  </a:ext>
                </a:extLst>
              </p:cNvPr>
              <p:cNvCxnSpPr/>
              <p:nvPr/>
            </p:nvCxnSpPr>
            <p:spPr>
              <a:xfrm flipV="1">
                <a:off x="5807968" y="2996952"/>
                <a:ext cx="360040" cy="432048"/>
              </a:xfrm>
              <a:prstGeom prst="line">
                <a:avLst/>
              </a:prstGeom>
              <a:noFill/>
              <a:ln w="3175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bevel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F497FB6-B3A8-BEFE-8FDD-5DCD8790E05A}"/>
              </a:ext>
            </a:extLst>
          </p:cNvPr>
          <p:cNvGrpSpPr/>
          <p:nvPr/>
        </p:nvGrpSpPr>
        <p:grpSpPr>
          <a:xfrm>
            <a:off x="5913915" y="3917318"/>
            <a:ext cx="132964" cy="132964"/>
            <a:chOff x="4157947" y="1984269"/>
            <a:chExt cx="792000" cy="792000"/>
          </a:xfrm>
        </p:grpSpPr>
        <p:sp>
          <p:nvSpPr>
            <p:cNvPr id="33" name="모서리가 둥근 직사각형 161">
              <a:extLst>
                <a:ext uri="{FF2B5EF4-FFF2-40B4-BE49-F238E27FC236}">
                  <a16:creationId xmlns:a16="http://schemas.microsoft.com/office/drawing/2014/main" id="{CD6FDA2F-388C-D026-095E-511D4660F998}"/>
                </a:ext>
              </a:extLst>
            </p:cNvPr>
            <p:cNvSpPr/>
            <p:nvPr/>
          </p:nvSpPr>
          <p:spPr>
            <a:xfrm>
              <a:off x="4157947" y="1984269"/>
              <a:ext cx="792000" cy="792000"/>
            </a:xfrm>
            <a:prstGeom prst="roundRect">
              <a:avLst/>
            </a:prstGeom>
            <a:grpFill/>
            <a:ln w="635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FF883506-DAC9-A48D-8BAF-58AE4BCD92B1}"/>
                </a:ext>
              </a:extLst>
            </p:cNvPr>
            <p:cNvGrpSpPr/>
            <p:nvPr/>
          </p:nvGrpSpPr>
          <p:grpSpPr>
            <a:xfrm>
              <a:off x="4307459" y="2215944"/>
              <a:ext cx="492977" cy="328651"/>
              <a:chOff x="5519936" y="2996952"/>
              <a:chExt cx="648072" cy="432048"/>
            </a:xfrm>
          </p:grpSpPr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C6A76EF9-E1F3-4ACF-2A2A-9CDE122EA184}"/>
                  </a:ext>
                </a:extLst>
              </p:cNvPr>
              <p:cNvCxnSpPr/>
              <p:nvPr/>
            </p:nvCxnSpPr>
            <p:spPr>
              <a:xfrm>
                <a:off x="5519936" y="3140968"/>
                <a:ext cx="288032" cy="288032"/>
              </a:xfrm>
              <a:prstGeom prst="line">
                <a:avLst/>
              </a:prstGeom>
              <a:noFill/>
              <a:ln w="3175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bevel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44258342-1E4F-9920-07B4-BFD8C59FC3A9}"/>
                  </a:ext>
                </a:extLst>
              </p:cNvPr>
              <p:cNvCxnSpPr/>
              <p:nvPr/>
            </p:nvCxnSpPr>
            <p:spPr>
              <a:xfrm flipV="1">
                <a:off x="5807968" y="2996952"/>
                <a:ext cx="360040" cy="432048"/>
              </a:xfrm>
              <a:prstGeom prst="line">
                <a:avLst/>
              </a:prstGeom>
              <a:noFill/>
              <a:ln w="3175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bevel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3B85722-59D6-5010-A357-01294CF141F8}"/>
              </a:ext>
            </a:extLst>
          </p:cNvPr>
          <p:cNvGrpSpPr/>
          <p:nvPr/>
        </p:nvGrpSpPr>
        <p:grpSpPr>
          <a:xfrm>
            <a:off x="5913915" y="4246460"/>
            <a:ext cx="132964" cy="132964"/>
            <a:chOff x="4157947" y="1984269"/>
            <a:chExt cx="792000" cy="792000"/>
          </a:xfrm>
        </p:grpSpPr>
        <p:sp>
          <p:nvSpPr>
            <p:cNvPr id="38" name="모서리가 둥근 직사각형 166">
              <a:extLst>
                <a:ext uri="{FF2B5EF4-FFF2-40B4-BE49-F238E27FC236}">
                  <a16:creationId xmlns:a16="http://schemas.microsoft.com/office/drawing/2014/main" id="{73CE084F-1A77-E833-96CB-A0C1EDA4031B}"/>
                </a:ext>
              </a:extLst>
            </p:cNvPr>
            <p:cNvSpPr/>
            <p:nvPr/>
          </p:nvSpPr>
          <p:spPr>
            <a:xfrm>
              <a:off x="4157947" y="1984269"/>
              <a:ext cx="792000" cy="792000"/>
            </a:xfrm>
            <a:prstGeom prst="roundRect">
              <a:avLst/>
            </a:prstGeom>
            <a:grpFill/>
            <a:ln w="635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191AC091-F92B-3667-9DF9-0CB960768B22}"/>
                </a:ext>
              </a:extLst>
            </p:cNvPr>
            <p:cNvGrpSpPr/>
            <p:nvPr/>
          </p:nvGrpSpPr>
          <p:grpSpPr>
            <a:xfrm>
              <a:off x="4307459" y="2215944"/>
              <a:ext cx="492977" cy="328651"/>
              <a:chOff x="5519936" y="2996952"/>
              <a:chExt cx="648072" cy="432048"/>
            </a:xfrm>
          </p:grpSpPr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2E7C6C06-26A2-5213-2176-8CBE6E0E900C}"/>
                  </a:ext>
                </a:extLst>
              </p:cNvPr>
              <p:cNvCxnSpPr/>
              <p:nvPr/>
            </p:nvCxnSpPr>
            <p:spPr>
              <a:xfrm>
                <a:off x="5519936" y="3140968"/>
                <a:ext cx="288032" cy="288032"/>
              </a:xfrm>
              <a:prstGeom prst="line">
                <a:avLst/>
              </a:prstGeom>
              <a:noFill/>
              <a:ln w="3175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bevel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6AD35105-9B7E-2465-DE43-BFB13A4B9C06}"/>
                  </a:ext>
                </a:extLst>
              </p:cNvPr>
              <p:cNvCxnSpPr/>
              <p:nvPr/>
            </p:nvCxnSpPr>
            <p:spPr>
              <a:xfrm flipV="1">
                <a:off x="5807968" y="2996952"/>
                <a:ext cx="360040" cy="432048"/>
              </a:xfrm>
              <a:prstGeom prst="line">
                <a:avLst/>
              </a:prstGeom>
              <a:noFill/>
              <a:ln w="3175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bevel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CFE5BD1-C4EB-97C1-C7D9-F4BD264FAC94}"/>
              </a:ext>
            </a:extLst>
          </p:cNvPr>
          <p:cNvSpPr/>
          <p:nvPr/>
        </p:nvSpPr>
        <p:spPr>
          <a:xfrm>
            <a:off x="3623377" y="5476434"/>
            <a:ext cx="2138822" cy="215444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개인정보 수집 및 이용 동의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29E9422-22B5-210E-FD14-4FAEB9F9545E}"/>
              </a:ext>
            </a:extLst>
          </p:cNvPr>
          <p:cNvSpPr txBox="1"/>
          <p:nvPr/>
        </p:nvSpPr>
        <p:spPr>
          <a:xfrm>
            <a:off x="5527957" y="5446791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196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보기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27AB0BA5-FE7B-EE42-6E07-AEE33FE86A7C}"/>
              </a:ext>
            </a:extLst>
          </p:cNvPr>
          <p:cNvGrpSpPr/>
          <p:nvPr/>
        </p:nvGrpSpPr>
        <p:grpSpPr>
          <a:xfrm>
            <a:off x="5923052" y="5502514"/>
            <a:ext cx="132964" cy="132964"/>
            <a:chOff x="4157947" y="1984269"/>
            <a:chExt cx="792000" cy="792000"/>
          </a:xfrm>
        </p:grpSpPr>
        <p:sp>
          <p:nvSpPr>
            <p:cNvPr id="69" name="모서리가 둥근 직사각형 166">
              <a:extLst>
                <a:ext uri="{FF2B5EF4-FFF2-40B4-BE49-F238E27FC236}">
                  <a16:creationId xmlns:a16="http://schemas.microsoft.com/office/drawing/2014/main" id="{00991552-F31A-5FA8-B965-1F1E59DED99E}"/>
                </a:ext>
              </a:extLst>
            </p:cNvPr>
            <p:cNvSpPr/>
            <p:nvPr/>
          </p:nvSpPr>
          <p:spPr>
            <a:xfrm>
              <a:off x="4157947" y="1984269"/>
              <a:ext cx="792000" cy="792000"/>
            </a:xfrm>
            <a:prstGeom prst="roundRect">
              <a:avLst/>
            </a:prstGeom>
            <a:grpFill/>
            <a:ln w="635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endParaRPr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9C0B131E-8A00-61CF-7229-42605367054B}"/>
                </a:ext>
              </a:extLst>
            </p:cNvPr>
            <p:cNvGrpSpPr/>
            <p:nvPr/>
          </p:nvGrpSpPr>
          <p:grpSpPr>
            <a:xfrm>
              <a:off x="4307459" y="2215944"/>
              <a:ext cx="492977" cy="328651"/>
              <a:chOff x="5519936" y="2996952"/>
              <a:chExt cx="648072" cy="432048"/>
            </a:xfrm>
          </p:grpSpPr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A8904CF3-0B27-73A4-DC1B-04AFD54072E8}"/>
                  </a:ext>
                </a:extLst>
              </p:cNvPr>
              <p:cNvCxnSpPr/>
              <p:nvPr/>
            </p:nvCxnSpPr>
            <p:spPr>
              <a:xfrm>
                <a:off x="5519936" y="3140968"/>
                <a:ext cx="288032" cy="288032"/>
              </a:xfrm>
              <a:prstGeom prst="line">
                <a:avLst/>
              </a:prstGeom>
              <a:noFill/>
              <a:ln w="3175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bevel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3789D2D1-BA5B-ECFD-CDDF-D2ACB2602966}"/>
                  </a:ext>
                </a:extLst>
              </p:cNvPr>
              <p:cNvCxnSpPr/>
              <p:nvPr/>
            </p:nvCxnSpPr>
            <p:spPr>
              <a:xfrm flipV="1">
                <a:off x="5807968" y="2996952"/>
                <a:ext cx="360040" cy="432048"/>
              </a:xfrm>
              <a:prstGeom prst="line">
                <a:avLst/>
              </a:prstGeom>
              <a:noFill/>
              <a:ln w="3175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bevel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32F7A8E-717E-AA99-4338-40A3A774F568}"/>
              </a:ext>
            </a:extLst>
          </p:cNvPr>
          <p:cNvSpPr/>
          <p:nvPr/>
        </p:nvSpPr>
        <p:spPr>
          <a:xfrm>
            <a:off x="3623416" y="4498290"/>
            <a:ext cx="2283572" cy="32316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핵심요금제 해지 동의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※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해지하셔도 고객님의 할인 혜택은 커집니다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B67E06B-2C66-4960-CB19-AFE96DD0EE8C}"/>
              </a:ext>
            </a:extLst>
          </p:cNvPr>
          <p:cNvSpPr txBox="1"/>
          <p:nvPr/>
        </p:nvSpPr>
        <p:spPr>
          <a:xfrm>
            <a:off x="5527996" y="4601812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196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보기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7E2D1B62-2997-1AB4-37F4-1D2843602F8E}"/>
              </a:ext>
            </a:extLst>
          </p:cNvPr>
          <p:cNvGrpSpPr/>
          <p:nvPr/>
        </p:nvGrpSpPr>
        <p:grpSpPr>
          <a:xfrm>
            <a:off x="5923091" y="4657535"/>
            <a:ext cx="132964" cy="132964"/>
            <a:chOff x="4157947" y="1984269"/>
            <a:chExt cx="792000" cy="792000"/>
          </a:xfrm>
        </p:grpSpPr>
        <p:sp>
          <p:nvSpPr>
            <p:cNvPr id="77" name="모서리가 둥근 직사각형 166">
              <a:extLst>
                <a:ext uri="{FF2B5EF4-FFF2-40B4-BE49-F238E27FC236}">
                  <a16:creationId xmlns:a16="http://schemas.microsoft.com/office/drawing/2014/main" id="{63907AE8-E758-E2DE-93C2-6440AAE5DA35}"/>
                </a:ext>
              </a:extLst>
            </p:cNvPr>
            <p:cNvSpPr/>
            <p:nvPr/>
          </p:nvSpPr>
          <p:spPr>
            <a:xfrm>
              <a:off x="4157947" y="1984269"/>
              <a:ext cx="792000" cy="792000"/>
            </a:xfrm>
            <a:prstGeom prst="roundRect">
              <a:avLst/>
            </a:prstGeom>
            <a:grpFill/>
            <a:ln w="635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endParaRPr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2619E43A-B7D4-FAE9-F876-8BA0D7085E8F}"/>
                </a:ext>
              </a:extLst>
            </p:cNvPr>
            <p:cNvGrpSpPr/>
            <p:nvPr/>
          </p:nvGrpSpPr>
          <p:grpSpPr>
            <a:xfrm>
              <a:off x="4307459" y="2215944"/>
              <a:ext cx="492977" cy="328651"/>
              <a:chOff x="5519936" y="2996952"/>
              <a:chExt cx="648072" cy="432048"/>
            </a:xfrm>
          </p:grpSpPr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2133043A-A1B4-443C-1885-7F3779E165CC}"/>
                  </a:ext>
                </a:extLst>
              </p:cNvPr>
              <p:cNvCxnSpPr/>
              <p:nvPr/>
            </p:nvCxnSpPr>
            <p:spPr>
              <a:xfrm>
                <a:off x="5519936" y="3140968"/>
                <a:ext cx="288032" cy="288032"/>
              </a:xfrm>
              <a:prstGeom prst="line">
                <a:avLst/>
              </a:prstGeom>
              <a:noFill/>
              <a:ln w="3175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bevel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8A6334F4-35BB-A61E-F273-B1029477EC62}"/>
                  </a:ext>
                </a:extLst>
              </p:cNvPr>
              <p:cNvCxnSpPr/>
              <p:nvPr/>
            </p:nvCxnSpPr>
            <p:spPr>
              <a:xfrm flipV="1">
                <a:off x="5807968" y="2996952"/>
                <a:ext cx="360040" cy="432048"/>
              </a:xfrm>
              <a:prstGeom prst="line">
                <a:avLst/>
              </a:prstGeom>
              <a:noFill/>
              <a:ln w="3175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bevel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8D42AB0-2814-EAB4-22FE-B38DF59726C2}"/>
              </a:ext>
            </a:extLst>
          </p:cNvPr>
          <p:cNvSpPr/>
          <p:nvPr/>
        </p:nvSpPr>
        <p:spPr>
          <a:xfrm>
            <a:off x="3623416" y="4809009"/>
            <a:ext cx="2532146" cy="338554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유선결합상품 변경 동의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(</a:t>
            </a: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홈결합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→ </a:t>
            </a: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요즘우리집결합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)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1BBA360-64AD-950E-2351-D0901A680F03}"/>
              </a:ext>
            </a:extLst>
          </p:cNvPr>
          <p:cNvSpPr txBox="1"/>
          <p:nvPr/>
        </p:nvSpPr>
        <p:spPr>
          <a:xfrm>
            <a:off x="5527996" y="4877020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196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보기</a:t>
            </a: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11D0B925-52B2-8E7D-4EAD-A646A459F7B9}"/>
              </a:ext>
            </a:extLst>
          </p:cNvPr>
          <p:cNvGrpSpPr/>
          <p:nvPr/>
        </p:nvGrpSpPr>
        <p:grpSpPr>
          <a:xfrm>
            <a:off x="5923091" y="4932743"/>
            <a:ext cx="132964" cy="132964"/>
            <a:chOff x="4157947" y="1984269"/>
            <a:chExt cx="792000" cy="792000"/>
          </a:xfrm>
        </p:grpSpPr>
        <p:sp>
          <p:nvSpPr>
            <p:cNvPr id="84" name="모서리가 둥근 직사각형 166">
              <a:extLst>
                <a:ext uri="{FF2B5EF4-FFF2-40B4-BE49-F238E27FC236}">
                  <a16:creationId xmlns:a16="http://schemas.microsoft.com/office/drawing/2014/main" id="{9F348658-ECD6-4C52-1A39-24E604D98D2B}"/>
                </a:ext>
              </a:extLst>
            </p:cNvPr>
            <p:cNvSpPr/>
            <p:nvPr/>
          </p:nvSpPr>
          <p:spPr>
            <a:xfrm>
              <a:off x="4157947" y="1984269"/>
              <a:ext cx="792000" cy="792000"/>
            </a:xfrm>
            <a:prstGeom prst="roundRect">
              <a:avLst/>
            </a:prstGeom>
            <a:grpFill/>
            <a:ln w="635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endParaRPr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C201D2B1-CBC1-B65F-D185-AC040F7021BB}"/>
                </a:ext>
              </a:extLst>
            </p:cNvPr>
            <p:cNvGrpSpPr/>
            <p:nvPr/>
          </p:nvGrpSpPr>
          <p:grpSpPr>
            <a:xfrm>
              <a:off x="4307459" y="2215944"/>
              <a:ext cx="492977" cy="328651"/>
              <a:chOff x="5519936" y="2996952"/>
              <a:chExt cx="648072" cy="432048"/>
            </a:xfrm>
          </p:grpSpPr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CA89A0B9-2039-71D9-D656-4443AFB65796}"/>
                  </a:ext>
                </a:extLst>
              </p:cNvPr>
              <p:cNvCxnSpPr/>
              <p:nvPr/>
            </p:nvCxnSpPr>
            <p:spPr>
              <a:xfrm>
                <a:off x="5519936" y="3140968"/>
                <a:ext cx="288032" cy="288032"/>
              </a:xfrm>
              <a:prstGeom prst="line">
                <a:avLst/>
              </a:prstGeom>
              <a:noFill/>
              <a:ln w="3175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bevel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8885FA7C-1F49-19FD-E229-5F780119CE1D}"/>
                  </a:ext>
                </a:extLst>
              </p:cNvPr>
              <p:cNvCxnSpPr/>
              <p:nvPr/>
            </p:nvCxnSpPr>
            <p:spPr>
              <a:xfrm flipV="1">
                <a:off x="5807968" y="2996952"/>
                <a:ext cx="360040" cy="432048"/>
              </a:xfrm>
              <a:prstGeom prst="line">
                <a:avLst/>
              </a:prstGeom>
              <a:noFill/>
              <a:ln w="3175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bevel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56B90DD-820A-F1AF-F019-85C12431990A}"/>
              </a:ext>
            </a:extLst>
          </p:cNvPr>
          <p:cNvSpPr/>
          <p:nvPr/>
        </p:nvSpPr>
        <p:spPr>
          <a:xfrm>
            <a:off x="3624814" y="5187912"/>
            <a:ext cx="2532146" cy="215444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유무선결합상품 가입 동의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0645CEA-7A23-F545-EF0D-8BA0E1BB2811}"/>
              </a:ext>
            </a:extLst>
          </p:cNvPr>
          <p:cNvSpPr txBox="1"/>
          <p:nvPr/>
        </p:nvSpPr>
        <p:spPr>
          <a:xfrm>
            <a:off x="5529394" y="5180422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196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보기</a:t>
            </a: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37D5EB49-9F08-35DD-1081-D5CD0ECD5539}"/>
              </a:ext>
            </a:extLst>
          </p:cNvPr>
          <p:cNvGrpSpPr/>
          <p:nvPr/>
        </p:nvGrpSpPr>
        <p:grpSpPr>
          <a:xfrm>
            <a:off x="5924489" y="5236145"/>
            <a:ext cx="132964" cy="132964"/>
            <a:chOff x="4157947" y="1984269"/>
            <a:chExt cx="792000" cy="792000"/>
          </a:xfrm>
        </p:grpSpPr>
        <p:sp>
          <p:nvSpPr>
            <p:cNvPr id="91" name="모서리가 둥근 직사각형 166">
              <a:extLst>
                <a:ext uri="{FF2B5EF4-FFF2-40B4-BE49-F238E27FC236}">
                  <a16:creationId xmlns:a16="http://schemas.microsoft.com/office/drawing/2014/main" id="{80A38DDD-7159-CD3E-318D-A01D9A449E3D}"/>
                </a:ext>
              </a:extLst>
            </p:cNvPr>
            <p:cNvSpPr/>
            <p:nvPr/>
          </p:nvSpPr>
          <p:spPr>
            <a:xfrm>
              <a:off x="4157947" y="1984269"/>
              <a:ext cx="792000" cy="792000"/>
            </a:xfrm>
            <a:prstGeom prst="roundRect">
              <a:avLst/>
            </a:prstGeom>
            <a:grpFill/>
            <a:ln w="635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endParaRPr>
            </a:p>
          </p:txBody>
        </p: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80FF4849-E6D9-FEC6-B8D2-D23CBD1336EB}"/>
                </a:ext>
              </a:extLst>
            </p:cNvPr>
            <p:cNvGrpSpPr/>
            <p:nvPr/>
          </p:nvGrpSpPr>
          <p:grpSpPr>
            <a:xfrm>
              <a:off x="4307459" y="2215944"/>
              <a:ext cx="492977" cy="328651"/>
              <a:chOff x="5519936" y="2996952"/>
              <a:chExt cx="648072" cy="432048"/>
            </a:xfrm>
          </p:grpSpPr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964C4D77-FA4A-A48A-77F2-B110F4D1CC1D}"/>
                  </a:ext>
                </a:extLst>
              </p:cNvPr>
              <p:cNvCxnSpPr/>
              <p:nvPr/>
            </p:nvCxnSpPr>
            <p:spPr>
              <a:xfrm>
                <a:off x="5519936" y="3140968"/>
                <a:ext cx="288032" cy="288032"/>
              </a:xfrm>
              <a:prstGeom prst="line">
                <a:avLst/>
              </a:prstGeom>
              <a:noFill/>
              <a:ln w="3175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bevel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2DE1321F-458E-068B-1B4E-1D7A959AD14B}"/>
                  </a:ext>
                </a:extLst>
              </p:cNvPr>
              <p:cNvCxnSpPr/>
              <p:nvPr/>
            </p:nvCxnSpPr>
            <p:spPr>
              <a:xfrm flipV="1">
                <a:off x="5807968" y="2996952"/>
                <a:ext cx="360040" cy="432048"/>
              </a:xfrm>
              <a:prstGeom prst="line">
                <a:avLst/>
              </a:prstGeom>
              <a:noFill/>
              <a:ln w="3175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bevel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95" name="타원 94">
            <a:extLst>
              <a:ext uri="{FF2B5EF4-FFF2-40B4-BE49-F238E27FC236}">
                <a16:creationId xmlns:a16="http://schemas.microsoft.com/office/drawing/2014/main" id="{494579EF-39FD-C5F0-8BFD-F7D5441EE6B9}"/>
              </a:ext>
            </a:extLst>
          </p:cNvPr>
          <p:cNvSpPr/>
          <p:nvPr/>
        </p:nvSpPr>
        <p:spPr>
          <a:xfrm>
            <a:off x="5632408" y="3342958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F422B54-5379-E00C-523E-CDC2502E303D}"/>
              </a:ext>
            </a:extLst>
          </p:cNvPr>
          <p:cNvSpPr txBox="1"/>
          <p:nvPr/>
        </p:nvSpPr>
        <p:spPr>
          <a:xfrm>
            <a:off x="4080952" y="5782279"/>
            <a:ext cx="1845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400" latinLnBrk="1" hangingPunct="0"/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전체 동의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D80FF221-E6F7-F793-2A01-392E6BE14B20}"/>
              </a:ext>
            </a:extLst>
          </p:cNvPr>
          <p:cNvGrpSpPr/>
          <p:nvPr/>
        </p:nvGrpSpPr>
        <p:grpSpPr>
          <a:xfrm>
            <a:off x="5923052" y="5838304"/>
            <a:ext cx="132964" cy="132964"/>
            <a:chOff x="4157947" y="1984269"/>
            <a:chExt cx="792000" cy="792000"/>
          </a:xfrm>
        </p:grpSpPr>
        <p:sp>
          <p:nvSpPr>
            <p:cNvPr id="98" name="모서리가 둥근 직사각형 166">
              <a:extLst>
                <a:ext uri="{FF2B5EF4-FFF2-40B4-BE49-F238E27FC236}">
                  <a16:creationId xmlns:a16="http://schemas.microsoft.com/office/drawing/2014/main" id="{10B5F5F4-64E1-A71E-01CB-03861E2A63C1}"/>
                </a:ext>
              </a:extLst>
            </p:cNvPr>
            <p:cNvSpPr/>
            <p:nvPr/>
          </p:nvSpPr>
          <p:spPr>
            <a:xfrm>
              <a:off x="4157947" y="1984269"/>
              <a:ext cx="792000" cy="792000"/>
            </a:xfrm>
            <a:prstGeom prst="roundRect">
              <a:avLst/>
            </a:prstGeom>
            <a:grpFill/>
            <a:ln w="635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endParaRPr>
            </a:p>
          </p:txBody>
        </p: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AFCA3A21-0100-C94B-2FFC-1606118532F4}"/>
                </a:ext>
              </a:extLst>
            </p:cNvPr>
            <p:cNvGrpSpPr/>
            <p:nvPr/>
          </p:nvGrpSpPr>
          <p:grpSpPr>
            <a:xfrm>
              <a:off x="4307459" y="2215944"/>
              <a:ext cx="492977" cy="328651"/>
              <a:chOff x="5519936" y="2996952"/>
              <a:chExt cx="648072" cy="432048"/>
            </a:xfrm>
          </p:grpSpPr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502B2AE6-E749-BAA5-14AA-89DE4B88D1D0}"/>
                  </a:ext>
                </a:extLst>
              </p:cNvPr>
              <p:cNvCxnSpPr/>
              <p:nvPr/>
            </p:nvCxnSpPr>
            <p:spPr>
              <a:xfrm>
                <a:off x="5519936" y="3140968"/>
                <a:ext cx="288032" cy="288032"/>
              </a:xfrm>
              <a:prstGeom prst="line">
                <a:avLst/>
              </a:prstGeom>
              <a:noFill/>
              <a:ln w="3175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bevel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B99740C6-C002-7064-3A1B-5259DC6DA6BE}"/>
                  </a:ext>
                </a:extLst>
              </p:cNvPr>
              <p:cNvCxnSpPr/>
              <p:nvPr/>
            </p:nvCxnSpPr>
            <p:spPr>
              <a:xfrm flipV="1">
                <a:off x="5807968" y="2996952"/>
                <a:ext cx="360040" cy="432048"/>
              </a:xfrm>
              <a:prstGeom prst="line">
                <a:avLst/>
              </a:prstGeom>
              <a:noFill/>
              <a:ln w="3175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bevel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graphicFrame>
        <p:nvGraphicFramePr>
          <p:cNvPr id="103" name="Group 57">
            <a:extLst>
              <a:ext uri="{FF2B5EF4-FFF2-40B4-BE49-F238E27FC236}">
                <a16:creationId xmlns:a16="http://schemas.microsoft.com/office/drawing/2014/main" id="{0AA9996A-29AF-995D-713A-AB9D4B67F4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04444"/>
              </p:ext>
            </p:extLst>
          </p:nvPr>
        </p:nvGraphicFramePr>
        <p:xfrm>
          <a:off x="9768840" y="532464"/>
          <a:ext cx="2361310" cy="2917048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 sz="1800" b="0" i="0"/>
                      </a:pPr>
                      <a:r>
                        <a:rPr lang="ko-KR" altLang="en-US" sz="800" b="1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필수동의</a:t>
                      </a:r>
                      <a:endParaRPr lang="en-US" altLang="ko-KR" sz="800" b="1" strike="noStrike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나눔고딕"/>
                        <a:sym typeface="나눔고딕"/>
                      </a:endParaRPr>
                    </a:p>
                    <a:p>
                      <a:pPr marL="85725" marR="0" lvl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 sz="1800" b="0" i="0"/>
                      </a:pPr>
                      <a:r>
                        <a:rPr lang="ko-KR" altLang="en-US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체크박스 </a:t>
                      </a:r>
                      <a: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default : </a:t>
                      </a:r>
                      <a:r>
                        <a:rPr lang="ko-KR" altLang="en-US" sz="800" b="0" strike="noStrike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미선택</a:t>
                      </a:r>
                      <a:endParaRPr lang="en-US" altLang="ko-KR" sz="800" b="0" strike="noStrike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나눔고딕"/>
                        <a:sym typeface="나눔고딕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 sz="1800" b="0" i="0"/>
                      </a:pPr>
                      <a:r>
                        <a:rPr lang="ko-KR" altLang="en-US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동의 요청 </a:t>
                      </a:r>
                      <a:r>
                        <a:rPr lang="ko-KR" altLang="en-US" sz="800" b="0" strike="noStrike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모달</a:t>
                      </a:r>
                      <a:r>
                        <a:rPr lang="ko-KR" altLang="en-US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 팝업</a:t>
                      </a:r>
                      <a:endParaRPr lang="en-US" altLang="ko-KR" sz="800" b="0" strike="noStrike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나눔고딕"/>
                        <a:sym typeface="나눔고딕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200586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 sz="1800" b="0" i="0"/>
                      </a:pPr>
                      <a:r>
                        <a:rPr lang="ko-KR" altLang="en-US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해당영역 탭 시</a:t>
                      </a:r>
                      <a: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, </a:t>
                      </a:r>
                      <a:r>
                        <a:rPr lang="ko-KR" altLang="en-US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하단 전체 동의처리</a:t>
                      </a:r>
                      <a:endParaRPr lang="en-US" altLang="ko-KR" sz="800" b="0" strike="noStrike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나눔고딕"/>
                        <a:sym typeface="나눔고딕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 sz="1800" b="0" i="0"/>
                      </a:pPr>
                      <a:r>
                        <a:rPr lang="ko-KR" altLang="en-US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각 동의 팝업 노출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 sz="1800" b="0" i="0"/>
                      </a:pPr>
                      <a:r>
                        <a:rPr lang="ko-KR" altLang="en-US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결합할 회선 </a:t>
                      </a:r>
                      <a: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2</a:t>
                      </a:r>
                      <a:r>
                        <a:rPr lang="ko-KR" altLang="en-US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회선이상인 경우 노출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639473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 sz="1800" b="0" i="0"/>
                      </a:pPr>
                      <a:r>
                        <a:rPr lang="ko-KR" altLang="en-US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핵심요금제 해지 필요 시에만 표시</a:t>
                      </a:r>
                      <a:b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</a:br>
                      <a: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- New</a:t>
                      </a:r>
                      <a:r>
                        <a:rPr lang="ko-KR" altLang="en-US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핵심요금제인 경우 해당</a:t>
                      </a:r>
                      <a:b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</a:br>
                      <a: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  </a:t>
                      </a:r>
                      <a:r>
                        <a:rPr lang="ko-KR" altLang="en-US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명칭으로 표시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071372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 sz="1800" b="0" i="0"/>
                      </a:pPr>
                      <a:r>
                        <a:rPr lang="ko-KR" altLang="en-US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유선결합상품 변경 필요 시에만 표시</a:t>
                      </a:r>
                      <a:b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</a:br>
                      <a: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- </a:t>
                      </a:r>
                      <a:r>
                        <a:rPr lang="ko-KR" altLang="en-US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예시로 </a:t>
                      </a:r>
                      <a: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“</a:t>
                      </a:r>
                      <a:r>
                        <a:rPr lang="ko-KR" altLang="en-US" sz="800" b="0" strike="noStrike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홈결합</a:t>
                      </a:r>
                      <a: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”</a:t>
                      </a:r>
                      <a:r>
                        <a:rPr lang="ko-KR" altLang="en-US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을 표기했으나</a:t>
                      </a:r>
                      <a: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,</a:t>
                      </a:r>
                      <a:b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</a:br>
                      <a: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  </a:t>
                      </a:r>
                      <a:r>
                        <a:rPr lang="ko-KR" altLang="en-US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고객별로 이용 중인 유선결합</a:t>
                      </a:r>
                      <a:b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</a:br>
                      <a: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  </a:t>
                      </a:r>
                      <a:r>
                        <a:rPr lang="ko-KR" altLang="en-US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상품명</a:t>
                      </a:r>
                      <a: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(</a:t>
                      </a:r>
                      <a:r>
                        <a:rPr lang="ko-KR" altLang="en-US" sz="800" b="0" strike="noStrike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홈결합</a:t>
                      </a:r>
                      <a: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, </a:t>
                      </a:r>
                      <a:r>
                        <a:rPr lang="ko-KR" altLang="en-US" sz="800" b="0" strike="noStrike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구세트</a:t>
                      </a:r>
                      <a:r>
                        <a:rPr lang="ko-KR" altLang="en-US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 등</a:t>
                      </a:r>
                      <a: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)</a:t>
                      </a:r>
                      <a:r>
                        <a:rPr lang="ko-KR" altLang="en-US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 표시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913511"/>
                  </a:ext>
                </a:extLst>
              </a:tr>
            </a:tbl>
          </a:graphicData>
        </a:graphic>
      </p:graphicFrame>
      <p:sp>
        <p:nvSpPr>
          <p:cNvPr id="104" name="타원 103">
            <a:extLst>
              <a:ext uri="{FF2B5EF4-FFF2-40B4-BE49-F238E27FC236}">
                <a16:creationId xmlns:a16="http://schemas.microsoft.com/office/drawing/2014/main" id="{6977D9D5-B800-8CC6-A6CA-8A724CFFF08B}"/>
              </a:ext>
            </a:extLst>
          </p:cNvPr>
          <p:cNvSpPr/>
          <p:nvPr/>
        </p:nvSpPr>
        <p:spPr>
          <a:xfrm>
            <a:off x="6098717" y="5823507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155CB20A-BC6D-3D03-061D-63077B53B0C4}"/>
              </a:ext>
            </a:extLst>
          </p:cNvPr>
          <p:cNvSpPr/>
          <p:nvPr/>
        </p:nvSpPr>
        <p:spPr>
          <a:xfrm>
            <a:off x="3376341" y="5488908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9F386F65-0C27-B346-CE15-2C5A762D4770}"/>
              </a:ext>
            </a:extLst>
          </p:cNvPr>
          <p:cNvSpPr/>
          <p:nvPr/>
        </p:nvSpPr>
        <p:spPr>
          <a:xfrm>
            <a:off x="3376341" y="4511338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74009A5B-7530-DD2E-AC03-C8A93ACD5629}"/>
              </a:ext>
            </a:extLst>
          </p:cNvPr>
          <p:cNvSpPr/>
          <p:nvPr/>
        </p:nvSpPr>
        <p:spPr>
          <a:xfrm>
            <a:off x="3376341" y="4854831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78288257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922F4-E3A3-3BB1-18B3-3EC116F5C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3DEAAB-44A8-093E-44E8-981B063DF273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ARS </a:t>
            </a:r>
            <a:r>
              <a:rPr lang="ko-KR" altLang="en-US" sz="800" dirty="0"/>
              <a:t>상담사 연결</a:t>
            </a:r>
            <a:r>
              <a:rPr lang="en-US" altLang="ko-KR" sz="800" dirty="0"/>
              <a:t>, </a:t>
            </a:r>
            <a:r>
              <a:rPr lang="ko-KR" altLang="en-US" sz="800" dirty="0"/>
              <a:t>통화 대기 고객 수 안내</a:t>
            </a:r>
            <a:endParaRPr lang="en-US" altLang="ko-KR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66B10C-8F87-798F-3ADB-ED3BAA2932CA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DS_MI_CI_01_01</a:t>
            </a:r>
            <a:endParaRPr lang="en-US" altLang="ko-KR" sz="800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909F1A0-18BA-98A7-DFF4-0236867890F2}"/>
              </a:ext>
            </a:extLst>
          </p:cNvPr>
          <p:cNvGrpSpPr/>
          <p:nvPr/>
        </p:nvGrpSpPr>
        <p:grpSpPr>
          <a:xfrm>
            <a:off x="438993" y="941122"/>
            <a:ext cx="796863" cy="316109"/>
            <a:chOff x="4733925" y="2686050"/>
            <a:chExt cx="1362075" cy="409435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A5D44940-65E7-426F-DEE3-CBDC030B63EB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FE99B53E-A540-A726-D6E9-2B47F1C5BAD5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1EB9E04C-0631-3306-8095-5165123181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0AE42659-1DA6-F831-3692-A64A8D1006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C956CB5-37D5-490F-125A-3A9A01DD31B6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F9CC63B-C724-68B0-B8A2-206461FC532C}"/>
              </a:ext>
            </a:extLst>
          </p:cNvPr>
          <p:cNvGrpSpPr/>
          <p:nvPr/>
        </p:nvGrpSpPr>
        <p:grpSpPr>
          <a:xfrm>
            <a:off x="2765824" y="941099"/>
            <a:ext cx="361950" cy="316109"/>
            <a:chOff x="4733925" y="2686050"/>
            <a:chExt cx="1362075" cy="409435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A7941D78-9A6F-66E0-E1CF-A89F24FBBAE1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6DD9497D-635F-4CEC-0421-2522D9AE4BAE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CD706761-DAB1-E2AE-6A55-73C62D3F47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52B71AB4-B231-47A0-ACE9-B060C61298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D148A91-014D-674A-9F14-732C46FD5E84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E8E9D96A-B022-503B-7778-E718F2BD6A1E}"/>
              </a:ext>
            </a:extLst>
          </p:cNvPr>
          <p:cNvSpPr/>
          <p:nvPr/>
        </p:nvSpPr>
        <p:spPr>
          <a:xfrm>
            <a:off x="440406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서비스 필수 동의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7C31E3-A94A-9FA3-5001-E8CCC823221E}"/>
              </a:ext>
            </a:extLst>
          </p:cNvPr>
          <p:cNvSpPr txBox="1"/>
          <p:nvPr/>
        </p:nvSpPr>
        <p:spPr>
          <a:xfrm>
            <a:off x="434717" y="1591977"/>
            <a:ext cx="121219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유무선 결합</a:t>
            </a:r>
            <a:r>
              <a:rPr lang="en-US" altLang="ko-KR" sz="1000" b="1" dirty="0">
                <a:latin typeface="+mn-ea"/>
              </a:rPr>
              <a:t> (4/4)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A281189-1F7F-D42E-708A-E84764A8F294}"/>
              </a:ext>
            </a:extLst>
          </p:cNvPr>
          <p:cNvSpPr txBox="1"/>
          <p:nvPr/>
        </p:nvSpPr>
        <p:spPr>
          <a:xfrm>
            <a:off x="438993" y="1925753"/>
            <a:ext cx="2688781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ko-KR" altLang="en-US" dirty="0">
                <a:latin typeface="+mn-ea"/>
              </a:rPr>
              <a:t>유무선 결합이 완료되었어요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859359D-826F-C3CD-C9F3-330A4465D0F4}"/>
              </a:ext>
            </a:extLst>
          </p:cNvPr>
          <p:cNvSpPr txBox="1"/>
          <p:nvPr/>
        </p:nvSpPr>
        <p:spPr>
          <a:xfrm>
            <a:off x="434718" y="2276312"/>
            <a:ext cx="2700000" cy="31354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가입된 내용을 확인해 주세요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CC14F58-0E87-189A-301B-FC58E724EA4B}"/>
              </a:ext>
            </a:extLst>
          </p:cNvPr>
          <p:cNvSpPr txBox="1"/>
          <p:nvPr/>
        </p:nvSpPr>
        <p:spPr>
          <a:xfrm>
            <a:off x="433707" y="6537788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_01_01_03</a:t>
            </a:r>
            <a:endParaRPr lang="ko-KR" altLang="en-US" sz="900" dirty="0"/>
          </a:p>
        </p:txBody>
      </p:sp>
      <p:graphicFrame>
        <p:nvGraphicFramePr>
          <p:cNvPr id="103" name="Group 57">
            <a:extLst>
              <a:ext uri="{FF2B5EF4-FFF2-40B4-BE49-F238E27FC236}">
                <a16:creationId xmlns:a16="http://schemas.microsoft.com/office/drawing/2014/main" id="{A3CF7167-10A2-034A-5F86-6824C531BD17}"/>
              </a:ext>
            </a:extLst>
          </p:cNvPr>
          <p:cNvGraphicFramePr>
            <a:graphicFrameLocks noGrp="1"/>
          </p:cNvGraphicFramePr>
          <p:nvPr/>
        </p:nvGraphicFramePr>
        <p:xfrm>
          <a:off x="9768840" y="532464"/>
          <a:ext cx="2361310" cy="2917048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 sz="1800" b="0" i="0"/>
                      </a:pPr>
                      <a:r>
                        <a:rPr lang="ko-KR" altLang="en-US" sz="800" b="1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필수동의</a:t>
                      </a:r>
                      <a:endParaRPr lang="en-US" altLang="ko-KR" sz="800" b="1" strike="noStrike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나눔고딕"/>
                        <a:sym typeface="나눔고딕"/>
                      </a:endParaRPr>
                    </a:p>
                    <a:p>
                      <a:pPr marL="85725" marR="0" lvl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 sz="1800" b="0" i="0"/>
                      </a:pPr>
                      <a:r>
                        <a:rPr lang="ko-KR" altLang="en-US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체크박스 </a:t>
                      </a:r>
                      <a: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default : </a:t>
                      </a:r>
                      <a:r>
                        <a:rPr lang="ko-KR" altLang="en-US" sz="800" b="0" strike="noStrike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미선택</a:t>
                      </a:r>
                      <a:endParaRPr lang="en-US" altLang="ko-KR" sz="800" b="0" strike="noStrike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나눔고딕"/>
                        <a:sym typeface="나눔고딕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 sz="1800" b="0" i="0"/>
                      </a:pPr>
                      <a:r>
                        <a:rPr lang="ko-KR" altLang="en-US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동의 요청 </a:t>
                      </a:r>
                      <a:r>
                        <a:rPr lang="ko-KR" altLang="en-US" sz="800" b="0" strike="noStrike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모달</a:t>
                      </a:r>
                      <a:r>
                        <a:rPr lang="ko-KR" altLang="en-US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 팝업</a:t>
                      </a:r>
                      <a:endParaRPr lang="en-US" altLang="ko-KR" sz="800" b="0" strike="noStrike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나눔고딕"/>
                        <a:sym typeface="나눔고딕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200586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 sz="1800" b="0" i="0"/>
                      </a:pPr>
                      <a:r>
                        <a:rPr lang="ko-KR" altLang="en-US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해당영역 탭 시</a:t>
                      </a:r>
                      <a: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, </a:t>
                      </a:r>
                      <a:r>
                        <a:rPr lang="ko-KR" altLang="en-US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하단 전체 동의처리</a:t>
                      </a:r>
                      <a:endParaRPr lang="en-US" altLang="ko-KR" sz="800" b="0" strike="noStrike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나눔고딕"/>
                        <a:sym typeface="나눔고딕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 sz="1800" b="0" i="0"/>
                      </a:pPr>
                      <a:r>
                        <a:rPr lang="ko-KR" altLang="en-US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각 동의 팝업 노출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 sz="1800" b="0" i="0"/>
                      </a:pPr>
                      <a:r>
                        <a:rPr lang="ko-KR" altLang="en-US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결합할 회선 </a:t>
                      </a:r>
                      <a: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2</a:t>
                      </a:r>
                      <a:r>
                        <a:rPr lang="ko-KR" altLang="en-US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회선이상인 경우 노출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639473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 sz="1800" b="0" i="0"/>
                      </a:pPr>
                      <a:r>
                        <a:rPr lang="ko-KR" altLang="en-US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핵심요금제 해지 필요 시에만 표시</a:t>
                      </a:r>
                      <a:b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</a:br>
                      <a: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- New</a:t>
                      </a:r>
                      <a:r>
                        <a:rPr lang="ko-KR" altLang="en-US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핵심요금제인 경우 해당</a:t>
                      </a:r>
                      <a:b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</a:br>
                      <a: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  </a:t>
                      </a:r>
                      <a:r>
                        <a:rPr lang="ko-KR" altLang="en-US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명칭으로 표시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071372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 sz="1800" b="0" i="0"/>
                      </a:pPr>
                      <a:r>
                        <a:rPr lang="ko-KR" altLang="en-US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유선결합상품 변경 필요 시에만 표시</a:t>
                      </a:r>
                      <a:b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</a:br>
                      <a: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- </a:t>
                      </a:r>
                      <a:r>
                        <a:rPr lang="ko-KR" altLang="en-US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예시로 </a:t>
                      </a:r>
                      <a: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“</a:t>
                      </a:r>
                      <a:r>
                        <a:rPr lang="ko-KR" altLang="en-US" sz="800" b="0" strike="noStrike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홈결합</a:t>
                      </a:r>
                      <a: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”</a:t>
                      </a:r>
                      <a:r>
                        <a:rPr lang="ko-KR" altLang="en-US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을 표기했으나</a:t>
                      </a:r>
                      <a: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,</a:t>
                      </a:r>
                      <a:b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</a:br>
                      <a: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  </a:t>
                      </a:r>
                      <a:r>
                        <a:rPr lang="ko-KR" altLang="en-US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고객별로 이용 중인 유선결합</a:t>
                      </a:r>
                      <a:b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</a:br>
                      <a: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  </a:t>
                      </a:r>
                      <a:r>
                        <a:rPr lang="ko-KR" altLang="en-US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상품명</a:t>
                      </a:r>
                      <a: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(</a:t>
                      </a:r>
                      <a:r>
                        <a:rPr lang="ko-KR" altLang="en-US" sz="800" b="0" strike="noStrike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홈결합</a:t>
                      </a:r>
                      <a: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, </a:t>
                      </a:r>
                      <a:r>
                        <a:rPr lang="ko-KR" altLang="en-US" sz="800" b="0" strike="noStrike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구세트</a:t>
                      </a:r>
                      <a:r>
                        <a:rPr lang="ko-KR" altLang="en-US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 등</a:t>
                      </a:r>
                      <a:r>
                        <a:rPr lang="en-US" altLang="ko-KR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)</a:t>
                      </a:r>
                      <a:r>
                        <a:rPr lang="ko-KR" altLang="en-US" sz="800" b="0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 표시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913511"/>
                  </a:ext>
                </a:extLst>
              </a:tr>
            </a:tbl>
          </a:graphicData>
        </a:graphic>
      </p:graphicFrame>
      <p:graphicFrame>
        <p:nvGraphicFramePr>
          <p:cNvPr id="6" name="표 22">
            <a:extLst>
              <a:ext uri="{FF2B5EF4-FFF2-40B4-BE49-F238E27FC236}">
                <a16:creationId xmlns:a16="http://schemas.microsoft.com/office/drawing/2014/main" id="{A646F507-E011-F970-F49E-93EF12EC3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258440"/>
              </p:ext>
            </p:extLst>
          </p:nvPr>
        </p:nvGraphicFramePr>
        <p:xfrm>
          <a:off x="482063" y="2945579"/>
          <a:ext cx="2612294" cy="9752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2024">
                  <a:extLst>
                    <a:ext uri="{9D8B030D-6E8A-4147-A177-3AD203B41FA5}">
                      <a16:colId xmlns:a16="http://schemas.microsoft.com/office/drawing/2014/main" val="487618211"/>
                    </a:ext>
                  </a:extLst>
                </a:gridCol>
                <a:gridCol w="1730270">
                  <a:extLst>
                    <a:ext uri="{9D8B030D-6E8A-4147-A177-3AD203B41FA5}">
                      <a16:colId xmlns:a16="http://schemas.microsoft.com/office/drawing/2014/main" val="4207597336"/>
                    </a:ext>
                  </a:extLst>
                </a:gridCol>
              </a:tblGrid>
              <a:tr h="24381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Helvetica Neue"/>
                        </a:rPr>
                        <a:t>인터넷 상품</a:t>
                      </a:r>
                    </a:p>
                  </a:txBody>
                  <a:tcPr marL="36000" marR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  <a:alpha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기가라이트인터넷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Helvetica Neue"/>
                      </a:endParaRPr>
                    </a:p>
                  </a:txBody>
                  <a:tcPr marL="36000" marR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  <a:alpha val="4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622381"/>
                  </a:ext>
                </a:extLst>
              </a:tr>
              <a:tr h="24381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Helvetica Neue"/>
                        </a:rPr>
                        <a:t>B tv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Helvetica Neue"/>
                        </a:rPr>
                        <a:t>상품</a:t>
                      </a:r>
                    </a:p>
                  </a:txBody>
                  <a:tcPr marL="36000" marR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  <a:alpha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Helvetica Neue"/>
                        </a:rPr>
                        <a:t>B tv All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Helvetica Neue"/>
                      </a:endParaRPr>
                    </a:p>
                  </a:txBody>
                  <a:tcPr marL="36000" marR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  <a:alpha val="4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622586"/>
                  </a:ext>
                </a:extLst>
              </a:tr>
              <a:tr h="24381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Helvetica Neue"/>
                        </a:rPr>
                        <a:t>휴대폰 번호</a:t>
                      </a:r>
                    </a:p>
                  </a:txBody>
                  <a:tcPr marL="36000" marR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  <a:alpha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Helvetica Neue"/>
                        </a:rPr>
                        <a:t>010-8888-9999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Helvetica Neue"/>
                      </a:endParaRPr>
                    </a:p>
                  </a:txBody>
                  <a:tcPr marL="36000" marR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  <a:alpha val="4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205784"/>
                  </a:ext>
                </a:extLst>
              </a:tr>
              <a:tr h="24381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Helvetica Neue"/>
                        </a:rPr>
                        <a:t>예상 할인 요금</a:t>
                      </a:r>
                      <a:endParaRPr lang="ko-KR" altLang="en-US" sz="80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Helvetica Neue"/>
                      </a:endParaRPr>
                    </a:p>
                  </a:txBody>
                  <a:tcPr marL="36000" marR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  <a:alpha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Helvetica Neue"/>
                        </a:rPr>
                        <a:t>월 </a:t>
                      </a: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Helvetica Neue"/>
                        </a:rPr>
                        <a:t>00,000</a:t>
                      </a: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Helvetica Neue"/>
                        </a:rPr>
                        <a:t>원 추가할인</a:t>
                      </a:r>
                      <a:endParaRPr lang="ko-KR" altLang="en-US" sz="80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Helvetica Neue"/>
                      </a:endParaRPr>
                    </a:p>
                  </a:txBody>
                  <a:tcPr marL="36000" marR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  <a:alpha val="4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14782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3C88EB5-4FC1-2CBF-5F48-A97598D04AA1}"/>
              </a:ext>
            </a:extLst>
          </p:cNvPr>
          <p:cNvSpPr txBox="1"/>
          <p:nvPr/>
        </p:nvSpPr>
        <p:spPr>
          <a:xfrm>
            <a:off x="436200" y="4031437"/>
            <a:ext cx="2789379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atinLnBrk="1"/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※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가입된 내역은 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SK</a:t>
            </a: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브로드밴드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홈페이지의 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latinLnBrk="1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  마이페이지에서도 확인할 수 있습니다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. </a:t>
            </a:r>
          </a:p>
          <a:p>
            <a:pPr latinLnBrk="1"/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※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예상 할인 요금은 고객님의 할인내역에 따라 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latinLnBrk="1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  일부 변동이 있을 수 있습니다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EC78DA-B5BF-265B-D7FD-A45BA5229C2A}"/>
              </a:ext>
            </a:extLst>
          </p:cNvPr>
          <p:cNvSpPr txBox="1"/>
          <p:nvPr/>
        </p:nvSpPr>
        <p:spPr>
          <a:xfrm>
            <a:off x="411881" y="2697291"/>
            <a:ext cx="906029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 rtl="0" latinLnBrk="1"/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결합 내역</a:t>
            </a:r>
            <a:endParaRPr kumimoji="0" lang="ko-KR" altLang="en-US" sz="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Helvetica Neue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9615539-FAE6-0B0B-A485-76EC9A4A6EB3}"/>
              </a:ext>
            </a:extLst>
          </p:cNvPr>
          <p:cNvSpPr/>
          <p:nvPr/>
        </p:nvSpPr>
        <p:spPr>
          <a:xfrm>
            <a:off x="301116" y="2855105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0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59314872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E8F12-2A84-A8FE-6969-252910D4B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963E2136-2A2B-363A-DF6B-DABB5016384B}"/>
              </a:ext>
            </a:extLst>
          </p:cNvPr>
          <p:cNvSpPr/>
          <p:nvPr/>
        </p:nvSpPr>
        <p:spPr>
          <a:xfrm>
            <a:off x="434527" y="928400"/>
            <a:ext cx="2693412" cy="5609560"/>
          </a:xfrm>
          <a:prstGeom prst="rect">
            <a:avLst/>
          </a:prstGeom>
          <a:solidFill>
            <a:srgbClr val="000000">
              <a:alpha val="83137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핵심요금제 해지 동의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EA3196C8-56CF-9BE5-4B9D-ED3379DBDB5A}"/>
              </a:ext>
            </a:extLst>
          </p:cNvPr>
          <p:cNvSpPr/>
          <p:nvPr/>
        </p:nvSpPr>
        <p:spPr>
          <a:xfrm>
            <a:off x="533369" y="1162930"/>
            <a:ext cx="2492246" cy="506028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핵심요금제 해지 동의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12CB1E-BADD-9A2E-5C6B-F91F8BA7606F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필수 동의 팝업 화면</a:t>
            </a:r>
            <a:endParaRPr lang="en-US" altLang="ko-KR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60FA7C-D54D-9D05-4D95-539A4418E2BA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DS_MI_CI_01_01</a:t>
            </a:r>
            <a:endParaRPr lang="en-US" altLang="ko-KR" sz="800" dirty="0"/>
          </a:p>
        </p:txBody>
      </p:sp>
      <p:graphicFrame>
        <p:nvGraphicFramePr>
          <p:cNvPr id="44" name="Group 57">
            <a:extLst>
              <a:ext uri="{FF2B5EF4-FFF2-40B4-BE49-F238E27FC236}">
                <a16:creationId xmlns:a16="http://schemas.microsoft.com/office/drawing/2014/main" id="{11515290-E7C6-53E6-04C7-DA39AC7DE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487639"/>
              </p:ext>
            </p:extLst>
          </p:nvPr>
        </p:nvGraphicFramePr>
        <p:xfrm>
          <a:off x="9768840" y="532464"/>
          <a:ext cx="2361310" cy="1911251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 sz="1800" b="0" i="0"/>
                      </a:pPr>
                      <a:r>
                        <a:rPr lang="ko-KR" altLang="en-US" sz="800" b="1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필수동의</a:t>
                      </a:r>
                      <a:r>
                        <a:rPr lang="en-US" altLang="ko-KR" sz="800" b="1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 </a:t>
                      </a:r>
                      <a:r>
                        <a:rPr lang="ko-KR" altLang="en-US" sz="800" b="1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팝업</a:t>
                      </a:r>
                      <a:endParaRPr lang="en-US" altLang="ko-KR" sz="800" b="0" strike="noStrike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나눔고딕"/>
                        <a:sym typeface="나눔고딕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 sz="1800" b="0" i="0"/>
                      </a:pPr>
                      <a:r>
                        <a:rPr lang="ko-KR" altLang="en-US" sz="800" b="1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나눔고딕"/>
                          <a:sym typeface="나눔고딕"/>
                        </a:rPr>
                        <a:t>핵심요금제 해지 동의 </a:t>
                      </a:r>
                      <a:r>
                        <a:rPr lang="en-US" altLang="ko-KR" sz="800" b="1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나눔고딕"/>
                          <a:sym typeface="나눔고딕"/>
                        </a:rPr>
                        <a:t>(</a:t>
                      </a:r>
                      <a:r>
                        <a:rPr lang="ko-KR" altLang="en-US" sz="800" b="1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나눔고딕"/>
                          <a:sym typeface="나눔고딕"/>
                        </a:rPr>
                        <a:t>보기</a:t>
                      </a:r>
                      <a:r>
                        <a:rPr lang="en-US" altLang="ko-KR" sz="800" b="1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나눔고딕"/>
                          <a:sym typeface="나눔고딕"/>
                        </a:rPr>
                        <a:t>) </a:t>
                      </a:r>
                      <a:r>
                        <a:rPr lang="ko-KR" altLang="en-US" sz="800" b="1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나눔고딕"/>
                          <a:sym typeface="나눔고딕"/>
                        </a:rPr>
                        <a:t>팝업</a:t>
                      </a:r>
                    </a:p>
                  </a:txBody>
                  <a:tcPr marL="72000" marR="72000" marT="72000" marB="72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 sz="1800" b="0" i="0"/>
                      </a:pPr>
                      <a:r>
                        <a:rPr lang="en-US" altLang="ko-KR" sz="800" b="1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나눔고딕"/>
                          <a:sym typeface="나눔고딕"/>
                        </a:rPr>
                        <a:t>New</a:t>
                      </a:r>
                      <a:r>
                        <a:rPr lang="ko-KR" altLang="en-US" sz="800" b="1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나눔고딕"/>
                          <a:sym typeface="나눔고딕"/>
                        </a:rPr>
                        <a:t> 핵심요금제 해지 동의 </a:t>
                      </a:r>
                      <a:r>
                        <a:rPr lang="en-US" altLang="ko-KR" sz="800" b="1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나눔고딕"/>
                          <a:sym typeface="나눔고딕"/>
                        </a:rPr>
                        <a:t>(</a:t>
                      </a:r>
                      <a:r>
                        <a:rPr lang="ko-KR" altLang="en-US" sz="800" b="1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나눔고딕"/>
                          <a:sym typeface="나눔고딕"/>
                        </a:rPr>
                        <a:t>보기</a:t>
                      </a:r>
                      <a:r>
                        <a:rPr lang="en-US" altLang="ko-KR" sz="800" b="1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나눔고딕"/>
                          <a:sym typeface="나눔고딕"/>
                        </a:rPr>
                        <a:t>) </a:t>
                      </a:r>
                      <a:r>
                        <a:rPr lang="ko-KR" altLang="en-US" sz="800" b="1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나눔고딕"/>
                          <a:sym typeface="나눔고딕"/>
                        </a:rPr>
                        <a:t>팝업</a:t>
                      </a:r>
                    </a:p>
                  </a:txBody>
                  <a:tcPr marL="72000" marR="72000" marT="72000" marB="72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 sz="1800" b="0" i="0"/>
                      </a:pPr>
                      <a:r>
                        <a:rPr lang="ko-KR" altLang="en-US" sz="800" b="1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나눔고딕"/>
                          <a:sym typeface="나눔고딕"/>
                        </a:rPr>
                        <a:t>유선결합상품 변경 동의 </a:t>
                      </a:r>
                      <a:r>
                        <a:rPr lang="en-US" altLang="ko-KR" sz="800" b="1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나눔고딕"/>
                          <a:sym typeface="나눔고딕"/>
                        </a:rPr>
                        <a:t>(</a:t>
                      </a:r>
                      <a:r>
                        <a:rPr lang="ko-KR" altLang="en-US" sz="800" b="1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나눔고딕"/>
                          <a:sym typeface="나눔고딕"/>
                        </a:rPr>
                        <a:t>보기</a:t>
                      </a:r>
                      <a:r>
                        <a:rPr lang="en-US" altLang="ko-KR" sz="800" b="1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나눔고딕"/>
                          <a:sym typeface="나눔고딕"/>
                        </a:rPr>
                        <a:t>) </a:t>
                      </a:r>
                      <a:r>
                        <a:rPr lang="ko-KR" altLang="en-US" sz="800" b="1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나눔고딕"/>
                          <a:sym typeface="나눔고딕"/>
                        </a:rPr>
                        <a:t>팝업</a:t>
                      </a:r>
                    </a:p>
                  </a:txBody>
                  <a:tcPr marL="72000" marR="72000" marT="72000" marB="72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639473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 sz="1800" b="0" i="0"/>
                      </a:pPr>
                      <a:r>
                        <a:rPr lang="ko-KR" altLang="en-US" sz="800" b="1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나눔고딕"/>
                          <a:sym typeface="나눔고딕"/>
                        </a:rPr>
                        <a:t>확인 버튼 </a:t>
                      </a:r>
                      <a:endParaRPr lang="en-US" altLang="ko-KR" sz="800" b="1" strike="noStrike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나눔고딕"/>
                        <a:sym typeface="나눔고딕"/>
                      </a:endParaRPr>
                    </a:p>
                    <a:p>
                      <a:pPr marL="85725" marR="0" lvl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 sz="1800" b="0" i="0"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나눔고딕"/>
                        </a:rPr>
                        <a:t>버튼 탭 시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나눔고딕"/>
                        </a:rPr>
                        <a:t>팝업창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나눔고딕"/>
                        </a:rPr>
                        <a:t> 닫히며 동의 항목에 체크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72000" marR="72000" marT="72000" marB="72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071372"/>
                  </a:ext>
                </a:extLst>
              </a:tr>
            </a:tbl>
          </a:graphicData>
        </a:graphic>
      </p:graphicFrame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5D6019C0-8CD9-7505-69B6-8AF864C4E66F}"/>
              </a:ext>
            </a:extLst>
          </p:cNvPr>
          <p:cNvSpPr/>
          <p:nvPr/>
        </p:nvSpPr>
        <p:spPr>
          <a:xfrm>
            <a:off x="440406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핵심요금제 해지 동의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42C702C-8107-969B-3BFF-293BE9DE18DD}"/>
              </a:ext>
            </a:extLst>
          </p:cNvPr>
          <p:cNvSpPr/>
          <p:nvPr/>
        </p:nvSpPr>
        <p:spPr>
          <a:xfrm>
            <a:off x="579120" y="1668780"/>
            <a:ext cx="2423636" cy="3519828"/>
          </a:xfrm>
          <a:prstGeom prst="rect">
            <a:avLst/>
          </a:prstGeom>
          <a:solidFill>
            <a:schemeClr val="bg1"/>
          </a:solidFill>
          <a:ln w="635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indent="0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900" dirty="0"/>
              <a:t>&lt;</a:t>
            </a:r>
            <a:r>
              <a:rPr lang="ko-KR" altLang="en-US" sz="900" dirty="0"/>
              <a:t>요즘가족결합</a:t>
            </a:r>
            <a:r>
              <a:rPr lang="en-US" altLang="ko-KR" sz="900" dirty="0"/>
              <a:t>&gt; </a:t>
            </a:r>
            <a:r>
              <a:rPr lang="ko-KR" altLang="en-US" sz="900" dirty="0"/>
              <a:t>상품 가입을 위해 </a:t>
            </a:r>
            <a:r>
              <a:rPr lang="en-US" altLang="ko-KR" sz="900" dirty="0"/>
              <a:t>&lt;</a:t>
            </a:r>
            <a:r>
              <a:rPr lang="ko-KR" altLang="en-US" sz="900" dirty="0"/>
              <a:t>핵심요금제 결합</a:t>
            </a:r>
            <a:r>
              <a:rPr lang="en-US" altLang="ko-KR" sz="900" dirty="0"/>
              <a:t>&gt; </a:t>
            </a:r>
            <a:r>
              <a:rPr lang="ko-KR" altLang="en-US" sz="900" dirty="0"/>
              <a:t>상품을 해지하며 이에 동의합니다</a:t>
            </a:r>
            <a:r>
              <a:rPr lang="en-US" altLang="ko-KR" sz="900" dirty="0"/>
              <a:t>.</a:t>
            </a:r>
          </a:p>
          <a:p>
            <a:pPr marL="0" marR="0" indent="0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900" dirty="0"/>
          </a:p>
          <a:p>
            <a:pPr hangingPunct="0"/>
            <a:r>
              <a:rPr lang="en-US" altLang="ko-KR" sz="900" dirty="0"/>
              <a:t>- &lt;</a:t>
            </a:r>
            <a:r>
              <a:rPr lang="ko-KR" altLang="en-US" sz="900" dirty="0"/>
              <a:t>요즘가족결합</a:t>
            </a:r>
            <a:r>
              <a:rPr lang="en-US" altLang="ko-KR" sz="900" dirty="0"/>
              <a:t>&gt;</a:t>
            </a:r>
            <a:r>
              <a:rPr lang="ko-KR" altLang="en-US" sz="900" dirty="0"/>
              <a:t> 상품 가입을 위해 </a:t>
            </a:r>
            <a:r>
              <a:rPr lang="en-US" altLang="ko-KR" sz="900" dirty="0"/>
              <a:t>&lt;</a:t>
            </a:r>
            <a:r>
              <a:rPr lang="ko-KR" altLang="en-US" sz="900" dirty="0"/>
              <a:t>홈 결합</a:t>
            </a:r>
            <a:r>
              <a:rPr lang="en-US" altLang="ko-KR" sz="900" dirty="0"/>
              <a:t>&gt;</a:t>
            </a:r>
            <a:r>
              <a:rPr lang="ko-KR" altLang="en-US" sz="900" dirty="0"/>
              <a:t>상품을 </a:t>
            </a:r>
            <a:r>
              <a:rPr lang="en-US" altLang="ko-KR" sz="900" dirty="0"/>
              <a:t>&lt;</a:t>
            </a:r>
            <a:r>
              <a:rPr lang="ko-KR" altLang="en-US" sz="900" dirty="0" err="1"/>
              <a:t>요즘우리집결합</a:t>
            </a:r>
            <a:r>
              <a:rPr lang="en-US" altLang="ko-KR" sz="900" dirty="0"/>
              <a:t>&gt; </a:t>
            </a:r>
            <a:r>
              <a:rPr lang="ko-KR" altLang="en-US" sz="900" dirty="0"/>
              <a:t>상품으로 변경하셔야 됩니다</a:t>
            </a:r>
            <a:r>
              <a:rPr lang="en-US" altLang="ko-KR" sz="900" dirty="0"/>
              <a:t>.</a:t>
            </a:r>
          </a:p>
          <a:p>
            <a:pPr marL="0" marR="0" indent="0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900" dirty="0"/>
          </a:p>
          <a:p>
            <a:pPr marL="0" marR="0" indent="0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900" dirty="0"/>
              <a:t>- &lt;</a:t>
            </a:r>
            <a:r>
              <a:rPr lang="ko-KR" altLang="en-US" sz="900" dirty="0" err="1"/>
              <a:t>요즘우리집결합</a:t>
            </a:r>
            <a:r>
              <a:rPr lang="en-US" altLang="ko-KR" sz="900" dirty="0"/>
              <a:t>&gt;</a:t>
            </a:r>
            <a:r>
              <a:rPr lang="ko-KR" altLang="en-US" sz="900" dirty="0"/>
              <a:t> 상품은 </a:t>
            </a:r>
            <a:r>
              <a:rPr lang="en-US" altLang="ko-KR" sz="900" dirty="0"/>
              <a:t>&lt;</a:t>
            </a:r>
            <a:r>
              <a:rPr lang="ko-KR" altLang="en-US" sz="900" dirty="0"/>
              <a:t>핵심요금제 결합</a:t>
            </a:r>
            <a:r>
              <a:rPr lang="en-US" altLang="ko-KR" sz="900" dirty="0"/>
              <a:t>&gt;</a:t>
            </a:r>
            <a:r>
              <a:rPr lang="ko-KR" altLang="en-US" sz="900" dirty="0"/>
              <a:t> 상품과 중복 적용 불가합니다</a:t>
            </a:r>
            <a:r>
              <a:rPr lang="en-US" altLang="ko-KR" sz="900" dirty="0"/>
              <a:t>.</a:t>
            </a:r>
          </a:p>
          <a:p>
            <a:pPr marL="0" marR="0" indent="0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900" dirty="0"/>
          </a:p>
          <a:p>
            <a:pPr marL="0" marR="0" indent="0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900" dirty="0"/>
              <a:t>- &lt;</a:t>
            </a:r>
            <a:r>
              <a:rPr lang="ko-KR" altLang="en-US" sz="900" dirty="0"/>
              <a:t>핵심요금제 결합</a:t>
            </a:r>
            <a:r>
              <a:rPr lang="en-US" altLang="ko-KR" sz="900" dirty="0"/>
              <a:t>&gt; </a:t>
            </a:r>
            <a:r>
              <a:rPr lang="ko-KR" altLang="en-US" sz="900" dirty="0"/>
              <a:t>상품 해지에 따른 할인반환금은 부과되지 않습니다</a:t>
            </a:r>
            <a:r>
              <a:rPr lang="en-US" altLang="ko-KR" sz="900" dirty="0"/>
              <a:t>.</a:t>
            </a:r>
          </a:p>
          <a:p>
            <a:pPr marL="0" marR="0" indent="0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900" dirty="0"/>
          </a:p>
          <a:p>
            <a:pPr marL="0" marR="0" indent="0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900" dirty="0"/>
              <a:t>- &lt;</a:t>
            </a:r>
            <a:r>
              <a:rPr lang="ko-KR" altLang="en-US" sz="900" dirty="0"/>
              <a:t>핵심요금제 결합</a:t>
            </a:r>
            <a:r>
              <a:rPr lang="en-US" altLang="ko-KR" sz="900" dirty="0"/>
              <a:t>&gt; </a:t>
            </a:r>
            <a:r>
              <a:rPr lang="ko-KR" altLang="en-US" sz="900" dirty="0"/>
              <a:t>상품 해지 시 월 요금은 인터넷 최대 </a:t>
            </a:r>
            <a:r>
              <a:rPr lang="en-US" altLang="ko-KR" sz="900" dirty="0"/>
              <a:t>2,200</a:t>
            </a:r>
            <a:r>
              <a:rPr lang="ko-KR" altLang="en-US" sz="900" dirty="0"/>
              <a:t>원</a:t>
            </a:r>
            <a:r>
              <a:rPr lang="en-US" altLang="ko-KR" sz="900" dirty="0"/>
              <a:t>, IPTV </a:t>
            </a:r>
            <a:r>
              <a:rPr lang="ko-KR" altLang="en-US" sz="900" dirty="0"/>
              <a:t>최대 </a:t>
            </a:r>
            <a:r>
              <a:rPr lang="en-US" altLang="ko-KR" sz="900" dirty="0"/>
              <a:t>1,100</a:t>
            </a:r>
            <a:r>
              <a:rPr lang="ko-KR" altLang="en-US" sz="900" dirty="0"/>
              <a:t>원</a:t>
            </a:r>
            <a:r>
              <a:rPr lang="en-US" altLang="ko-KR" sz="900" dirty="0"/>
              <a:t>, </a:t>
            </a:r>
            <a:r>
              <a:rPr lang="ko-KR" altLang="en-US" sz="900" dirty="0" err="1"/>
              <a:t>셋톱박스</a:t>
            </a:r>
            <a:r>
              <a:rPr lang="ko-KR" altLang="en-US" sz="900" dirty="0"/>
              <a:t> 최대 </a:t>
            </a:r>
            <a:r>
              <a:rPr lang="en-US" altLang="ko-KR" sz="900" dirty="0"/>
              <a:t>2,200</a:t>
            </a:r>
            <a:r>
              <a:rPr lang="ko-KR" altLang="en-US" sz="900" dirty="0"/>
              <a:t>원</a:t>
            </a:r>
            <a:r>
              <a:rPr lang="en-US" altLang="ko-KR" sz="900" dirty="0"/>
              <a:t>, </a:t>
            </a:r>
            <a:r>
              <a:rPr lang="ko-KR" altLang="en-US" sz="900" dirty="0" err="1"/>
              <a:t>스마트홈</a:t>
            </a:r>
            <a:r>
              <a:rPr lang="ko-KR" altLang="en-US" sz="900" dirty="0"/>
              <a:t> 최대 </a:t>
            </a:r>
            <a:r>
              <a:rPr lang="en-US" altLang="ko-KR" sz="900" dirty="0"/>
              <a:t>1,100</a:t>
            </a:r>
            <a:r>
              <a:rPr lang="ko-KR" altLang="en-US" sz="900" dirty="0"/>
              <a:t>원이 인상될 수 있습니다</a:t>
            </a:r>
            <a:r>
              <a:rPr lang="en-US" altLang="ko-KR" sz="900" dirty="0"/>
              <a:t>.</a:t>
            </a:r>
          </a:p>
          <a:p>
            <a:pPr marL="0" marR="0" indent="0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900" dirty="0"/>
          </a:p>
          <a:p>
            <a:pPr marR="0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900" dirty="0"/>
              <a:t>- &lt;</a:t>
            </a:r>
            <a:r>
              <a:rPr lang="ko-KR" altLang="en-US" sz="900" dirty="0"/>
              <a:t>핵심요금제 결합</a:t>
            </a:r>
            <a:r>
              <a:rPr lang="en-US" altLang="ko-KR" sz="900" dirty="0"/>
              <a:t>&gt; </a:t>
            </a:r>
            <a:r>
              <a:rPr lang="ko-KR" altLang="en-US" sz="900" dirty="0"/>
              <a:t>상품을 해지하시더라도 </a:t>
            </a:r>
            <a:r>
              <a:rPr lang="en-US" altLang="ko-KR" sz="900" dirty="0"/>
              <a:t>&lt;</a:t>
            </a:r>
            <a:r>
              <a:rPr lang="ko-KR" altLang="en-US" sz="900" dirty="0"/>
              <a:t>요즘가족결합</a:t>
            </a:r>
            <a:r>
              <a:rPr lang="en-US" altLang="ko-KR" sz="900" dirty="0"/>
              <a:t>&gt; </a:t>
            </a:r>
            <a:r>
              <a:rPr lang="ko-KR" altLang="en-US" sz="900" dirty="0"/>
              <a:t>상품에 가입됨에 따라 고객님의 총 요금 할인 혜택이 커집니다</a:t>
            </a:r>
            <a:r>
              <a:rPr lang="en-US" altLang="ko-KR" sz="900" dirty="0"/>
              <a:t>.</a:t>
            </a:r>
          </a:p>
          <a:p>
            <a:pPr marL="171450" marR="0" indent="-171450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lang="en-US" altLang="ko-KR" sz="900" dirty="0"/>
          </a:p>
          <a:p>
            <a:pPr marL="0" marR="0" indent="0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900" dirty="0"/>
              <a:t>- &lt;</a:t>
            </a:r>
            <a:r>
              <a:rPr lang="ko-KR" altLang="en-US" sz="900" dirty="0"/>
              <a:t>핵심요금제</a:t>
            </a:r>
            <a:r>
              <a:rPr lang="en-US" altLang="ko-KR" sz="900" dirty="0"/>
              <a:t> </a:t>
            </a:r>
            <a:r>
              <a:rPr lang="ko-KR" altLang="en-US" sz="900" dirty="0"/>
              <a:t>결합</a:t>
            </a:r>
            <a:r>
              <a:rPr lang="en-US" altLang="ko-KR" sz="900" dirty="0"/>
              <a:t>&gt; </a:t>
            </a:r>
            <a:r>
              <a:rPr lang="ko-KR" altLang="en-US" sz="900" dirty="0"/>
              <a:t>상품은 신규가입이 중단되어 추후 다시 가입하실 수 없습니다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117" name="Rectangle 123">
            <a:extLst>
              <a:ext uri="{FF2B5EF4-FFF2-40B4-BE49-F238E27FC236}">
                <a16:creationId xmlns:a16="http://schemas.microsoft.com/office/drawing/2014/main" id="{0642B864-6A73-5D3B-C33F-6F5DBC8B1F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644" y="5912508"/>
            <a:ext cx="2510591" cy="313201"/>
          </a:xfrm>
          <a:prstGeom prst="rect">
            <a:avLst/>
          </a:prstGeom>
          <a:solidFill>
            <a:srgbClr val="3E31D7"/>
          </a:solidFill>
          <a:ln w="9525" cap="flat" cmpd="sng" algn="ctr">
            <a:noFill/>
            <a:prstDash val="solid"/>
            <a:headEnd/>
            <a:tailEnd/>
          </a:ln>
          <a:effectLst/>
        </p:spPr>
        <p:txBody>
          <a:bodyPr wrap="none" lIns="91425" tIns="45713" rIns="91425" bIns="45713" anchor="ctr"/>
          <a:lstStyle/>
          <a:p>
            <a:pPr marL="0" marR="0" lvl="0" indent="0" algn="ctr" defTabSz="1196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확인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3687FB44-C7F7-205D-C113-668387A6109C}"/>
              </a:ext>
            </a:extLst>
          </p:cNvPr>
          <p:cNvSpPr/>
          <p:nvPr/>
        </p:nvSpPr>
        <p:spPr>
          <a:xfrm>
            <a:off x="513657" y="6005513"/>
            <a:ext cx="180000" cy="180000"/>
          </a:xfrm>
          <a:prstGeom prst="ellipse">
            <a:avLst/>
          </a:prstGeom>
          <a:solidFill>
            <a:srgbClr val="FF0000"/>
          </a:solidFill>
          <a:ln w="635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7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7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92302A96-2EEC-AAB2-4926-87EDD157A136}"/>
              </a:ext>
            </a:extLst>
          </p:cNvPr>
          <p:cNvSpPr/>
          <p:nvPr/>
        </p:nvSpPr>
        <p:spPr>
          <a:xfrm>
            <a:off x="533369" y="1162929"/>
            <a:ext cx="2492246" cy="3653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핵심요금제 해지 동의</a:t>
            </a:r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AD8DA0F9-0F20-E814-7DBC-00B6255BB537}"/>
              </a:ext>
            </a:extLst>
          </p:cNvPr>
          <p:cNvGrpSpPr/>
          <p:nvPr/>
        </p:nvGrpSpPr>
        <p:grpSpPr>
          <a:xfrm>
            <a:off x="2760015" y="1267576"/>
            <a:ext cx="171116" cy="171116"/>
            <a:chOff x="8904312" y="2495889"/>
            <a:chExt cx="436190" cy="432048"/>
          </a:xfrm>
        </p:grpSpPr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99322316-4BFF-8A24-FC95-E6E769518AFC}"/>
                </a:ext>
              </a:extLst>
            </p:cNvPr>
            <p:cNvCxnSpPr/>
            <p:nvPr/>
          </p:nvCxnSpPr>
          <p:spPr>
            <a:xfrm>
              <a:off x="8904312" y="2495889"/>
              <a:ext cx="432048" cy="432048"/>
            </a:xfrm>
            <a:prstGeom prst="line">
              <a:avLst/>
            </a:prstGeom>
            <a:noFill/>
            <a:ln w="3175" cap="flat">
              <a:solidFill>
                <a:schemeClr val="bg1">
                  <a:lumMod val="65000"/>
                </a:schemeClr>
              </a:solidFill>
              <a:prstDash val="solid"/>
              <a:bevel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8A1000FB-534F-3863-8965-3A62A87BF9E7}"/>
                </a:ext>
              </a:extLst>
            </p:cNvPr>
            <p:cNvCxnSpPr/>
            <p:nvPr/>
          </p:nvCxnSpPr>
          <p:spPr>
            <a:xfrm flipV="1">
              <a:off x="8908454" y="2495889"/>
              <a:ext cx="432048" cy="432048"/>
            </a:xfrm>
            <a:prstGeom prst="line">
              <a:avLst/>
            </a:prstGeom>
            <a:noFill/>
            <a:ln w="3175" cap="flat">
              <a:solidFill>
                <a:schemeClr val="bg1">
                  <a:lumMod val="65000"/>
                </a:schemeClr>
              </a:solidFill>
              <a:prstDash val="solid"/>
              <a:bevel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763AE3D5-15F6-F154-84F8-12E7FAAC09BC}"/>
              </a:ext>
            </a:extLst>
          </p:cNvPr>
          <p:cNvSpPr/>
          <p:nvPr/>
        </p:nvSpPr>
        <p:spPr>
          <a:xfrm>
            <a:off x="3524076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New </a:t>
            </a:r>
            <a:r>
              <a:rPr lang="ko-KR" altLang="en-US" sz="1200" b="1" dirty="0"/>
              <a:t>핵심요금제 해지 동의</a:t>
            </a:r>
          </a:p>
        </p:txBody>
      </p:sp>
      <p:sp>
        <p:nvSpPr>
          <p:cNvPr id="132" name="사각형: 둥근 모서리 131">
            <a:extLst>
              <a:ext uri="{FF2B5EF4-FFF2-40B4-BE49-F238E27FC236}">
                <a16:creationId xmlns:a16="http://schemas.microsoft.com/office/drawing/2014/main" id="{30E4F7AF-6C83-4909-E9F2-65A612C764C9}"/>
              </a:ext>
            </a:extLst>
          </p:cNvPr>
          <p:cNvSpPr/>
          <p:nvPr/>
        </p:nvSpPr>
        <p:spPr>
          <a:xfrm>
            <a:off x="6622862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유선결합상품 변경 동의</a:t>
            </a: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0DB88BD6-391C-AF30-9302-31D4B3FD77B0}"/>
              </a:ext>
            </a:extLst>
          </p:cNvPr>
          <p:cNvSpPr/>
          <p:nvPr/>
        </p:nvSpPr>
        <p:spPr>
          <a:xfrm>
            <a:off x="353370" y="1022347"/>
            <a:ext cx="180000" cy="180000"/>
          </a:xfrm>
          <a:prstGeom prst="ellipse">
            <a:avLst/>
          </a:prstGeom>
          <a:solidFill>
            <a:srgbClr val="FF0000"/>
          </a:solidFill>
          <a:ln w="635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7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974884D1-AC79-F85D-E1D7-EEDE0BB2440A}"/>
              </a:ext>
            </a:extLst>
          </p:cNvPr>
          <p:cNvSpPr/>
          <p:nvPr/>
        </p:nvSpPr>
        <p:spPr>
          <a:xfrm>
            <a:off x="3533341" y="928400"/>
            <a:ext cx="2693412" cy="5609560"/>
          </a:xfrm>
          <a:prstGeom prst="rect">
            <a:avLst/>
          </a:prstGeom>
          <a:solidFill>
            <a:srgbClr val="000000">
              <a:alpha val="83137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핵심요금제 해지 동의</a:t>
            </a: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7BB5DB2C-F505-9DA9-672D-3B501A27A52E}"/>
              </a:ext>
            </a:extLst>
          </p:cNvPr>
          <p:cNvSpPr/>
          <p:nvPr/>
        </p:nvSpPr>
        <p:spPr>
          <a:xfrm>
            <a:off x="3632183" y="1162930"/>
            <a:ext cx="2492246" cy="506028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핵심요금제 해지 동의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1AAF6969-9D4A-B118-F083-34047256380E}"/>
              </a:ext>
            </a:extLst>
          </p:cNvPr>
          <p:cNvSpPr/>
          <p:nvPr/>
        </p:nvSpPr>
        <p:spPr>
          <a:xfrm>
            <a:off x="3677934" y="1668780"/>
            <a:ext cx="2423636" cy="3519828"/>
          </a:xfrm>
          <a:prstGeom prst="rect">
            <a:avLst/>
          </a:prstGeom>
          <a:solidFill>
            <a:schemeClr val="bg1"/>
          </a:solidFill>
          <a:ln w="635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noAutofit/>
          </a:bodyPr>
          <a:lstStyle/>
          <a:p>
            <a:pPr marL="0" marR="0" indent="0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900" dirty="0"/>
              <a:t>&lt;</a:t>
            </a:r>
            <a:r>
              <a:rPr lang="ko-KR" altLang="en-US" sz="900" dirty="0"/>
              <a:t>요즘가족결합</a:t>
            </a:r>
            <a:r>
              <a:rPr lang="en-US" altLang="ko-KR" sz="900" dirty="0"/>
              <a:t>&gt; </a:t>
            </a:r>
            <a:r>
              <a:rPr lang="ko-KR" altLang="en-US" sz="900" dirty="0"/>
              <a:t>상품 가입을 위해 </a:t>
            </a:r>
            <a:r>
              <a:rPr lang="en-US" altLang="ko-KR" sz="900" dirty="0"/>
              <a:t>&lt;New </a:t>
            </a:r>
            <a:r>
              <a:rPr lang="ko-KR" altLang="en-US" sz="900" dirty="0"/>
              <a:t>핵심요금제 프로모션</a:t>
            </a:r>
            <a:r>
              <a:rPr lang="en-US" altLang="ko-KR" sz="900" dirty="0"/>
              <a:t>&gt; </a:t>
            </a:r>
            <a:r>
              <a:rPr lang="ko-KR" altLang="en-US" sz="900" dirty="0"/>
              <a:t>상품을 해지하며 이에 동의합니다</a:t>
            </a:r>
            <a:r>
              <a:rPr lang="en-US" altLang="ko-KR" sz="900" dirty="0"/>
              <a:t>.</a:t>
            </a:r>
          </a:p>
          <a:p>
            <a:pPr marL="0" marR="0" indent="0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900" dirty="0"/>
          </a:p>
          <a:p>
            <a:pPr marL="0" marR="0" indent="0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900" dirty="0"/>
              <a:t>- &lt;</a:t>
            </a:r>
            <a:r>
              <a:rPr lang="ko-KR" altLang="en-US" sz="900" dirty="0" err="1"/>
              <a:t>요즘우리집결합</a:t>
            </a:r>
            <a:r>
              <a:rPr lang="en-US" altLang="ko-KR" sz="900" dirty="0"/>
              <a:t>&gt; </a:t>
            </a:r>
            <a:r>
              <a:rPr lang="ko-KR" altLang="en-US" sz="900" dirty="0"/>
              <a:t>상품은 </a:t>
            </a:r>
            <a:r>
              <a:rPr lang="en-US" altLang="ko-KR" sz="900" dirty="0"/>
              <a:t>&lt;New </a:t>
            </a:r>
            <a:r>
              <a:rPr lang="ko-KR" altLang="en-US" sz="900" dirty="0"/>
              <a:t>핵심요금제 프로모션</a:t>
            </a:r>
            <a:r>
              <a:rPr lang="en-US" altLang="ko-KR" sz="900" dirty="0"/>
              <a:t>&gt; </a:t>
            </a:r>
            <a:r>
              <a:rPr lang="ko-KR" altLang="en-US" sz="900" dirty="0"/>
              <a:t>상품과 중복 적용 불가합니다</a:t>
            </a:r>
            <a:r>
              <a:rPr lang="en-US" altLang="ko-KR" sz="900" dirty="0"/>
              <a:t>.</a:t>
            </a:r>
          </a:p>
          <a:p>
            <a:pPr marL="0" marR="0" indent="0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900" dirty="0"/>
          </a:p>
          <a:p>
            <a:pPr marL="0" marR="0" indent="0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900" dirty="0"/>
              <a:t>- &lt;New </a:t>
            </a:r>
            <a:r>
              <a:rPr lang="ko-KR" altLang="en-US" sz="900" dirty="0"/>
              <a:t>핵심요금제 프로모션</a:t>
            </a:r>
            <a:r>
              <a:rPr lang="en-US" altLang="ko-KR" sz="900" dirty="0"/>
              <a:t>&gt; </a:t>
            </a:r>
            <a:r>
              <a:rPr lang="ko-KR" altLang="en-US" sz="900" dirty="0"/>
              <a:t>상품 해지에 따른 할인반환금은 부과되지 않습니다</a:t>
            </a:r>
            <a:r>
              <a:rPr lang="en-US" altLang="ko-KR" sz="900" dirty="0"/>
              <a:t>.</a:t>
            </a:r>
          </a:p>
          <a:p>
            <a:pPr marL="0" marR="0" indent="0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900" dirty="0"/>
          </a:p>
          <a:p>
            <a:pPr marL="0" marR="0" indent="0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900" dirty="0"/>
              <a:t>- &lt;New </a:t>
            </a:r>
            <a:r>
              <a:rPr lang="ko-KR" altLang="en-US" sz="900" dirty="0"/>
              <a:t>핵심요금제 프로모션</a:t>
            </a:r>
            <a:r>
              <a:rPr lang="en-US" altLang="ko-KR" sz="900" dirty="0"/>
              <a:t>&gt; </a:t>
            </a:r>
            <a:r>
              <a:rPr lang="ko-KR" altLang="en-US" sz="900" dirty="0"/>
              <a:t>상품 해지 시 월 요금은 인터넷 최대 </a:t>
            </a:r>
            <a:r>
              <a:rPr lang="en-US" altLang="ko-KR" sz="900" dirty="0"/>
              <a:t>2,200</a:t>
            </a:r>
            <a:r>
              <a:rPr lang="ko-KR" altLang="en-US" sz="900" dirty="0"/>
              <a:t>원</a:t>
            </a:r>
            <a:r>
              <a:rPr lang="en-US" altLang="ko-KR" sz="900" dirty="0"/>
              <a:t>, IPTV </a:t>
            </a:r>
            <a:r>
              <a:rPr lang="ko-KR" altLang="en-US" sz="900" dirty="0"/>
              <a:t>최대 </a:t>
            </a:r>
            <a:r>
              <a:rPr lang="en-US" altLang="ko-KR" sz="900" dirty="0"/>
              <a:t>1,100</a:t>
            </a:r>
            <a:r>
              <a:rPr lang="ko-KR" altLang="en-US" sz="900" dirty="0"/>
              <a:t>원</a:t>
            </a:r>
            <a:r>
              <a:rPr lang="en-US" altLang="ko-KR" sz="900" dirty="0"/>
              <a:t>, </a:t>
            </a:r>
            <a:r>
              <a:rPr lang="ko-KR" altLang="en-US" sz="900" dirty="0" err="1"/>
              <a:t>셋톱박스</a:t>
            </a:r>
            <a:r>
              <a:rPr lang="ko-KR" altLang="en-US" sz="900" dirty="0"/>
              <a:t> 최대 </a:t>
            </a:r>
            <a:r>
              <a:rPr lang="en-US" altLang="ko-KR" sz="900" dirty="0"/>
              <a:t>2,200</a:t>
            </a:r>
            <a:r>
              <a:rPr lang="ko-KR" altLang="en-US" sz="900" dirty="0"/>
              <a:t>원</a:t>
            </a:r>
            <a:r>
              <a:rPr lang="en-US" altLang="ko-KR" sz="900" dirty="0"/>
              <a:t>, </a:t>
            </a:r>
            <a:r>
              <a:rPr lang="ko-KR" altLang="en-US" sz="900" dirty="0"/>
              <a:t>리모컨 임대료 최대 </a:t>
            </a:r>
            <a:r>
              <a:rPr lang="en-US" altLang="ko-KR" sz="900" dirty="0"/>
              <a:t>440</a:t>
            </a:r>
            <a:r>
              <a:rPr lang="ko-KR" altLang="en-US" sz="900" dirty="0"/>
              <a:t>원이 인상될 수 있습니다</a:t>
            </a:r>
            <a:r>
              <a:rPr lang="en-US" altLang="ko-KR" sz="900" dirty="0"/>
              <a:t>.</a:t>
            </a:r>
          </a:p>
          <a:p>
            <a:pPr marL="0" marR="0" indent="0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900" dirty="0"/>
          </a:p>
          <a:p>
            <a:pPr marL="0" marR="0" indent="0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900" dirty="0"/>
              <a:t>- &lt;New </a:t>
            </a:r>
            <a:r>
              <a:rPr lang="ko-KR" altLang="en-US" sz="900" dirty="0"/>
              <a:t>핵심요금제 프로모션</a:t>
            </a:r>
            <a:r>
              <a:rPr lang="en-US" altLang="ko-KR" sz="900" dirty="0"/>
              <a:t>&gt; </a:t>
            </a:r>
            <a:r>
              <a:rPr lang="ko-KR" altLang="en-US" sz="900" dirty="0"/>
              <a:t>상품을 해지하시더라도 </a:t>
            </a:r>
            <a:r>
              <a:rPr lang="en-US" altLang="ko-KR" sz="900" dirty="0"/>
              <a:t>&lt;</a:t>
            </a:r>
            <a:r>
              <a:rPr lang="ko-KR" altLang="en-US" sz="900" dirty="0"/>
              <a:t>요즘가족결합</a:t>
            </a:r>
            <a:r>
              <a:rPr lang="en-US" altLang="ko-KR" sz="900" dirty="0"/>
              <a:t>&gt; </a:t>
            </a:r>
            <a:r>
              <a:rPr lang="ko-KR" altLang="en-US" sz="900" dirty="0"/>
              <a:t>상품에 가입됨에 따라 고객님의 총 요금 할인 혜택이 커집니다</a:t>
            </a:r>
            <a:r>
              <a:rPr lang="en-US" altLang="ko-KR" sz="900" dirty="0"/>
              <a:t>.</a:t>
            </a:r>
          </a:p>
          <a:p>
            <a:pPr marL="0" marR="0" indent="0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900" dirty="0"/>
          </a:p>
          <a:p>
            <a:pPr marL="0" marR="0" indent="0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900" dirty="0"/>
              <a:t>- &lt;New </a:t>
            </a:r>
            <a:r>
              <a:rPr lang="ko-KR" altLang="en-US" sz="900" dirty="0"/>
              <a:t>핵심요금제 프로모션</a:t>
            </a:r>
            <a:r>
              <a:rPr lang="en-US" altLang="ko-KR" sz="900" dirty="0"/>
              <a:t>&gt; </a:t>
            </a:r>
            <a:r>
              <a:rPr lang="ko-KR" altLang="en-US" sz="900" dirty="0"/>
              <a:t>상품은 신규가입이 중단되어 추후 다시 가입하실 수 없습니다</a:t>
            </a:r>
            <a:r>
              <a:rPr lang="en-US" altLang="ko-KR" sz="900" dirty="0"/>
              <a:t>.</a:t>
            </a:r>
          </a:p>
        </p:txBody>
      </p:sp>
      <p:sp>
        <p:nvSpPr>
          <p:cNvPr id="149" name="Rectangle 123">
            <a:extLst>
              <a:ext uri="{FF2B5EF4-FFF2-40B4-BE49-F238E27FC236}">
                <a16:creationId xmlns:a16="http://schemas.microsoft.com/office/drawing/2014/main" id="{777D2B87-A405-4492-38EE-268FC1229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458" y="5912508"/>
            <a:ext cx="2510591" cy="313201"/>
          </a:xfrm>
          <a:prstGeom prst="rect">
            <a:avLst/>
          </a:prstGeom>
          <a:solidFill>
            <a:srgbClr val="3E31D7"/>
          </a:solidFill>
          <a:ln w="9525" cap="flat" cmpd="sng" algn="ctr">
            <a:noFill/>
            <a:prstDash val="solid"/>
            <a:headEnd/>
            <a:tailEnd/>
          </a:ln>
          <a:effectLst/>
        </p:spPr>
        <p:txBody>
          <a:bodyPr wrap="none" lIns="91425" tIns="45713" rIns="91425" bIns="45713" anchor="ctr"/>
          <a:lstStyle/>
          <a:p>
            <a:pPr marL="0" marR="0" lvl="0" indent="0" algn="ctr" defTabSz="1196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확인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5D0189AD-057C-8FFF-40F7-8E573183CE94}"/>
              </a:ext>
            </a:extLst>
          </p:cNvPr>
          <p:cNvSpPr/>
          <p:nvPr/>
        </p:nvSpPr>
        <p:spPr>
          <a:xfrm>
            <a:off x="3612471" y="6005513"/>
            <a:ext cx="180000" cy="180000"/>
          </a:xfrm>
          <a:prstGeom prst="ellipse">
            <a:avLst/>
          </a:prstGeom>
          <a:solidFill>
            <a:srgbClr val="FF0000"/>
          </a:solidFill>
          <a:ln w="635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7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7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42429FF-CDB8-528B-AD02-00A2DB6DE2FD}"/>
              </a:ext>
            </a:extLst>
          </p:cNvPr>
          <p:cNvSpPr/>
          <p:nvPr/>
        </p:nvSpPr>
        <p:spPr>
          <a:xfrm>
            <a:off x="3632183" y="1162929"/>
            <a:ext cx="2492246" cy="3653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New </a:t>
            </a:r>
            <a:r>
              <a:rPr lang="ko-KR" altLang="en-US" sz="900" b="1" dirty="0"/>
              <a:t>핵심요금제 해지 동의</a:t>
            </a:r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6492D7B9-F930-A409-C382-0606ACCEDE72}"/>
              </a:ext>
            </a:extLst>
          </p:cNvPr>
          <p:cNvGrpSpPr/>
          <p:nvPr/>
        </p:nvGrpSpPr>
        <p:grpSpPr>
          <a:xfrm>
            <a:off x="5858829" y="1267576"/>
            <a:ext cx="171116" cy="171116"/>
            <a:chOff x="8904312" y="2495889"/>
            <a:chExt cx="436190" cy="432048"/>
          </a:xfrm>
        </p:grpSpPr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C4C225DD-552D-5CDE-F3D1-BD1A6406EA1E}"/>
                </a:ext>
              </a:extLst>
            </p:cNvPr>
            <p:cNvCxnSpPr/>
            <p:nvPr/>
          </p:nvCxnSpPr>
          <p:spPr>
            <a:xfrm>
              <a:off x="8904312" y="2495889"/>
              <a:ext cx="432048" cy="432048"/>
            </a:xfrm>
            <a:prstGeom prst="line">
              <a:avLst/>
            </a:prstGeom>
            <a:noFill/>
            <a:ln w="3175" cap="flat">
              <a:solidFill>
                <a:schemeClr val="bg1">
                  <a:lumMod val="65000"/>
                </a:schemeClr>
              </a:solidFill>
              <a:prstDash val="solid"/>
              <a:bevel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84045B6A-4FB8-4ECD-D13F-456CF608735A}"/>
                </a:ext>
              </a:extLst>
            </p:cNvPr>
            <p:cNvCxnSpPr/>
            <p:nvPr/>
          </p:nvCxnSpPr>
          <p:spPr>
            <a:xfrm flipV="1">
              <a:off x="8908454" y="2495889"/>
              <a:ext cx="432048" cy="432048"/>
            </a:xfrm>
            <a:prstGeom prst="line">
              <a:avLst/>
            </a:prstGeom>
            <a:noFill/>
            <a:ln w="3175" cap="flat">
              <a:solidFill>
                <a:schemeClr val="bg1">
                  <a:lumMod val="65000"/>
                </a:schemeClr>
              </a:solidFill>
              <a:prstDash val="solid"/>
              <a:bevel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55" name="타원 154">
            <a:extLst>
              <a:ext uri="{FF2B5EF4-FFF2-40B4-BE49-F238E27FC236}">
                <a16:creationId xmlns:a16="http://schemas.microsoft.com/office/drawing/2014/main" id="{36B901DB-FB79-24B1-9BAB-1998EFEC8C94}"/>
              </a:ext>
            </a:extLst>
          </p:cNvPr>
          <p:cNvSpPr/>
          <p:nvPr/>
        </p:nvSpPr>
        <p:spPr>
          <a:xfrm>
            <a:off x="3452184" y="1022347"/>
            <a:ext cx="180000" cy="180000"/>
          </a:xfrm>
          <a:prstGeom prst="ellipse">
            <a:avLst/>
          </a:prstGeom>
          <a:solidFill>
            <a:srgbClr val="FF0000"/>
          </a:solidFill>
          <a:ln w="635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7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1E4CC4D-10DE-4EB9-4B21-58D4789937DC}"/>
              </a:ext>
            </a:extLst>
          </p:cNvPr>
          <p:cNvSpPr/>
          <p:nvPr/>
        </p:nvSpPr>
        <p:spPr>
          <a:xfrm>
            <a:off x="6622862" y="928400"/>
            <a:ext cx="2693412" cy="5609560"/>
          </a:xfrm>
          <a:prstGeom prst="rect">
            <a:avLst/>
          </a:prstGeom>
          <a:solidFill>
            <a:srgbClr val="000000">
              <a:alpha val="83137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핵심요금제 해지 동의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41A65368-B922-955D-B79F-997BF5773B7D}"/>
              </a:ext>
            </a:extLst>
          </p:cNvPr>
          <p:cNvSpPr/>
          <p:nvPr/>
        </p:nvSpPr>
        <p:spPr>
          <a:xfrm>
            <a:off x="6721704" y="1162930"/>
            <a:ext cx="2492246" cy="506028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핵심요금제 해지 동의</a:t>
            </a: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98F3DBB2-C7BE-BD9D-04A3-CEA57C5156A8}"/>
              </a:ext>
            </a:extLst>
          </p:cNvPr>
          <p:cNvSpPr/>
          <p:nvPr/>
        </p:nvSpPr>
        <p:spPr>
          <a:xfrm>
            <a:off x="6767455" y="1668780"/>
            <a:ext cx="2423636" cy="3519828"/>
          </a:xfrm>
          <a:prstGeom prst="rect">
            <a:avLst/>
          </a:prstGeom>
          <a:solidFill>
            <a:schemeClr val="bg1"/>
          </a:solidFill>
          <a:ln w="635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noAutofit/>
          </a:bodyPr>
          <a:lstStyle/>
          <a:p>
            <a:pPr marL="0" marR="0" indent="0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900" dirty="0"/>
              <a:t>&lt;</a:t>
            </a:r>
            <a:r>
              <a:rPr lang="ko-KR" altLang="en-US" sz="900" dirty="0"/>
              <a:t>요즘가족결합</a:t>
            </a:r>
            <a:r>
              <a:rPr lang="en-US" altLang="ko-KR" sz="900" dirty="0"/>
              <a:t>&gt; </a:t>
            </a:r>
            <a:r>
              <a:rPr lang="ko-KR" altLang="en-US" sz="900" dirty="0"/>
              <a:t>상품 가입을 위해 </a:t>
            </a:r>
            <a:r>
              <a:rPr lang="en-US" altLang="ko-KR" sz="900" dirty="0"/>
              <a:t>&lt;</a:t>
            </a:r>
            <a:r>
              <a:rPr lang="ko-KR" altLang="en-US" sz="900" dirty="0"/>
              <a:t>홈 결합</a:t>
            </a:r>
            <a:r>
              <a:rPr lang="en-US" altLang="ko-KR" sz="900" dirty="0"/>
              <a:t>&gt;</a:t>
            </a:r>
            <a:r>
              <a:rPr lang="ko-KR" altLang="en-US" sz="900" dirty="0"/>
              <a:t>상품을 </a:t>
            </a:r>
            <a:r>
              <a:rPr lang="en-US" altLang="ko-KR" sz="900" dirty="0"/>
              <a:t>&lt;</a:t>
            </a:r>
            <a:r>
              <a:rPr lang="ko-KR" altLang="en-US" sz="900" dirty="0" err="1"/>
              <a:t>요즘우리집결합</a:t>
            </a:r>
            <a:r>
              <a:rPr lang="en-US" altLang="ko-KR" sz="900" dirty="0"/>
              <a:t>&gt; </a:t>
            </a:r>
            <a:r>
              <a:rPr lang="ko-KR" altLang="en-US" sz="900" dirty="0"/>
              <a:t>상품으로 변경하며 이에 동의합니다</a:t>
            </a:r>
            <a:r>
              <a:rPr lang="en-US" altLang="ko-KR" sz="900" dirty="0"/>
              <a:t>.</a:t>
            </a:r>
          </a:p>
          <a:p>
            <a:pPr marL="0" marR="0" indent="0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900" dirty="0"/>
          </a:p>
          <a:p>
            <a:pPr marL="0" marR="0" indent="0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900" dirty="0"/>
              <a:t>- &lt;</a:t>
            </a:r>
            <a:r>
              <a:rPr lang="ko-KR" altLang="en-US" sz="900" dirty="0"/>
              <a:t>홈 결합</a:t>
            </a:r>
            <a:r>
              <a:rPr lang="en-US" altLang="ko-KR" sz="900" dirty="0"/>
              <a:t>&gt; </a:t>
            </a:r>
            <a:r>
              <a:rPr lang="ko-KR" altLang="en-US" sz="900" dirty="0"/>
              <a:t>상품 적용 중인 초고속인터넷 상품은 </a:t>
            </a:r>
            <a:r>
              <a:rPr lang="en-US" altLang="ko-KR" sz="900" dirty="0"/>
              <a:t>&lt;</a:t>
            </a:r>
            <a:r>
              <a:rPr lang="ko-KR" altLang="en-US" sz="900" dirty="0"/>
              <a:t>요즘가족결합</a:t>
            </a:r>
            <a:r>
              <a:rPr lang="en-US" altLang="ko-KR" sz="900" dirty="0"/>
              <a:t>&gt; </a:t>
            </a:r>
            <a:r>
              <a:rPr lang="ko-KR" altLang="en-US" sz="900" dirty="0"/>
              <a:t>상품 가입이 불가합니다</a:t>
            </a:r>
            <a:r>
              <a:rPr lang="en-US" altLang="ko-KR" sz="900" dirty="0"/>
              <a:t>.</a:t>
            </a:r>
          </a:p>
          <a:p>
            <a:pPr marL="0" marR="0" indent="0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900" dirty="0"/>
              <a:t>- &lt;</a:t>
            </a:r>
            <a:r>
              <a:rPr lang="ko-KR" altLang="en-US" sz="900" dirty="0"/>
              <a:t>홈 결합</a:t>
            </a:r>
            <a:r>
              <a:rPr lang="en-US" altLang="ko-KR" sz="900" dirty="0"/>
              <a:t>&gt;</a:t>
            </a:r>
            <a:r>
              <a:rPr lang="ko-KR" altLang="en-US" sz="900" dirty="0"/>
              <a:t>상품과 </a:t>
            </a:r>
            <a:r>
              <a:rPr lang="en-US" altLang="ko-KR" sz="900" dirty="0"/>
              <a:t>&lt;</a:t>
            </a:r>
            <a:r>
              <a:rPr lang="ko-KR" altLang="en-US" sz="900" dirty="0" err="1"/>
              <a:t>요즘우리집결합</a:t>
            </a:r>
            <a:r>
              <a:rPr lang="en-US" altLang="ko-KR" sz="900" dirty="0"/>
              <a:t>&gt; </a:t>
            </a:r>
            <a:r>
              <a:rPr lang="ko-KR" altLang="en-US" sz="900" dirty="0"/>
              <a:t>상품의 기본료 할인혜택은 동일합니다</a:t>
            </a:r>
            <a:r>
              <a:rPr lang="en-US" altLang="ko-KR" sz="900" dirty="0"/>
              <a:t>.</a:t>
            </a:r>
          </a:p>
          <a:p>
            <a:pPr marL="0" marR="0" indent="0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900" dirty="0"/>
          </a:p>
          <a:p>
            <a:pPr marL="0" marR="0" indent="0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900" dirty="0"/>
              <a:t>- </a:t>
            </a:r>
            <a:r>
              <a:rPr lang="ko-KR" altLang="en-US" sz="900" dirty="0"/>
              <a:t>결합상품 변경에 따른 할인반환금은 부과되지 않습니다</a:t>
            </a:r>
            <a:r>
              <a:rPr lang="en-US" altLang="ko-KR" sz="900" dirty="0"/>
              <a:t>.</a:t>
            </a:r>
          </a:p>
          <a:p>
            <a:pPr marL="0" marR="0" indent="0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900" dirty="0"/>
          </a:p>
          <a:p>
            <a:pPr marL="0" marR="0" indent="0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900" dirty="0"/>
              <a:t>- &lt;</a:t>
            </a:r>
            <a:r>
              <a:rPr lang="ko-KR" altLang="en-US" sz="900" dirty="0"/>
              <a:t>홈 결합</a:t>
            </a:r>
            <a:r>
              <a:rPr lang="en-US" altLang="ko-KR" sz="900" dirty="0"/>
              <a:t>&gt; </a:t>
            </a:r>
            <a:r>
              <a:rPr lang="ko-KR" altLang="en-US" sz="900" dirty="0"/>
              <a:t>상품은 가입이 중단되어 추후 다시 가입하실 수 없습니다</a:t>
            </a:r>
            <a:r>
              <a:rPr lang="en-US" altLang="ko-KR" sz="900" dirty="0"/>
              <a:t>.</a:t>
            </a:r>
          </a:p>
        </p:txBody>
      </p:sp>
      <p:sp>
        <p:nvSpPr>
          <p:cNvPr id="159" name="Rectangle 123">
            <a:extLst>
              <a:ext uri="{FF2B5EF4-FFF2-40B4-BE49-F238E27FC236}">
                <a16:creationId xmlns:a16="http://schemas.microsoft.com/office/drawing/2014/main" id="{4E6B62E0-AF4C-3ABA-690E-E9389D743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0979" y="5912508"/>
            <a:ext cx="2510591" cy="313201"/>
          </a:xfrm>
          <a:prstGeom prst="rect">
            <a:avLst/>
          </a:prstGeom>
          <a:solidFill>
            <a:srgbClr val="3E31D7"/>
          </a:solidFill>
          <a:ln w="9525" cap="flat" cmpd="sng" algn="ctr">
            <a:noFill/>
            <a:prstDash val="solid"/>
            <a:headEnd/>
            <a:tailEnd/>
          </a:ln>
          <a:effectLst/>
        </p:spPr>
        <p:txBody>
          <a:bodyPr wrap="none" lIns="91425" tIns="45713" rIns="91425" bIns="45713" anchor="ctr"/>
          <a:lstStyle/>
          <a:p>
            <a:pPr marL="0" marR="0" lvl="0" indent="0" algn="ctr" defTabSz="1196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확인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1C3728CF-B7F5-F546-F7FD-57A40E2ACF6C}"/>
              </a:ext>
            </a:extLst>
          </p:cNvPr>
          <p:cNvSpPr/>
          <p:nvPr/>
        </p:nvSpPr>
        <p:spPr>
          <a:xfrm>
            <a:off x="6701992" y="6005513"/>
            <a:ext cx="180000" cy="180000"/>
          </a:xfrm>
          <a:prstGeom prst="ellipse">
            <a:avLst/>
          </a:prstGeom>
          <a:solidFill>
            <a:srgbClr val="FF0000"/>
          </a:solidFill>
          <a:ln w="635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7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7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A90B83EE-8DB1-ECDE-6931-CD50323CED22}"/>
              </a:ext>
            </a:extLst>
          </p:cNvPr>
          <p:cNvSpPr/>
          <p:nvPr/>
        </p:nvSpPr>
        <p:spPr>
          <a:xfrm>
            <a:off x="6721704" y="1162929"/>
            <a:ext cx="2492246" cy="3653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/>
              <a:t>유선결합상품 변경 동의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A9902096-578C-BE72-F28B-EE1116829143}"/>
              </a:ext>
            </a:extLst>
          </p:cNvPr>
          <p:cNvGrpSpPr/>
          <p:nvPr/>
        </p:nvGrpSpPr>
        <p:grpSpPr>
          <a:xfrm>
            <a:off x="8948350" y="1267576"/>
            <a:ext cx="171116" cy="171116"/>
            <a:chOff x="8904312" y="2495889"/>
            <a:chExt cx="436190" cy="432048"/>
          </a:xfrm>
        </p:grpSpPr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5F2D49F2-1208-D16E-76DF-53D4167B5EF5}"/>
                </a:ext>
              </a:extLst>
            </p:cNvPr>
            <p:cNvCxnSpPr/>
            <p:nvPr/>
          </p:nvCxnSpPr>
          <p:spPr>
            <a:xfrm>
              <a:off x="8904312" y="2495889"/>
              <a:ext cx="432048" cy="432048"/>
            </a:xfrm>
            <a:prstGeom prst="line">
              <a:avLst/>
            </a:prstGeom>
            <a:noFill/>
            <a:ln w="3175" cap="flat">
              <a:solidFill>
                <a:schemeClr val="bg1">
                  <a:lumMod val="65000"/>
                </a:schemeClr>
              </a:solidFill>
              <a:prstDash val="solid"/>
              <a:bevel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2358C3DA-4EC1-03C6-290E-946F0348F51E}"/>
                </a:ext>
              </a:extLst>
            </p:cNvPr>
            <p:cNvCxnSpPr/>
            <p:nvPr/>
          </p:nvCxnSpPr>
          <p:spPr>
            <a:xfrm flipV="1">
              <a:off x="8908454" y="2495889"/>
              <a:ext cx="432048" cy="432048"/>
            </a:xfrm>
            <a:prstGeom prst="line">
              <a:avLst/>
            </a:prstGeom>
            <a:noFill/>
            <a:ln w="3175" cap="flat">
              <a:solidFill>
                <a:schemeClr val="bg1">
                  <a:lumMod val="65000"/>
                </a:schemeClr>
              </a:solidFill>
              <a:prstDash val="solid"/>
              <a:bevel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65" name="타원 164">
            <a:extLst>
              <a:ext uri="{FF2B5EF4-FFF2-40B4-BE49-F238E27FC236}">
                <a16:creationId xmlns:a16="http://schemas.microsoft.com/office/drawing/2014/main" id="{81FE30F8-B072-7751-B7E4-DA1F92BC0837}"/>
              </a:ext>
            </a:extLst>
          </p:cNvPr>
          <p:cNvSpPr/>
          <p:nvPr/>
        </p:nvSpPr>
        <p:spPr>
          <a:xfrm>
            <a:off x="6541705" y="1022347"/>
            <a:ext cx="180000" cy="180000"/>
          </a:xfrm>
          <a:prstGeom prst="ellipse">
            <a:avLst/>
          </a:prstGeom>
          <a:solidFill>
            <a:srgbClr val="FF0000"/>
          </a:solidFill>
          <a:ln w="635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7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746697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7CC72-2EAD-37FB-C20A-4CE1CFC99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EB64ABEE-E120-573B-65B9-4C2488A7A204}"/>
              </a:ext>
            </a:extLst>
          </p:cNvPr>
          <p:cNvSpPr/>
          <p:nvPr/>
        </p:nvSpPr>
        <p:spPr>
          <a:xfrm>
            <a:off x="434527" y="928400"/>
            <a:ext cx="2693412" cy="5609560"/>
          </a:xfrm>
          <a:prstGeom prst="rect">
            <a:avLst/>
          </a:prstGeom>
          <a:solidFill>
            <a:srgbClr val="000000">
              <a:alpha val="83137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핵심요금제 해지 동의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EA3CED9-9F1F-40B4-55E2-C57BE3EBF6EB}"/>
              </a:ext>
            </a:extLst>
          </p:cNvPr>
          <p:cNvSpPr/>
          <p:nvPr/>
        </p:nvSpPr>
        <p:spPr>
          <a:xfrm>
            <a:off x="533369" y="1162930"/>
            <a:ext cx="2492246" cy="506028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핵심요금제 해지 동의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BDB208-A413-3922-FC40-B6949FBF92A7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필수 동의 팝업 화면</a:t>
            </a:r>
            <a:endParaRPr lang="en-US" altLang="ko-KR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C4E370-FF4B-B91D-D0DE-C8252F89485F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DS_MI_CI_01_01</a:t>
            </a:r>
            <a:endParaRPr lang="en-US" altLang="ko-KR" sz="800" dirty="0"/>
          </a:p>
        </p:txBody>
      </p:sp>
      <p:graphicFrame>
        <p:nvGraphicFramePr>
          <p:cNvPr id="44" name="Group 57">
            <a:extLst>
              <a:ext uri="{FF2B5EF4-FFF2-40B4-BE49-F238E27FC236}">
                <a16:creationId xmlns:a16="http://schemas.microsoft.com/office/drawing/2014/main" id="{C74CEE2B-9416-98F8-C15F-4F055D1F34FA}"/>
              </a:ext>
            </a:extLst>
          </p:cNvPr>
          <p:cNvGraphicFramePr>
            <a:graphicFrameLocks noGrp="1"/>
          </p:cNvGraphicFramePr>
          <p:nvPr/>
        </p:nvGraphicFramePr>
        <p:xfrm>
          <a:off x="9768840" y="532464"/>
          <a:ext cx="2361310" cy="1911251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 sz="1800" b="0" i="0"/>
                      </a:pPr>
                      <a:r>
                        <a:rPr lang="ko-KR" altLang="en-US" sz="800" b="1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필수동의</a:t>
                      </a:r>
                      <a:r>
                        <a:rPr lang="en-US" altLang="ko-KR" sz="800" b="1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 </a:t>
                      </a:r>
                      <a:r>
                        <a:rPr lang="ko-KR" altLang="en-US" sz="800" b="1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팝업</a:t>
                      </a:r>
                      <a:endParaRPr lang="en-US" altLang="ko-KR" sz="800" b="0" strike="noStrike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나눔고딕"/>
                        <a:sym typeface="나눔고딕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 sz="1800" b="0" i="0"/>
                      </a:pPr>
                      <a:r>
                        <a:rPr lang="ko-KR" altLang="en-US" sz="800" b="1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나눔고딕"/>
                          <a:sym typeface="나눔고딕"/>
                        </a:rPr>
                        <a:t>핵심요금제 해지 동의 </a:t>
                      </a:r>
                      <a:r>
                        <a:rPr lang="en-US" altLang="ko-KR" sz="800" b="1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나눔고딕"/>
                          <a:sym typeface="나눔고딕"/>
                        </a:rPr>
                        <a:t>(</a:t>
                      </a:r>
                      <a:r>
                        <a:rPr lang="ko-KR" altLang="en-US" sz="800" b="1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나눔고딕"/>
                          <a:sym typeface="나눔고딕"/>
                        </a:rPr>
                        <a:t>보기</a:t>
                      </a:r>
                      <a:r>
                        <a:rPr lang="en-US" altLang="ko-KR" sz="800" b="1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나눔고딕"/>
                          <a:sym typeface="나눔고딕"/>
                        </a:rPr>
                        <a:t>) </a:t>
                      </a:r>
                      <a:r>
                        <a:rPr lang="ko-KR" altLang="en-US" sz="800" b="1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나눔고딕"/>
                          <a:sym typeface="나눔고딕"/>
                        </a:rPr>
                        <a:t>팝업</a:t>
                      </a:r>
                    </a:p>
                  </a:txBody>
                  <a:tcPr marL="72000" marR="72000" marT="72000" marB="72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 sz="1800" b="0" i="0"/>
                      </a:pPr>
                      <a:r>
                        <a:rPr lang="en-US" altLang="ko-KR" sz="800" b="1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나눔고딕"/>
                          <a:sym typeface="나눔고딕"/>
                        </a:rPr>
                        <a:t>New</a:t>
                      </a:r>
                      <a:r>
                        <a:rPr lang="ko-KR" altLang="en-US" sz="800" b="1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나눔고딕"/>
                          <a:sym typeface="나눔고딕"/>
                        </a:rPr>
                        <a:t> 핵심요금제 해지 동의 </a:t>
                      </a:r>
                      <a:r>
                        <a:rPr lang="en-US" altLang="ko-KR" sz="800" b="1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나눔고딕"/>
                          <a:sym typeface="나눔고딕"/>
                        </a:rPr>
                        <a:t>(</a:t>
                      </a:r>
                      <a:r>
                        <a:rPr lang="ko-KR" altLang="en-US" sz="800" b="1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나눔고딕"/>
                          <a:sym typeface="나눔고딕"/>
                        </a:rPr>
                        <a:t>보기</a:t>
                      </a:r>
                      <a:r>
                        <a:rPr lang="en-US" altLang="ko-KR" sz="800" b="1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나눔고딕"/>
                          <a:sym typeface="나눔고딕"/>
                        </a:rPr>
                        <a:t>) </a:t>
                      </a:r>
                      <a:r>
                        <a:rPr lang="ko-KR" altLang="en-US" sz="800" b="1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나눔고딕"/>
                          <a:sym typeface="나눔고딕"/>
                        </a:rPr>
                        <a:t>팝업</a:t>
                      </a:r>
                    </a:p>
                  </a:txBody>
                  <a:tcPr marL="72000" marR="72000" marT="72000" marB="72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 sz="1800" b="0" i="0"/>
                      </a:pPr>
                      <a:r>
                        <a:rPr lang="ko-KR" altLang="en-US" sz="800" b="1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나눔고딕"/>
                          <a:sym typeface="나눔고딕"/>
                        </a:rPr>
                        <a:t>유선결합상품 변경 동의 </a:t>
                      </a:r>
                      <a:r>
                        <a:rPr lang="en-US" altLang="ko-KR" sz="800" b="1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나눔고딕"/>
                          <a:sym typeface="나눔고딕"/>
                        </a:rPr>
                        <a:t>(</a:t>
                      </a:r>
                      <a:r>
                        <a:rPr lang="ko-KR" altLang="en-US" sz="800" b="1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나눔고딕"/>
                          <a:sym typeface="나눔고딕"/>
                        </a:rPr>
                        <a:t>보기</a:t>
                      </a:r>
                      <a:r>
                        <a:rPr lang="en-US" altLang="ko-KR" sz="800" b="1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나눔고딕"/>
                          <a:sym typeface="나눔고딕"/>
                        </a:rPr>
                        <a:t>) </a:t>
                      </a:r>
                      <a:r>
                        <a:rPr lang="ko-KR" altLang="en-US" sz="800" b="1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나눔고딕"/>
                          <a:sym typeface="나눔고딕"/>
                        </a:rPr>
                        <a:t>팝업</a:t>
                      </a:r>
                    </a:p>
                  </a:txBody>
                  <a:tcPr marL="72000" marR="72000" marT="72000" marB="72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639473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 sz="1800" b="0" i="0"/>
                      </a:pPr>
                      <a:r>
                        <a:rPr lang="ko-KR" altLang="en-US" sz="800" b="1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나눔고딕"/>
                          <a:sym typeface="나눔고딕"/>
                        </a:rPr>
                        <a:t>확인 버튼 </a:t>
                      </a:r>
                      <a:endParaRPr lang="en-US" altLang="ko-KR" sz="800" b="1" strike="noStrike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나눔고딕"/>
                        <a:sym typeface="나눔고딕"/>
                      </a:endParaRPr>
                    </a:p>
                    <a:p>
                      <a:pPr marL="85725" marR="0" lvl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 sz="1800" b="0" i="0"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나눔고딕"/>
                        </a:rPr>
                        <a:t>버튼 탭 시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나눔고딕"/>
                        </a:rPr>
                        <a:t>팝업창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나눔고딕"/>
                        </a:rPr>
                        <a:t> 닫히며 동의 항목에 체크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72000" marR="72000" marT="72000" marB="72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071372"/>
                  </a:ext>
                </a:extLst>
              </a:tr>
            </a:tbl>
          </a:graphicData>
        </a:graphic>
      </p:graphicFrame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0A030DB1-C263-1A8E-E950-9194A1D2F3D1}"/>
              </a:ext>
            </a:extLst>
          </p:cNvPr>
          <p:cNvSpPr/>
          <p:nvPr/>
        </p:nvSpPr>
        <p:spPr>
          <a:xfrm>
            <a:off x="440406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유무선결합혜택 제공을 위한 개인정보 처리위탁동의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D6B782-14DB-7D03-EACB-49A4D4F21DE9}"/>
              </a:ext>
            </a:extLst>
          </p:cNvPr>
          <p:cNvSpPr/>
          <p:nvPr/>
        </p:nvSpPr>
        <p:spPr>
          <a:xfrm>
            <a:off x="579120" y="1668780"/>
            <a:ext cx="2423636" cy="3519828"/>
          </a:xfrm>
          <a:prstGeom prst="rect">
            <a:avLst/>
          </a:prstGeom>
          <a:solidFill>
            <a:schemeClr val="bg1"/>
          </a:solidFill>
          <a:ln w="635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noAutofit/>
          </a:bodyPr>
          <a:lstStyle/>
          <a:p>
            <a:pPr marL="0" marR="0" indent="0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900" dirty="0"/>
              <a:t>결합상품에 대한 수집</a:t>
            </a:r>
            <a:r>
              <a:rPr lang="en-US" altLang="ko-KR" sz="900" dirty="0"/>
              <a:t>, </a:t>
            </a:r>
            <a:r>
              <a:rPr lang="ko-KR" altLang="en-US" sz="900" dirty="0"/>
              <a:t>이용 목적을 달성하기 위하여</a:t>
            </a:r>
            <a:r>
              <a:rPr lang="en-US" altLang="ko-KR" sz="900" dirty="0"/>
              <a:t>, SK</a:t>
            </a:r>
            <a:r>
              <a:rPr lang="ko-KR" altLang="en-US" sz="900" dirty="0" err="1"/>
              <a:t>텔레콤과</a:t>
            </a:r>
            <a:r>
              <a:rPr lang="ko-KR" altLang="en-US" sz="900" dirty="0"/>
              <a:t> </a:t>
            </a:r>
            <a:r>
              <a:rPr lang="en-US" altLang="ko-KR" sz="900" dirty="0"/>
              <a:t>SK</a:t>
            </a:r>
            <a:r>
              <a:rPr lang="ko-KR" altLang="en-US" sz="900" dirty="0" err="1"/>
              <a:t>브로드밴드는</a:t>
            </a:r>
            <a:r>
              <a:rPr lang="ko-KR" altLang="en-US" sz="900" dirty="0"/>
              <a:t> </a:t>
            </a:r>
            <a:r>
              <a:rPr lang="en-US" altLang="ko-KR" sz="900" dirty="0"/>
              <a:t>SK</a:t>
            </a:r>
            <a:r>
              <a:rPr lang="ko-KR" altLang="en-US" sz="900" dirty="0"/>
              <a:t>텔레콤 이동전화계약서 및 </a:t>
            </a:r>
            <a:r>
              <a:rPr lang="en-US" altLang="ko-KR" sz="900" dirty="0"/>
              <a:t>SK</a:t>
            </a:r>
            <a:r>
              <a:rPr lang="ko-KR" altLang="en-US" sz="900" dirty="0" err="1"/>
              <a:t>브로드밴드</a:t>
            </a:r>
            <a:r>
              <a:rPr lang="ko-KR" altLang="en-US" sz="900" dirty="0"/>
              <a:t> 계약서의 개인정보 수집</a:t>
            </a:r>
            <a:r>
              <a:rPr lang="en-US" altLang="ko-KR" sz="900" dirty="0"/>
              <a:t>, </a:t>
            </a:r>
            <a:r>
              <a:rPr lang="ko-KR" altLang="en-US" sz="900" dirty="0"/>
              <a:t>이용</a:t>
            </a:r>
            <a:r>
              <a:rPr lang="en-US" altLang="ko-KR" sz="900" dirty="0"/>
              <a:t>, </a:t>
            </a:r>
            <a:r>
              <a:rPr lang="ko-KR" altLang="en-US" sz="900" dirty="0"/>
              <a:t>제공 및 활용 동의서에 기재된 바와 같은 내용으로 개인정보 처리 수탁자에게 개인정보를 수집</a:t>
            </a:r>
            <a:r>
              <a:rPr lang="en-US" altLang="ko-KR" sz="900" dirty="0"/>
              <a:t>, </a:t>
            </a:r>
            <a:r>
              <a:rPr lang="ko-KR" altLang="en-US" sz="900" dirty="0"/>
              <a:t>보관</a:t>
            </a:r>
            <a:r>
              <a:rPr lang="en-US" altLang="ko-KR" sz="900" dirty="0"/>
              <a:t>, </a:t>
            </a:r>
            <a:r>
              <a:rPr lang="ko-KR" altLang="en-US" sz="900" dirty="0"/>
              <a:t>처리</a:t>
            </a:r>
            <a:r>
              <a:rPr lang="en-US" altLang="ko-KR" sz="900" dirty="0"/>
              <a:t>, </a:t>
            </a:r>
            <a:r>
              <a:rPr lang="ko-KR" altLang="en-US" sz="900" dirty="0"/>
              <a:t>이용</a:t>
            </a:r>
            <a:r>
              <a:rPr lang="en-US" altLang="ko-KR" sz="900" dirty="0"/>
              <a:t>, </a:t>
            </a:r>
            <a:r>
              <a:rPr lang="ko-KR" altLang="en-US" sz="900" dirty="0"/>
              <a:t>제공</a:t>
            </a:r>
            <a:r>
              <a:rPr lang="en-US" altLang="ko-KR" sz="900" dirty="0"/>
              <a:t>, </a:t>
            </a:r>
            <a:r>
              <a:rPr lang="ko-KR" altLang="en-US" sz="900" dirty="0"/>
              <a:t>관리 파기 등</a:t>
            </a:r>
            <a:r>
              <a:rPr lang="en-US" altLang="ko-KR" sz="900" dirty="0"/>
              <a:t>(</a:t>
            </a:r>
            <a:r>
              <a:rPr lang="ko-KR" altLang="en-US" sz="900" dirty="0"/>
              <a:t>이하 “처리”</a:t>
            </a:r>
            <a:r>
              <a:rPr lang="en-US" altLang="ko-KR" sz="900" dirty="0"/>
              <a:t>)</a:t>
            </a:r>
            <a:r>
              <a:rPr lang="ko-KR" altLang="en-US" sz="900" dirty="0"/>
              <a:t>을 위탁할 수 있음에 동의합니다</a:t>
            </a:r>
            <a:r>
              <a:rPr lang="en-US" altLang="ko-KR" sz="900" dirty="0"/>
              <a:t>. </a:t>
            </a:r>
          </a:p>
          <a:p>
            <a:pPr marL="0" marR="0" indent="0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ko-KR" altLang="en-US" sz="900" dirty="0"/>
          </a:p>
        </p:txBody>
      </p:sp>
      <p:sp>
        <p:nvSpPr>
          <p:cNvPr id="117" name="Rectangle 123">
            <a:extLst>
              <a:ext uri="{FF2B5EF4-FFF2-40B4-BE49-F238E27FC236}">
                <a16:creationId xmlns:a16="http://schemas.microsoft.com/office/drawing/2014/main" id="{4BDDF602-4481-4D85-943E-6016FB2FB3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644" y="5912508"/>
            <a:ext cx="2510591" cy="313201"/>
          </a:xfrm>
          <a:prstGeom prst="rect">
            <a:avLst/>
          </a:prstGeom>
          <a:solidFill>
            <a:srgbClr val="3E31D7"/>
          </a:solidFill>
          <a:ln w="9525" cap="flat" cmpd="sng" algn="ctr">
            <a:noFill/>
            <a:prstDash val="solid"/>
            <a:headEnd/>
            <a:tailEnd/>
          </a:ln>
          <a:effectLst/>
        </p:spPr>
        <p:txBody>
          <a:bodyPr wrap="none" lIns="91425" tIns="45713" rIns="91425" bIns="45713" anchor="ctr"/>
          <a:lstStyle/>
          <a:p>
            <a:pPr marL="0" marR="0" lvl="0" indent="0" algn="ctr" defTabSz="1196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확인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0F7EAECA-48E6-F7E2-607A-35890A67C473}"/>
              </a:ext>
            </a:extLst>
          </p:cNvPr>
          <p:cNvSpPr/>
          <p:nvPr/>
        </p:nvSpPr>
        <p:spPr>
          <a:xfrm>
            <a:off x="513657" y="6005513"/>
            <a:ext cx="180000" cy="180000"/>
          </a:xfrm>
          <a:prstGeom prst="ellipse">
            <a:avLst/>
          </a:prstGeom>
          <a:solidFill>
            <a:srgbClr val="FF0000"/>
          </a:solidFill>
          <a:ln w="635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7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7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0BA6B05-8F3C-FB48-1934-628F2EB17433}"/>
              </a:ext>
            </a:extLst>
          </p:cNvPr>
          <p:cNvSpPr/>
          <p:nvPr/>
        </p:nvSpPr>
        <p:spPr>
          <a:xfrm>
            <a:off x="533369" y="1162929"/>
            <a:ext cx="2492246" cy="3653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유무선결합혜택 제공을 위한 개인정보 처리위탁동의</a:t>
            </a:r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9C264C82-E25F-4438-4377-81C5A4E51EC5}"/>
              </a:ext>
            </a:extLst>
          </p:cNvPr>
          <p:cNvGrpSpPr/>
          <p:nvPr/>
        </p:nvGrpSpPr>
        <p:grpSpPr>
          <a:xfrm>
            <a:off x="2760015" y="1267576"/>
            <a:ext cx="171116" cy="171116"/>
            <a:chOff x="8904312" y="2495889"/>
            <a:chExt cx="436190" cy="432048"/>
          </a:xfrm>
        </p:grpSpPr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F154FC15-1832-BB2B-57E7-4ED02B71A10F}"/>
                </a:ext>
              </a:extLst>
            </p:cNvPr>
            <p:cNvCxnSpPr/>
            <p:nvPr/>
          </p:nvCxnSpPr>
          <p:spPr>
            <a:xfrm>
              <a:off x="8904312" y="2495889"/>
              <a:ext cx="432048" cy="432048"/>
            </a:xfrm>
            <a:prstGeom prst="line">
              <a:avLst/>
            </a:prstGeom>
            <a:noFill/>
            <a:ln w="3175" cap="flat">
              <a:solidFill>
                <a:schemeClr val="bg1">
                  <a:lumMod val="65000"/>
                </a:schemeClr>
              </a:solidFill>
              <a:prstDash val="solid"/>
              <a:bevel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64B26D27-6AEF-ABC9-D506-F4EBC645ADDF}"/>
                </a:ext>
              </a:extLst>
            </p:cNvPr>
            <p:cNvCxnSpPr/>
            <p:nvPr/>
          </p:nvCxnSpPr>
          <p:spPr>
            <a:xfrm flipV="1">
              <a:off x="8908454" y="2495889"/>
              <a:ext cx="432048" cy="432048"/>
            </a:xfrm>
            <a:prstGeom prst="line">
              <a:avLst/>
            </a:prstGeom>
            <a:noFill/>
            <a:ln w="3175" cap="flat">
              <a:solidFill>
                <a:schemeClr val="bg1">
                  <a:lumMod val="65000"/>
                </a:schemeClr>
              </a:solidFill>
              <a:prstDash val="solid"/>
              <a:bevel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FF939D96-6462-856B-DF6C-8BD742E250A4}"/>
              </a:ext>
            </a:extLst>
          </p:cNvPr>
          <p:cNvSpPr/>
          <p:nvPr/>
        </p:nvSpPr>
        <p:spPr>
          <a:xfrm>
            <a:off x="3524076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유무선결합혜택 제공을 위한 개인정보 </a:t>
            </a:r>
            <a:r>
              <a:rPr lang="ko-KR" altLang="en-US" sz="1200" b="1" dirty="0" err="1"/>
              <a:t>수집ㆍ이용동의</a:t>
            </a:r>
            <a:endParaRPr lang="ko-KR" altLang="en-US" sz="1200" b="1" dirty="0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190BF1BB-794E-FB88-E858-70518E189FC2}"/>
              </a:ext>
            </a:extLst>
          </p:cNvPr>
          <p:cNvSpPr/>
          <p:nvPr/>
        </p:nvSpPr>
        <p:spPr>
          <a:xfrm>
            <a:off x="353370" y="1022347"/>
            <a:ext cx="180000" cy="180000"/>
          </a:xfrm>
          <a:prstGeom prst="ellipse">
            <a:avLst/>
          </a:prstGeom>
          <a:solidFill>
            <a:srgbClr val="FF0000"/>
          </a:solidFill>
          <a:ln w="635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7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38865F91-7DC8-AAA3-9C84-0D76F39B81F3}"/>
              </a:ext>
            </a:extLst>
          </p:cNvPr>
          <p:cNvSpPr/>
          <p:nvPr/>
        </p:nvSpPr>
        <p:spPr>
          <a:xfrm>
            <a:off x="3533341" y="928400"/>
            <a:ext cx="2693412" cy="5609560"/>
          </a:xfrm>
          <a:prstGeom prst="rect">
            <a:avLst/>
          </a:prstGeom>
          <a:solidFill>
            <a:srgbClr val="000000">
              <a:alpha val="83137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핵심요금제 해지 동의</a:t>
            </a: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4A09BD7D-9DDC-BE88-0D7A-F0CAF0C29406}"/>
              </a:ext>
            </a:extLst>
          </p:cNvPr>
          <p:cNvSpPr/>
          <p:nvPr/>
        </p:nvSpPr>
        <p:spPr>
          <a:xfrm>
            <a:off x="3632183" y="1162930"/>
            <a:ext cx="2492246" cy="506028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핵심요금제 해지 동의</a:t>
            </a:r>
          </a:p>
        </p:txBody>
      </p:sp>
      <p:sp>
        <p:nvSpPr>
          <p:cNvPr id="149" name="Rectangle 123">
            <a:extLst>
              <a:ext uri="{FF2B5EF4-FFF2-40B4-BE49-F238E27FC236}">
                <a16:creationId xmlns:a16="http://schemas.microsoft.com/office/drawing/2014/main" id="{EED95969-65E4-757D-2D55-07F0895E3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458" y="5912508"/>
            <a:ext cx="2510591" cy="313201"/>
          </a:xfrm>
          <a:prstGeom prst="rect">
            <a:avLst/>
          </a:prstGeom>
          <a:solidFill>
            <a:srgbClr val="3E31D7"/>
          </a:solidFill>
          <a:ln w="9525" cap="flat" cmpd="sng" algn="ctr">
            <a:noFill/>
            <a:prstDash val="solid"/>
            <a:headEnd/>
            <a:tailEnd/>
          </a:ln>
          <a:effectLst/>
        </p:spPr>
        <p:txBody>
          <a:bodyPr wrap="none" lIns="91425" tIns="45713" rIns="91425" bIns="45713" anchor="ctr"/>
          <a:lstStyle/>
          <a:p>
            <a:pPr marL="0" marR="0" lvl="0" indent="0" algn="ctr" defTabSz="1196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확인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DBD1AF71-8093-1B5F-F1CC-3BA884CB31BE}"/>
              </a:ext>
            </a:extLst>
          </p:cNvPr>
          <p:cNvSpPr/>
          <p:nvPr/>
        </p:nvSpPr>
        <p:spPr>
          <a:xfrm>
            <a:off x="3612471" y="6005513"/>
            <a:ext cx="180000" cy="180000"/>
          </a:xfrm>
          <a:prstGeom prst="ellipse">
            <a:avLst/>
          </a:prstGeom>
          <a:solidFill>
            <a:srgbClr val="FF0000"/>
          </a:solidFill>
          <a:ln w="635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7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7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E0091DD3-1145-C3C3-C5D6-9B698801C920}"/>
              </a:ext>
            </a:extLst>
          </p:cNvPr>
          <p:cNvSpPr/>
          <p:nvPr/>
        </p:nvSpPr>
        <p:spPr>
          <a:xfrm>
            <a:off x="3632183" y="1162929"/>
            <a:ext cx="2492246" cy="3653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/>
              <a:t>유무선결합혜택 제공을 위한 개인정보 </a:t>
            </a:r>
            <a:r>
              <a:rPr lang="ko-KR" altLang="en-US" sz="900" b="1" dirty="0" err="1"/>
              <a:t>수집ㆍ이용동의</a:t>
            </a:r>
            <a:endParaRPr lang="ko-KR" altLang="en-US" sz="900" b="1" dirty="0"/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B6BEFCE7-9E3A-04F0-1DDE-3AE522D4A75C}"/>
              </a:ext>
            </a:extLst>
          </p:cNvPr>
          <p:cNvGrpSpPr/>
          <p:nvPr/>
        </p:nvGrpSpPr>
        <p:grpSpPr>
          <a:xfrm>
            <a:off x="5858829" y="1267576"/>
            <a:ext cx="171116" cy="171116"/>
            <a:chOff x="8904312" y="2495889"/>
            <a:chExt cx="436190" cy="432048"/>
          </a:xfrm>
        </p:grpSpPr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49994F9F-003D-D09A-0A38-051C5895A59B}"/>
                </a:ext>
              </a:extLst>
            </p:cNvPr>
            <p:cNvCxnSpPr/>
            <p:nvPr/>
          </p:nvCxnSpPr>
          <p:spPr>
            <a:xfrm>
              <a:off x="8904312" y="2495889"/>
              <a:ext cx="432048" cy="432048"/>
            </a:xfrm>
            <a:prstGeom prst="line">
              <a:avLst/>
            </a:prstGeom>
            <a:noFill/>
            <a:ln w="3175" cap="flat">
              <a:solidFill>
                <a:schemeClr val="bg1">
                  <a:lumMod val="65000"/>
                </a:schemeClr>
              </a:solidFill>
              <a:prstDash val="solid"/>
              <a:bevel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B9E53B36-445F-CB22-8407-BF62E0C1D90E}"/>
                </a:ext>
              </a:extLst>
            </p:cNvPr>
            <p:cNvCxnSpPr/>
            <p:nvPr/>
          </p:nvCxnSpPr>
          <p:spPr>
            <a:xfrm flipV="1">
              <a:off x="8908454" y="2495889"/>
              <a:ext cx="432048" cy="432048"/>
            </a:xfrm>
            <a:prstGeom prst="line">
              <a:avLst/>
            </a:prstGeom>
            <a:noFill/>
            <a:ln w="3175" cap="flat">
              <a:solidFill>
                <a:schemeClr val="bg1">
                  <a:lumMod val="65000"/>
                </a:schemeClr>
              </a:solidFill>
              <a:prstDash val="solid"/>
              <a:bevel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55" name="타원 154">
            <a:extLst>
              <a:ext uri="{FF2B5EF4-FFF2-40B4-BE49-F238E27FC236}">
                <a16:creationId xmlns:a16="http://schemas.microsoft.com/office/drawing/2014/main" id="{73993464-DCA8-9B1A-305B-E7B34711AA7F}"/>
              </a:ext>
            </a:extLst>
          </p:cNvPr>
          <p:cNvSpPr/>
          <p:nvPr/>
        </p:nvSpPr>
        <p:spPr>
          <a:xfrm>
            <a:off x="3452184" y="1022347"/>
            <a:ext cx="180000" cy="180000"/>
          </a:xfrm>
          <a:prstGeom prst="ellipse">
            <a:avLst/>
          </a:prstGeom>
          <a:solidFill>
            <a:srgbClr val="FF0000"/>
          </a:solidFill>
          <a:ln w="635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7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5F28BCF-C7A3-3739-5DCB-FEA2DD19C3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595950"/>
              </p:ext>
            </p:extLst>
          </p:nvPr>
        </p:nvGraphicFramePr>
        <p:xfrm>
          <a:off x="3721103" y="1609733"/>
          <a:ext cx="2307217" cy="422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877">
                  <a:extLst>
                    <a:ext uri="{9D8B030D-6E8A-4147-A177-3AD203B41FA5}">
                      <a16:colId xmlns:a16="http://schemas.microsoft.com/office/drawing/2014/main" val="4208844606"/>
                    </a:ext>
                  </a:extLst>
                </a:gridCol>
                <a:gridCol w="843731">
                  <a:extLst>
                    <a:ext uri="{9D8B030D-6E8A-4147-A177-3AD203B41FA5}">
                      <a16:colId xmlns:a16="http://schemas.microsoft.com/office/drawing/2014/main" val="1031289318"/>
                    </a:ext>
                  </a:extLst>
                </a:gridCol>
                <a:gridCol w="800259">
                  <a:extLst>
                    <a:ext uri="{9D8B030D-6E8A-4147-A177-3AD203B41FA5}">
                      <a16:colId xmlns:a16="http://schemas.microsoft.com/office/drawing/2014/main" val="1185508018"/>
                    </a:ext>
                  </a:extLst>
                </a:gridCol>
                <a:gridCol w="353350">
                  <a:extLst>
                    <a:ext uri="{9D8B030D-6E8A-4147-A177-3AD203B41FA5}">
                      <a16:colId xmlns:a16="http://schemas.microsoft.com/office/drawing/2014/main" val="776961915"/>
                    </a:ext>
                  </a:extLst>
                </a:gridCol>
              </a:tblGrid>
              <a:tr h="489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수집항목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수집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이용목적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보유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이용기간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69341"/>
                  </a:ext>
                </a:extLst>
              </a:tr>
              <a:tr h="1793529"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결합대상 상품정보</a:t>
                      </a:r>
                      <a:endParaRPr lang="en-US" altLang="ko-KR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140" marR="57140" marT="28570" marB="2857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고객명</a:t>
                      </a:r>
                      <a:r>
                        <a:rPr lang="en-US" altLang="ko-KR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  <a:r>
                        <a:rPr lang="en-US" altLang="ko-KR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이동전화번호</a:t>
                      </a:r>
                      <a:r>
                        <a:rPr lang="en-US" altLang="ko-KR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연락전화번호</a:t>
                      </a:r>
                      <a:r>
                        <a:rPr lang="en-US" altLang="ko-KR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주민등록번호</a:t>
                      </a:r>
                      <a:r>
                        <a:rPr lang="en-US" altLang="ko-KR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상호</a:t>
                      </a:r>
                      <a:r>
                        <a:rPr lang="en-US" altLang="ko-KR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사업자번호</a:t>
                      </a:r>
                      <a:r>
                        <a:rPr lang="en-US" altLang="ko-KR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초고속인터넷정보</a:t>
                      </a:r>
                      <a:r>
                        <a:rPr lang="en-US" altLang="ko-KR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가입자번호</a:t>
                      </a:r>
                      <a:r>
                        <a:rPr lang="en-US" altLang="ko-KR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보안서비스정보</a:t>
                      </a:r>
                      <a:r>
                        <a:rPr lang="en-US" altLang="ko-KR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가입자번호</a:t>
                      </a:r>
                      <a:r>
                        <a:rPr lang="en-US" altLang="ko-KR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인터넷전화번호 또는 시내전화번호</a:t>
                      </a:r>
                      <a:endParaRPr lang="en-US" altLang="ko-KR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140" marR="57140" marT="28570" marB="2857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결합상품의 가입</a:t>
                      </a:r>
                      <a:r>
                        <a:rPr lang="en-US" altLang="ko-KR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</a:t>
                      </a:r>
                      <a:r>
                        <a:rPr lang="en-US" altLang="ko-KR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해지</a:t>
                      </a:r>
                      <a:r>
                        <a:rPr lang="en-US" altLang="ko-KR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,A/S </a:t>
                      </a:r>
                      <a:r>
                        <a:rPr lang="ko-KR" altLang="en-US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 서비스 제공 및 이용</a:t>
                      </a:r>
                    </a:p>
                    <a:p>
                      <a:pPr algn="l"/>
                      <a:r>
                        <a:rPr lang="ko-KR" altLang="en-US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 청구서 등 발송</a:t>
                      </a:r>
                    </a:p>
                    <a:p>
                      <a:pPr algn="l"/>
                      <a:r>
                        <a:rPr lang="ko-KR" altLang="en-US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 분쟁조정을 위한 기록보존</a:t>
                      </a:r>
                    </a:p>
                    <a:p>
                      <a:pPr algn="l"/>
                      <a:r>
                        <a:rPr lang="ko-KR" altLang="en-US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 민원처리</a:t>
                      </a:r>
                    </a:p>
                    <a:p>
                      <a:pPr algn="l"/>
                      <a:r>
                        <a:rPr lang="ko-KR" altLang="en-US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⑤ 고지사항 전달</a:t>
                      </a:r>
                    </a:p>
                    <a:p>
                      <a:pPr algn="l"/>
                      <a:r>
                        <a:rPr lang="ko-KR" altLang="en-US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⑥ 신규 서비스</a:t>
                      </a:r>
                      <a:r>
                        <a:rPr lang="en-US" altLang="ko-KR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  <a:r>
                        <a:rPr lang="en-US" altLang="ko-KR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⑦ </a:t>
                      </a:r>
                      <a:r>
                        <a:rPr lang="ko-KR" altLang="en-US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 통계학적 특성에 따른 서비스 제공 및 자사의 상품 유치 권유</a:t>
                      </a:r>
                    </a:p>
                    <a:p>
                      <a:pPr algn="l"/>
                      <a:r>
                        <a:rPr lang="ko-KR" altLang="en-US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⑧ 이용통계 작성</a:t>
                      </a:r>
                    </a:p>
                    <a:p>
                      <a:pPr algn="l"/>
                      <a:r>
                        <a:rPr lang="ko-KR" altLang="en-US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⑨ 이벤트 등 광고성 정보 전달</a:t>
                      </a:r>
                    </a:p>
                    <a:p>
                      <a:pPr algn="l"/>
                      <a:r>
                        <a:rPr lang="ko-KR" altLang="en-US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⑩ 요금결제</a:t>
                      </a:r>
                      <a:r>
                        <a:rPr lang="en-US" altLang="ko-KR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요금추심 등에 이용</a:t>
                      </a:r>
                      <a:endParaRPr lang="en-US" altLang="ko-KR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140" marR="57140" marT="28570" marB="2857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/>
                      <a:r>
                        <a:rPr lang="ko-KR" altLang="en-US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요금 등 분쟁해결을 위해 해지 후 </a:t>
                      </a:r>
                      <a:r>
                        <a:rPr lang="en-US" altLang="ko-KR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개월까지</a:t>
                      </a:r>
                    </a:p>
                    <a:p>
                      <a:pPr algn="l"/>
                      <a:r>
                        <a:rPr lang="ko-KR" altLang="en-US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법령에 따로 정한 경우에는 해당 기간까지</a:t>
                      </a:r>
                    </a:p>
                    <a:p>
                      <a:pPr marL="0" indent="0" algn="l">
                        <a:buFontTx/>
                        <a:buNone/>
                      </a:pPr>
                      <a:endParaRPr lang="en-US" altLang="ko-KR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140" marR="57140" marT="28570" marB="2857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341278"/>
                  </a:ext>
                </a:extLst>
              </a:tr>
              <a:tr h="1205886"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기제공 정보</a:t>
                      </a:r>
                      <a:endParaRPr lang="en-US" altLang="ko-KR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140" marR="57140" marT="28570" marB="2857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결합대상 상품인 초고속인터넷서비스</a:t>
                      </a:r>
                      <a:r>
                        <a:rPr lang="en-US" altLang="ko-KR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인터넷전화 또는 시내전화</a:t>
                      </a:r>
                      <a:r>
                        <a:rPr lang="en-US" altLang="ko-KR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보안서비스</a:t>
                      </a:r>
                      <a:r>
                        <a:rPr lang="en-US" altLang="ko-KR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이동전화 서비스를 가입하면서 제공한 식별정보</a:t>
                      </a:r>
                      <a:r>
                        <a:rPr lang="en-US" altLang="ko-KR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연락처정보</a:t>
                      </a:r>
                      <a:r>
                        <a:rPr lang="en-US" altLang="ko-KR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서비스이용정보</a:t>
                      </a:r>
                      <a:r>
                        <a:rPr lang="en-US" altLang="ko-KR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법정대리인에 대한 정보</a:t>
                      </a:r>
                      <a:r>
                        <a:rPr lang="en-US" altLang="ko-KR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요금납부에 필요한 정보</a:t>
                      </a:r>
                      <a:endParaRPr lang="en-US" altLang="ko-KR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140" marR="57140" marT="28570" marB="2857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ko-KR" altLang="en-US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</a:t>
                      </a:r>
                      <a:r>
                        <a:rPr lang="en-US" altLang="ko-KR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SK</a:t>
                      </a:r>
                      <a:r>
                        <a:rPr lang="ko-KR" altLang="en-US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텔레콤의 이동전화계약서</a:t>
                      </a:r>
                      <a:r>
                        <a:rPr lang="en-US" altLang="ko-KR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SK</a:t>
                      </a:r>
                      <a:r>
                        <a:rPr lang="ko-KR" altLang="en-US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브로드밴드의 가입신청서 개인정보의 수집</a:t>
                      </a:r>
                      <a:r>
                        <a:rPr lang="en-US" altLang="ko-KR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</a:t>
                      </a:r>
                      <a:r>
                        <a:rPr lang="en-US" altLang="ko-KR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제공 및 활용 동의서 상의 수집</a:t>
                      </a:r>
                      <a:r>
                        <a:rPr lang="en-US" altLang="ko-KR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 목적에 따른 이용</a:t>
                      </a:r>
                    </a:p>
                    <a:p>
                      <a:pPr algn="l"/>
                      <a:r>
                        <a:rPr lang="ko-KR" altLang="en-US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②결합대상 상품정보와 함께 상기 ①내지 ⑩에 기재된 수집</a:t>
                      </a:r>
                      <a:r>
                        <a:rPr lang="en-US" altLang="ko-KR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이용목적에 따른 이용 법정대리인 등 대리인의 본인확인 및 필요한 의무 이행을 위한 식별정보 및 연락처 정보 이용</a:t>
                      </a:r>
                      <a:endParaRPr lang="en-US" altLang="ko-KR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140" marR="57140" marT="28570" marB="2857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140" marR="57140" marT="28570" marB="2857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0947783"/>
                  </a:ext>
                </a:extLst>
              </a:tr>
              <a:tr h="357069"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대리인 정보</a:t>
                      </a:r>
                      <a:endParaRPr lang="en-US" altLang="ko-KR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140" marR="57140" marT="28570" marB="2857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대리인의 성명</a:t>
                      </a:r>
                      <a:r>
                        <a:rPr lang="en-US" altLang="ko-KR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신청자와 관계</a:t>
                      </a:r>
                      <a:r>
                        <a:rPr lang="en-US" altLang="ko-KR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주민등록번호</a:t>
                      </a:r>
                      <a:r>
                        <a:rPr lang="en-US" altLang="ko-KR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연락전화번호</a:t>
                      </a:r>
                    </a:p>
                  </a:txBody>
                  <a:tcPr marL="57140" marR="57140" marT="28570" marB="2857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altLang="ko-KR" sz="900" dirty="0"/>
                    </a:p>
                  </a:txBody>
                  <a:tcPr marL="57140" marR="57140" marT="28570" marB="2857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140" marR="57140" marT="28570" marB="2857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9967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353984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E8F12-2A84-A8FE-6969-252910D4B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963E2136-2A2B-363A-DF6B-DABB5016384B}"/>
              </a:ext>
            </a:extLst>
          </p:cNvPr>
          <p:cNvSpPr/>
          <p:nvPr/>
        </p:nvSpPr>
        <p:spPr>
          <a:xfrm>
            <a:off x="434527" y="928400"/>
            <a:ext cx="2693412" cy="5609560"/>
          </a:xfrm>
          <a:prstGeom prst="rect">
            <a:avLst/>
          </a:prstGeom>
          <a:solidFill>
            <a:srgbClr val="000000">
              <a:alpha val="83137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핵심요금제 해지 동의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EA3196C8-56CF-9BE5-4B9D-ED3379DBDB5A}"/>
              </a:ext>
            </a:extLst>
          </p:cNvPr>
          <p:cNvSpPr/>
          <p:nvPr/>
        </p:nvSpPr>
        <p:spPr>
          <a:xfrm>
            <a:off x="533369" y="1162930"/>
            <a:ext cx="2492246" cy="506028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핵심요금제 해지 동의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12CB1E-BADD-9A2E-5C6B-F91F8BA7606F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필수 동의 팝업 화면</a:t>
            </a:r>
            <a:endParaRPr lang="en-US" altLang="ko-KR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60FA7C-D54D-9D05-4D95-539A4418E2BA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DS_MI_CI_01_01</a:t>
            </a:r>
            <a:endParaRPr lang="en-US" altLang="ko-KR" sz="800" dirty="0"/>
          </a:p>
        </p:txBody>
      </p:sp>
      <p:graphicFrame>
        <p:nvGraphicFramePr>
          <p:cNvPr id="44" name="Group 57">
            <a:extLst>
              <a:ext uri="{FF2B5EF4-FFF2-40B4-BE49-F238E27FC236}">
                <a16:creationId xmlns:a16="http://schemas.microsoft.com/office/drawing/2014/main" id="{11515290-E7C6-53E6-04C7-DA39AC7DE0C4}"/>
              </a:ext>
            </a:extLst>
          </p:cNvPr>
          <p:cNvGraphicFramePr>
            <a:graphicFrameLocks noGrp="1"/>
          </p:cNvGraphicFramePr>
          <p:nvPr/>
        </p:nvGraphicFramePr>
        <p:xfrm>
          <a:off x="9768840" y="532464"/>
          <a:ext cx="2361310" cy="1911251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 sz="1800" b="0" i="0"/>
                      </a:pPr>
                      <a:r>
                        <a:rPr lang="ko-KR" altLang="en-US" sz="800" b="1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필수동의</a:t>
                      </a:r>
                      <a:r>
                        <a:rPr lang="en-US" altLang="ko-KR" sz="800" b="1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 </a:t>
                      </a:r>
                      <a:r>
                        <a:rPr lang="ko-KR" altLang="en-US" sz="800" b="1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나눔고딕"/>
                          <a:sym typeface="나눔고딕"/>
                        </a:rPr>
                        <a:t>팝업</a:t>
                      </a:r>
                      <a:endParaRPr lang="en-US" altLang="ko-KR" sz="800" b="0" strike="noStrike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나눔고딕"/>
                        <a:sym typeface="나눔고딕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 sz="1800" b="0" i="0"/>
                      </a:pPr>
                      <a:r>
                        <a:rPr lang="ko-KR" altLang="en-US" sz="800" b="1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나눔고딕"/>
                          <a:sym typeface="나눔고딕"/>
                        </a:rPr>
                        <a:t>핵심요금제 해지 동의 </a:t>
                      </a:r>
                      <a:r>
                        <a:rPr lang="en-US" altLang="ko-KR" sz="800" b="1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나눔고딕"/>
                          <a:sym typeface="나눔고딕"/>
                        </a:rPr>
                        <a:t>(</a:t>
                      </a:r>
                      <a:r>
                        <a:rPr lang="ko-KR" altLang="en-US" sz="800" b="1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나눔고딕"/>
                          <a:sym typeface="나눔고딕"/>
                        </a:rPr>
                        <a:t>보기</a:t>
                      </a:r>
                      <a:r>
                        <a:rPr lang="en-US" altLang="ko-KR" sz="800" b="1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나눔고딕"/>
                          <a:sym typeface="나눔고딕"/>
                        </a:rPr>
                        <a:t>) </a:t>
                      </a:r>
                      <a:r>
                        <a:rPr lang="ko-KR" altLang="en-US" sz="800" b="1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나눔고딕"/>
                          <a:sym typeface="나눔고딕"/>
                        </a:rPr>
                        <a:t>팝업</a:t>
                      </a:r>
                    </a:p>
                  </a:txBody>
                  <a:tcPr marL="72000" marR="72000" marT="72000" marB="72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 sz="1800" b="0" i="0"/>
                      </a:pPr>
                      <a:r>
                        <a:rPr lang="en-US" altLang="ko-KR" sz="800" b="1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나눔고딕"/>
                          <a:sym typeface="나눔고딕"/>
                        </a:rPr>
                        <a:t>New</a:t>
                      </a:r>
                      <a:r>
                        <a:rPr lang="ko-KR" altLang="en-US" sz="800" b="1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나눔고딕"/>
                          <a:sym typeface="나눔고딕"/>
                        </a:rPr>
                        <a:t> 핵심요금제 해지 동의 </a:t>
                      </a:r>
                      <a:r>
                        <a:rPr lang="en-US" altLang="ko-KR" sz="800" b="1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나눔고딕"/>
                          <a:sym typeface="나눔고딕"/>
                        </a:rPr>
                        <a:t>(</a:t>
                      </a:r>
                      <a:r>
                        <a:rPr lang="ko-KR" altLang="en-US" sz="800" b="1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나눔고딕"/>
                          <a:sym typeface="나눔고딕"/>
                        </a:rPr>
                        <a:t>보기</a:t>
                      </a:r>
                      <a:r>
                        <a:rPr lang="en-US" altLang="ko-KR" sz="800" b="1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나눔고딕"/>
                          <a:sym typeface="나눔고딕"/>
                        </a:rPr>
                        <a:t>) </a:t>
                      </a:r>
                      <a:r>
                        <a:rPr lang="ko-KR" altLang="en-US" sz="800" b="1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나눔고딕"/>
                          <a:sym typeface="나눔고딕"/>
                        </a:rPr>
                        <a:t>팝업</a:t>
                      </a:r>
                    </a:p>
                  </a:txBody>
                  <a:tcPr marL="72000" marR="72000" marT="72000" marB="72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 sz="1800" b="0" i="0"/>
                      </a:pPr>
                      <a:r>
                        <a:rPr lang="ko-KR" altLang="en-US" sz="800" b="1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나눔고딕"/>
                          <a:sym typeface="나눔고딕"/>
                        </a:rPr>
                        <a:t>유선결합상품 변경 동의 </a:t>
                      </a:r>
                      <a:r>
                        <a:rPr lang="en-US" altLang="ko-KR" sz="800" b="1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나눔고딕"/>
                          <a:sym typeface="나눔고딕"/>
                        </a:rPr>
                        <a:t>(</a:t>
                      </a:r>
                      <a:r>
                        <a:rPr lang="ko-KR" altLang="en-US" sz="800" b="1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나눔고딕"/>
                          <a:sym typeface="나눔고딕"/>
                        </a:rPr>
                        <a:t>보기</a:t>
                      </a:r>
                      <a:r>
                        <a:rPr lang="en-US" altLang="ko-KR" sz="800" b="1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나눔고딕"/>
                          <a:sym typeface="나눔고딕"/>
                        </a:rPr>
                        <a:t>) </a:t>
                      </a:r>
                      <a:r>
                        <a:rPr lang="ko-KR" altLang="en-US" sz="800" b="1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나눔고딕"/>
                          <a:sym typeface="나눔고딕"/>
                        </a:rPr>
                        <a:t>팝업</a:t>
                      </a:r>
                    </a:p>
                  </a:txBody>
                  <a:tcPr marL="72000" marR="72000" marT="72000" marB="72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639473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 sz="1800" b="0" i="0"/>
                      </a:pPr>
                      <a:r>
                        <a:rPr lang="ko-KR" altLang="en-US" sz="800" b="1" strike="noStrik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나눔고딕"/>
                          <a:sym typeface="나눔고딕"/>
                        </a:rPr>
                        <a:t>확인 버튼 </a:t>
                      </a:r>
                      <a:endParaRPr lang="en-US" altLang="ko-KR" sz="800" b="1" strike="noStrike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나눔고딕"/>
                        <a:sym typeface="나눔고딕"/>
                      </a:endParaRPr>
                    </a:p>
                    <a:p>
                      <a:pPr marL="85725" marR="0" lvl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 sz="1800" b="0" i="0"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나눔고딕"/>
                        </a:rPr>
                        <a:t>버튼 탭 시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나눔고딕"/>
                        </a:rPr>
                        <a:t>팝업창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나눔고딕"/>
                        </a:rPr>
                        <a:t> 닫히며 동의 항목에 체크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72000" marR="72000" marT="72000" marB="72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071372"/>
                  </a:ext>
                </a:extLst>
              </a:tr>
            </a:tbl>
          </a:graphicData>
        </a:graphic>
      </p:graphicFrame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5D6019C0-8CD9-7505-69B6-8AF864C4E66F}"/>
              </a:ext>
            </a:extLst>
          </p:cNvPr>
          <p:cNvSpPr/>
          <p:nvPr/>
        </p:nvSpPr>
        <p:spPr>
          <a:xfrm>
            <a:off x="440406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유무선결합상품 가입 동의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42C702C-8107-969B-3BFF-293BE9DE18DD}"/>
              </a:ext>
            </a:extLst>
          </p:cNvPr>
          <p:cNvSpPr/>
          <p:nvPr/>
        </p:nvSpPr>
        <p:spPr>
          <a:xfrm>
            <a:off x="579120" y="1668780"/>
            <a:ext cx="2423636" cy="3519828"/>
          </a:xfrm>
          <a:prstGeom prst="rect">
            <a:avLst/>
          </a:prstGeom>
          <a:solidFill>
            <a:schemeClr val="bg1"/>
          </a:solidFill>
          <a:ln w="635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noAutofit/>
          </a:bodyPr>
          <a:lstStyle/>
          <a:p>
            <a:pPr marL="0" marR="0" indent="0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900" dirty="0"/>
              <a:t>※ </a:t>
            </a:r>
            <a:r>
              <a:rPr lang="ko-KR" altLang="en-US" sz="900" dirty="0"/>
              <a:t>이용하고 계신 요금제와 혜택에 따라 납부요금은 달라질 수 있습니다</a:t>
            </a:r>
            <a:r>
              <a:rPr lang="en-US" altLang="ko-KR" sz="900" dirty="0"/>
              <a:t>. </a:t>
            </a:r>
          </a:p>
          <a:p>
            <a:pPr marL="0" marR="0" indent="0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900" dirty="0"/>
              <a:t>※ </a:t>
            </a:r>
            <a:r>
              <a:rPr lang="ko-KR" altLang="en-US" sz="900" dirty="0"/>
              <a:t>상담이 필요한 경우에는 </a:t>
            </a:r>
            <a:r>
              <a:rPr lang="en-US" altLang="ko-KR" sz="900" dirty="0"/>
              <a:t>SK</a:t>
            </a:r>
            <a:r>
              <a:rPr lang="ko-KR" altLang="en-US" sz="900" dirty="0" err="1"/>
              <a:t>브로드밴드</a:t>
            </a:r>
            <a:r>
              <a:rPr lang="ko-KR" altLang="en-US" sz="900" dirty="0"/>
              <a:t> 상담매니저가 연락드릴 수 있습니다</a:t>
            </a:r>
            <a:r>
              <a:rPr lang="en-US" altLang="ko-KR" sz="900" dirty="0"/>
              <a:t>.</a:t>
            </a:r>
          </a:p>
          <a:p>
            <a:pPr marL="0" marR="0" indent="0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900" dirty="0"/>
              <a:t>※ </a:t>
            </a:r>
            <a:r>
              <a:rPr lang="ko-KR" altLang="en-US" sz="900" dirty="0"/>
              <a:t>요즘가족결합 가입 시 이동전화 장기가입 할인 혜택은 제공되지 않으며 </a:t>
            </a:r>
            <a:r>
              <a:rPr lang="en-US" altLang="ko-KR" sz="900" dirty="0"/>
              <a:t>SK</a:t>
            </a:r>
            <a:r>
              <a:rPr lang="ko-KR" altLang="en-US" sz="900" dirty="0"/>
              <a:t>텔레콤 레인보우 포인트는 적립되지 않습니다</a:t>
            </a:r>
            <a:r>
              <a:rPr lang="en-US" altLang="ko-KR" sz="900" dirty="0"/>
              <a:t>.</a:t>
            </a:r>
          </a:p>
          <a:p>
            <a:pPr marL="0" marR="0" indent="0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900" dirty="0"/>
              <a:t>※ </a:t>
            </a:r>
            <a:r>
              <a:rPr lang="ko-KR" altLang="en-US" sz="900" dirty="0"/>
              <a:t>요즘가족결합 가입 기간은 인터넷</a:t>
            </a:r>
            <a:r>
              <a:rPr lang="en-US" altLang="ko-KR" sz="900" dirty="0"/>
              <a:t>, IPTV, </a:t>
            </a:r>
            <a:r>
              <a:rPr lang="ko-KR" altLang="en-US" sz="900" dirty="0"/>
              <a:t>휴대폰 </a:t>
            </a:r>
            <a:r>
              <a:rPr lang="ko-KR" altLang="en-US" sz="900" dirty="0" err="1"/>
              <a:t>사용년수에</a:t>
            </a:r>
            <a:r>
              <a:rPr lang="ko-KR" altLang="en-US" sz="900" dirty="0"/>
              <a:t> 포함되지 않습니다</a:t>
            </a:r>
            <a:r>
              <a:rPr lang="en-US" altLang="ko-KR" sz="900" dirty="0"/>
              <a:t>.</a:t>
            </a:r>
          </a:p>
          <a:p>
            <a:pPr marL="0" marR="0" indent="0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ko-KR" altLang="en-US" sz="900" dirty="0"/>
          </a:p>
        </p:txBody>
      </p:sp>
      <p:sp>
        <p:nvSpPr>
          <p:cNvPr id="117" name="Rectangle 123">
            <a:extLst>
              <a:ext uri="{FF2B5EF4-FFF2-40B4-BE49-F238E27FC236}">
                <a16:creationId xmlns:a16="http://schemas.microsoft.com/office/drawing/2014/main" id="{0642B864-6A73-5D3B-C33F-6F5DBC8B1F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644" y="5912508"/>
            <a:ext cx="2510591" cy="313201"/>
          </a:xfrm>
          <a:prstGeom prst="rect">
            <a:avLst/>
          </a:prstGeom>
          <a:solidFill>
            <a:srgbClr val="3E31D7"/>
          </a:solidFill>
          <a:ln w="9525" cap="flat" cmpd="sng" algn="ctr">
            <a:noFill/>
            <a:prstDash val="solid"/>
            <a:headEnd/>
            <a:tailEnd/>
          </a:ln>
          <a:effectLst/>
        </p:spPr>
        <p:txBody>
          <a:bodyPr wrap="none" lIns="91425" tIns="45713" rIns="91425" bIns="45713" anchor="ctr"/>
          <a:lstStyle/>
          <a:p>
            <a:pPr marL="0" marR="0" lvl="0" indent="0" algn="ctr" defTabSz="1196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확인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3687FB44-C7F7-205D-C113-668387A6109C}"/>
              </a:ext>
            </a:extLst>
          </p:cNvPr>
          <p:cNvSpPr/>
          <p:nvPr/>
        </p:nvSpPr>
        <p:spPr>
          <a:xfrm>
            <a:off x="513657" y="6005513"/>
            <a:ext cx="180000" cy="180000"/>
          </a:xfrm>
          <a:prstGeom prst="ellipse">
            <a:avLst/>
          </a:prstGeom>
          <a:solidFill>
            <a:srgbClr val="FF0000"/>
          </a:solidFill>
          <a:ln w="635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7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7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92302A96-2EEC-AAB2-4926-87EDD157A136}"/>
              </a:ext>
            </a:extLst>
          </p:cNvPr>
          <p:cNvSpPr/>
          <p:nvPr/>
        </p:nvSpPr>
        <p:spPr>
          <a:xfrm>
            <a:off x="533369" y="1162929"/>
            <a:ext cx="2492246" cy="3653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유무선결합상품 가입 동의</a:t>
            </a:r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AD8DA0F9-0F20-E814-7DBC-00B6255BB537}"/>
              </a:ext>
            </a:extLst>
          </p:cNvPr>
          <p:cNvGrpSpPr/>
          <p:nvPr/>
        </p:nvGrpSpPr>
        <p:grpSpPr>
          <a:xfrm>
            <a:off x="2760015" y="1267576"/>
            <a:ext cx="171116" cy="171116"/>
            <a:chOff x="8904312" y="2495889"/>
            <a:chExt cx="436190" cy="432048"/>
          </a:xfrm>
        </p:grpSpPr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99322316-4BFF-8A24-FC95-E6E769518AFC}"/>
                </a:ext>
              </a:extLst>
            </p:cNvPr>
            <p:cNvCxnSpPr/>
            <p:nvPr/>
          </p:nvCxnSpPr>
          <p:spPr>
            <a:xfrm>
              <a:off x="8904312" y="2495889"/>
              <a:ext cx="432048" cy="432048"/>
            </a:xfrm>
            <a:prstGeom prst="line">
              <a:avLst/>
            </a:prstGeom>
            <a:noFill/>
            <a:ln w="3175" cap="flat">
              <a:solidFill>
                <a:schemeClr val="bg1">
                  <a:lumMod val="65000"/>
                </a:schemeClr>
              </a:solidFill>
              <a:prstDash val="solid"/>
              <a:bevel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8A1000FB-534F-3863-8965-3A62A87BF9E7}"/>
                </a:ext>
              </a:extLst>
            </p:cNvPr>
            <p:cNvCxnSpPr/>
            <p:nvPr/>
          </p:nvCxnSpPr>
          <p:spPr>
            <a:xfrm flipV="1">
              <a:off x="8908454" y="2495889"/>
              <a:ext cx="432048" cy="432048"/>
            </a:xfrm>
            <a:prstGeom prst="line">
              <a:avLst/>
            </a:prstGeom>
            <a:noFill/>
            <a:ln w="3175" cap="flat">
              <a:solidFill>
                <a:schemeClr val="bg1">
                  <a:lumMod val="65000"/>
                </a:schemeClr>
              </a:solidFill>
              <a:prstDash val="solid"/>
              <a:bevel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763AE3D5-15F6-F154-84F8-12E7FAAC09BC}"/>
              </a:ext>
            </a:extLst>
          </p:cNvPr>
          <p:cNvSpPr/>
          <p:nvPr/>
        </p:nvSpPr>
        <p:spPr>
          <a:xfrm>
            <a:off x="3524076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개인정보 수집 및 이용 동의</a:t>
            </a:r>
          </a:p>
        </p:txBody>
      </p:sp>
      <p:sp>
        <p:nvSpPr>
          <p:cNvPr id="132" name="사각형: 둥근 모서리 131">
            <a:extLst>
              <a:ext uri="{FF2B5EF4-FFF2-40B4-BE49-F238E27FC236}">
                <a16:creationId xmlns:a16="http://schemas.microsoft.com/office/drawing/2014/main" id="{30E4F7AF-6C83-4909-E9F2-65A612C764C9}"/>
              </a:ext>
            </a:extLst>
          </p:cNvPr>
          <p:cNvSpPr/>
          <p:nvPr/>
        </p:nvSpPr>
        <p:spPr>
          <a:xfrm>
            <a:off x="6622862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유무선결합혜택 제공을 위한 개인정보 제</a:t>
            </a:r>
            <a:r>
              <a:rPr lang="en-US" altLang="ko-KR" sz="1200" b="1" dirty="0"/>
              <a:t>3</a:t>
            </a:r>
            <a:r>
              <a:rPr lang="ko-KR" altLang="en-US" sz="1200" b="1" dirty="0"/>
              <a:t>자 제공동의</a:t>
            </a: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0DB88BD6-391C-AF30-9302-31D4B3FD77B0}"/>
              </a:ext>
            </a:extLst>
          </p:cNvPr>
          <p:cNvSpPr/>
          <p:nvPr/>
        </p:nvSpPr>
        <p:spPr>
          <a:xfrm>
            <a:off x="353370" y="1022347"/>
            <a:ext cx="180000" cy="180000"/>
          </a:xfrm>
          <a:prstGeom prst="ellipse">
            <a:avLst/>
          </a:prstGeom>
          <a:solidFill>
            <a:srgbClr val="FF0000"/>
          </a:solidFill>
          <a:ln w="635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7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974884D1-AC79-F85D-E1D7-EEDE0BB2440A}"/>
              </a:ext>
            </a:extLst>
          </p:cNvPr>
          <p:cNvSpPr/>
          <p:nvPr/>
        </p:nvSpPr>
        <p:spPr>
          <a:xfrm>
            <a:off x="3533341" y="928400"/>
            <a:ext cx="2693412" cy="5609560"/>
          </a:xfrm>
          <a:prstGeom prst="rect">
            <a:avLst/>
          </a:prstGeom>
          <a:solidFill>
            <a:srgbClr val="000000">
              <a:alpha val="83137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핵심요금제 해지 동의</a:t>
            </a: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7BB5DB2C-F505-9DA9-672D-3B501A27A52E}"/>
              </a:ext>
            </a:extLst>
          </p:cNvPr>
          <p:cNvSpPr/>
          <p:nvPr/>
        </p:nvSpPr>
        <p:spPr>
          <a:xfrm>
            <a:off x="3632183" y="1162930"/>
            <a:ext cx="2492246" cy="506028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핵심요금제 해지 동의</a:t>
            </a:r>
          </a:p>
        </p:txBody>
      </p:sp>
      <p:sp>
        <p:nvSpPr>
          <p:cNvPr id="149" name="Rectangle 123">
            <a:extLst>
              <a:ext uri="{FF2B5EF4-FFF2-40B4-BE49-F238E27FC236}">
                <a16:creationId xmlns:a16="http://schemas.microsoft.com/office/drawing/2014/main" id="{777D2B87-A405-4492-38EE-268FC1229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458" y="5912508"/>
            <a:ext cx="2510591" cy="313201"/>
          </a:xfrm>
          <a:prstGeom prst="rect">
            <a:avLst/>
          </a:prstGeom>
          <a:solidFill>
            <a:srgbClr val="3E31D7"/>
          </a:solidFill>
          <a:ln w="9525" cap="flat" cmpd="sng" algn="ctr">
            <a:noFill/>
            <a:prstDash val="solid"/>
            <a:headEnd/>
            <a:tailEnd/>
          </a:ln>
          <a:effectLst/>
        </p:spPr>
        <p:txBody>
          <a:bodyPr wrap="none" lIns="91425" tIns="45713" rIns="91425" bIns="45713" anchor="ctr"/>
          <a:lstStyle/>
          <a:p>
            <a:pPr marL="0" marR="0" lvl="0" indent="0" algn="ctr" defTabSz="1196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확인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5D0189AD-057C-8FFF-40F7-8E573183CE94}"/>
              </a:ext>
            </a:extLst>
          </p:cNvPr>
          <p:cNvSpPr/>
          <p:nvPr/>
        </p:nvSpPr>
        <p:spPr>
          <a:xfrm>
            <a:off x="3612471" y="6005513"/>
            <a:ext cx="180000" cy="180000"/>
          </a:xfrm>
          <a:prstGeom prst="ellipse">
            <a:avLst/>
          </a:prstGeom>
          <a:solidFill>
            <a:srgbClr val="FF0000"/>
          </a:solidFill>
          <a:ln w="635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7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7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42429FF-CDB8-528B-AD02-00A2DB6DE2FD}"/>
              </a:ext>
            </a:extLst>
          </p:cNvPr>
          <p:cNvSpPr/>
          <p:nvPr/>
        </p:nvSpPr>
        <p:spPr>
          <a:xfrm>
            <a:off x="3632183" y="1162929"/>
            <a:ext cx="2492246" cy="3653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/>
              <a:t>개인정보 수집 및 이용 동의</a:t>
            </a:r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6492D7B9-F930-A409-C382-0606ACCEDE72}"/>
              </a:ext>
            </a:extLst>
          </p:cNvPr>
          <p:cNvGrpSpPr/>
          <p:nvPr/>
        </p:nvGrpSpPr>
        <p:grpSpPr>
          <a:xfrm>
            <a:off x="5858829" y="1267576"/>
            <a:ext cx="171116" cy="171116"/>
            <a:chOff x="8904312" y="2495889"/>
            <a:chExt cx="436190" cy="432048"/>
          </a:xfrm>
        </p:grpSpPr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C4C225DD-552D-5CDE-F3D1-BD1A6406EA1E}"/>
                </a:ext>
              </a:extLst>
            </p:cNvPr>
            <p:cNvCxnSpPr/>
            <p:nvPr/>
          </p:nvCxnSpPr>
          <p:spPr>
            <a:xfrm>
              <a:off x="8904312" y="2495889"/>
              <a:ext cx="432048" cy="432048"/>
            </a:xfrm>
            <a:prstGeom prst="line">
              <a:avLst/>
            </a:prstGeom>
            <a:noFill/>
            <a:ln w="3175" cap="flat">
              <a:solidFill>
                <a:schemeClr val="bg1">
                  <a:lumMod val="65000"/>
                </a:schemeClr>
              </a:solidFill>
              <a:prstDash val="solid"/>
              <a:bevel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84045B6A-4FB8-4ECD-D13F-456CF608735A}"/>
                </a:ext>
              </a:extLst>
            </p:cNvPr>
            <p:cNvCxnSpPr/>
            <p:nvPr/>
          </p:nvCxnSpPr>
          <p:spPr>
            <a:xfrm flipV="1">
              <a:off x="8908454" y="2495889"/>
              <a:ext cx="432048" cy="432048"/>
            </a:xfrm>
            <a:prstGeom prst="line">
              <a:avLst/>
            </a:prstGeom>
            <a:noFill/>
            <a:ln w="3175" cap="flat">
              <a:solidFill>
                <a:schemeClr val="bg1">
                  <a:lumMod val="65000"/>
                </a:schemeClr>
              </a:solidFill>
              <a:prstDash val="solid"/>
              <a:bevel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55" name="타원 154">
            <a:extLst>
              <a:ext uri="{FF2B5EF4-FFF2-40B4-BE49-F238E27FC236}">
                <a16:creationId xmlns:a16="http://schemas.microsoft.com/office/drawing/2014/main" id="{36B901DB-FB79-24B1-9BAB-1998EFEC8C94}"/>
              </a:ext>
            </a:extLst>
          </p:cNvPr>
          <p:cNvSpPr/>
          <p:nvPr/>
        </p:nvSpPr>
        <p:spPr>
          <a:xfrm>
            <a:off x="3452184" y="1022347"/>
            <a:ext cx="180000" cy="180000"/>
          </a:xfrm>
          <a:prstGeom prst="ellipse">
            <a:avLst/>
          </a:prstGeom>
          <a:solidFill>
            <a:srgbClr val="FF0000"/>
          </a:solidFill>
          <a:ln w="635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7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1E4CC4D-10DE-4EB9-4B21-58D4789937DC}"/>
              </a:ext>
            </a:extLst>
          </p:cNvPr>
          <p:cNvSpPr/>
          <p:nvPr/>
        </p:nvSpPr>
        <p:spPr>
          <a:xfrm>
            <a:off x="6622862" y="928400"/>
            <a:ext cx="2693412" cy="5609560"/>
          </a:xfrm>
          <a:prstGeom prst="rect">
            <a:avLst/>
          </a:prstGeom>
          <a:solidFill>
            <a:srgbClr val="000000">
              <a:alpha val="83137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핵심요금제 해지 동의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41A65368-B922-955D-B79F-997BF5773B7D}"/>
              </a:ext>
            </a:extLst>
          </p:cNvPr>
          <p:cNvSpPr/>
          <p:nvPr/>
        </p:nvSpPr>
        <p:spPr>
          <a:xfrm>
            <a:off x="6721704" y="1162930"/>
            <a:ext cx="2492246" cy="506028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핵심요금제 해지 동의</a:t>
            </a: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98F3DBB2-C7BE-BD9D-04A3-CEA57C5156A8}"/>
              </a:ext>
            </a:extLst>
          </p:cNvPr>
          <p:cNvSpPr/>
          <p:nvPr/>
        </p:nvSpPr>
        <p:spPr>
          <a:xfrm>
            <a:off x="6767455" y="3005280"/>
            <a:ext cx="2423636" cy="1571035"/>
          </a:xfrm>
          <a:prstGeom prst="rect">
            <a:avLst/>
          </a:prstGeom>
          <a:solidFill>
            <a:schemeClr val="bg1"/>
          </a:solidFill>
          <a:ln w="635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no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처리위탁과 관련하여 수탁자 및 처리위탁 상세내역은 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SK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텔레콤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주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의 홈페이지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(www.sktelecom.com)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와 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SK</a:t>
            </a:r>
            <a:r>
              <a:rPr lang="ko-KR" altLang="en-US" sz="900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브로드밴드의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 홈페이지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(www.skbroadband.com ) 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첫 화면의 개인정보처리 방침에 상세하게 공개되어 있으니 이를 반드시 참고하시기 바랍니다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. (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수탁기간은 수탁자와의 계약종료 </a:t>
            </a:r>
            <a:r>
              <a:rPr lang="ko-KR" altLang="en-US" sz="900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시까지이며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 수탁자 등 변경의 경우 개인정보처리방침으로 공개합니다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.)</a:t>
            </a:r>
            <a:endParaRPr lang="ko-KR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9" name="Rectangle 123">
            <a:extLst>
              <a:ext uri="{FF2B5EF4-FFF2-40B4-BE49-F238E27FC236}">
                <a16:creationId xmlns:a16="http://schemas.microsoft.com/office/drawing/2014/main" id="{4E6B62E0-AF4C-3ABA-690E-E9389D743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0979" y="5912508"/>
            <a:ext cx="2510591" cy="313201"/>
          </a:xfrm>
          <a:prstGeom prst="rect">
            <a:avLst/>
          </a:prstGeom>
          <a:solidFill>
            <a:srgbClr val="3E31D7"/>
          </a:solidFill>
          <a:ln w="9525" cap="flat" cmpd="sng" algn="ctr">
            <a:noFill/>
            <a:prstDash val="solid"/>
            <a:headEnd/>
            <a:tailEnd/>
          </a:ln>
          <a:effectLst/>
        </p:spPr>
        <p:txBody>
          <a:bodyPr wrap="none" lIns="91425" tIns="45713" rIns="91425" bIns="45713" anchor="ctr"/>
          <a:lstStyle/>
          <a:p>
            <a:pPr marL="0" marR="0" lvl="0" indent="0" algn="ctr" defTabSz="1196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확인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1C3728CF-B7F5-F546-F7FD-57A40E2ACF6C}"/>
              </a:ext>
            </a:extLst>
          </p:cNvPr>
          <p:cNvSpPr/>
          <p:nvPr/>
        </p:nvSpPr>
        <p:spPr>
          <a:xfrm>
            <a:off x="6701992" y="6005513"/>
            <a:ext cx="180000" cy="180000"/>
          </a:xfrm>
          <a:prstGeom prst="ellipse">
            <a:avLst/>
          </a:prstGeom>
          <a:solidFill>
            <a:srgbClr val="FF0000"/>
          </a:solidFill>
          <a:ln w="635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7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7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A90B83EE-8DB1-ECDE-6931-CD50323CED22}"/>
              </a:ext>
            </a:extLst>
          </p:cNvPr>
          <p:cNvSpPr/>
          <p:nvPr/>
        </p:nvSpPr>
        <p:spPr>
          <a:xfrm>
            <a:off x="6721704" y="1162929"/>
            <a:ext cx="2492246" cy="3653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/>
              <a:t>유무선결합혜택 제공을 위한 </a:t>
            </a:r>
            <a:endParaRPr lang="en-US" altLang="ko-KR" sz="900" b="1" dirty="0"/>
          </a:p>
          <a:p>
            <a:pPr algn="ctr"/>
            <a:r>
              <a:rPr lang="ko-KR" altLang="en-US" sz="900" b="1" dirty="0"/>
              <a:t>개인정보 제</a:t>
            </a:r>
            <a:r>
              <a:rPr lang="en-US" altLang="ko-KR" sz="900" b="1" dirty="0"/>
              <a:t>3</a:t>
            </a:r>
            <a:r>
              <a:rPr lang="ko-KR" altLang="en-US" sz="900" b="1" dirty="0"/>
              <a:t>자 제공동의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A9902096-578C-BE72-F28B-EE1116829143}"/>
              </a:ext>
            </a:extLst>
          </p:cNvPr>
          <p:cNvGrpSpPr/>
          <p:nvPr/>
        </p:nvGrpSpPr>
        <p:grpSpPr>
          <a:xfrm>
            <a:off x="8948350" y="1267576"/>
            <a:ext cx="171116" cy="171116"/>
            <a:chOff x="8904312" y="2495889"/>
            <a:chExt cx="436190" cy="432048"/>
          </a:xfrm>
        </p:grpSpPr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5F2D49F2-1208-D16E-76DF-53D4167B5EF5}"/>
                </a:ext>
              </a:extLst>
            </p:cNvPr>
            <p:cNvCxnSpPr/>
            <p:nvPr/>
          </p:nvCxnSpPr>
          <p:spPr>
            <a:xfrm>
              <a:off x="8904312" y="2495889"/>
              <a:ext cx="432048" cy="432048"/>
            </a:xfrm>
            <a:prstGeom prst="line">
              <a:avLst/>
            </a:prstGeom>
            <a:noFill/>
            <a:ln w="3175" cap="flat">
              <a:solidFill>
                <a:schemeClr val="bg1">
                  <a:lumMod val="65000"/>
                </a:schemeClr>
              </a:solidFill>
              <a:prstDash val="solid"/>
              <a:bevel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2358C3DA-4EC1-03C6-290E-946F0348F51E}"/>
                </a:ext>
              </a:extLst>
            </p:cNvPr>
            <p:cNvCxnSpPr/>
            <p:nvPr/>
          </p:nvCxnSpPr>
          <p:spPr>
            <a:xfrm flipV="1">
              <a:off x="8908454" y="2495889"/>
              <a:ext cx="432048" cy="432048"/>
            </a:xfrm>
            <a:prstGeom prst="line">
              <a:avLst/>
            </a:prstGeom>
            <a:noFill/>
            <a:ln w="3175" cap="flat">
              <a:solidFill>
                <a:schemeClr val="bg1">
                  <a:lumMod val="65000"/>
                </a:schemeClr>
              </a:solidFill>
              <a:prstDash val="solid"/>
              <a:bevel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65" name="타원 164">
            <a:extLst>
              <a:ext uri="{FF2B5EF4-FFF2-40B4-BE49-F238E27FC236}">
                <a16:creationId xmlns:a16="http://schemas.microsoft.com/office/drawing/2014/main" id="{81FE30F8-B072-7751-B7E4-DA1F92BC0837}"/>
              </a:ext>
            </a:extLst>
          </p:cNvPr>
          <p:cNvSpPr/>
          <p:nvPr/>
        </p:nvSpPr>
        <p:spPr>
          <a:xfrm>
            <a:off x="6541705" y="1022347"/>
            <a:ext cx="180000" cy="180000"/>
          </a:xfrm>
          <a:prstGeom prst="ellipse">
            <a:avLst/>
          </a:prstGeom>
          <a:solidFill>
            <a:srgbClr val="FF0000"/>
          </a:solidFill>
          <a:ln w="635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7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표 10">
            <a:extLst>
              <a:ext uri="{FF2B5EF4-FFF2-40B4-BE49-F238E27FC236}">
                <a16:creationId xmlns:a16="http://schemas.microsoft.com/office/drawing/2014/main" id="{122A6B74-F8BB-6DCD-9222-6B273C75A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073980"/>
              </p:ext>
            </p:extLst>
          </p:nvPr>
        </p:nvGraphicFramePr>
        <p:xfrm>
          <a:off x="3707873" y="1693386"/>
          <a:ext cx="2320448" cy="1737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3575">
                  <a:extLst>
                    <a:ext uri="{9D8B030D-6E8A-4147-A177-3AD203B41FA5}">
                      <a16:colId xmlns:a16="http://schemas.microsoft.com/office/drawing/2014/main" val="432177238"/>
                    </a:ext>
                  </a:extLst>
                </a:gridCol>
                <a:gridCol w="1626873">
                  <a:extLst>
                    <a:ext uri="{9D8B030D-6E8A-4147-A177-3AD203B41FA5}">
                      <a16:colId xmlns:a16="http://schemas.microsoft.com/office/drawing/2014/main" val="37740781"/>
                    </a:ext>
                  </a:extLst>
                </a:gridCol>
              </a:tblGrid>
              <a:tr h="44814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ko-KR" alt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맑은 고딕"/>
                        </a:rPr>
                        <a:t>수집</a:t>
                      </a:r>
                      <a:r>
                        <a:rPr lang="en-US" altLang="ko-KR" sz="8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맑은 고딕"/>
                        </a:rPr>
                        <a:t> </a:t>
                      </a:r>
                      <a:r>
                        <a:rPr lang="ko-KR" alt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맑은 고딕"/>
                        </a:rPr>
                        <a:t>이용 목적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맑은 고딕"/>
                        </a:rPr>
                        <a:t>SK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맑은 고딕"/>
                        </a:rPr>
                        <a:t>브로드밴드 상품 및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맑은 고딕"/>
                        </a:rPr>
                        <a:t>SK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맑은 고딕"/>
                        </a:rPr>
                        <a:t>텔레콤 상품 결합 가입상담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90887"/>
                  </a:ext>
                </a:extLst>
              </a:tr>
              <a:tr h="203701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ko-KR" alt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맑은 고딕"/>
                        </a:rPr>
                        <a:t>수집 항목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맑은 고딕"/>
                        </a:rPr>
                        <a:t>연락처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210015"/>
                  </a:ext>
                </a:extLst>
              </a:tr>
              <a:tr h="353083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ko-KR" alt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맑은 고딕"/>
                        </a:rPr>
                        <a:t>보유</a:t>
                      </a:r>
                      <a:r>
                        <a:rPr lang="en-US" altLang="ko-KR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맑은 고딕"/>
                        </a:rPr>
                        <a:t>,</a:t>
                      </a:r>
                      <a:r>
                        <a:rPr lang="ko-KR" alt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맑은 고딕"/>
                        </a:rPr>
                        <a:t>이용 기간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맑은 고딕"/>
                        </a:rPr>
                        <a:t>상담신청일로부터 </a:t>
                      </a:r>
                      <a:r>
                        <a:rPr kumimoji="0" lang="en-US" altLang="ko-KR" sz="9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맑은 고딕"/>
                        </a:rPr>
                        <a:t>3</a:t>
                      </a:r>
                      <a:r>
                        <a:rPr kumimoji="0" lang="ko-KR" altLang="en-US" sz="9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맑은 고딕"/>
                        </a:rPr>
                        <a:t>개월까지 보관</a:t>
                      </a:r>
                      <a:r>
                        <a:rPr kumimoji="0" lang="en-US" altLang="ko-KR" sz="9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맑은 고딕"/>
                        </a:rPr>
                        <a:t>/</a:t>
                      </a:r>
                      <a:r>
                        <a:rPr kumimoji="0" lang="ko-KR" altLang="en-US" sz="9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맑은 고딕"/>
                        </a:rPr>
                        <a:t>이용 후 파기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5649930"/>
                  </a:ext>
                </a:extLst>
              </a:tr>
              <a:tr h="692586">
                <a:tc>
                  <a:txBody>
                    <a:bodyPr/>
                    <a:lstStyle/>
                    <a:p>
                      <a:pPr marL="0" marR="0" lvl="0" indent="0" algn="l" defTabSz="91440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맑은 고딕"/>
                        </a:rPr>
                        <a:t>개인정보의 수집 및 이용 거부</a:t>
                      </a:r>
                    </a:p>
                    <a:p>
                      <a:pPr algn="l" fontAlgn="ctr" latinLnBrk="1"/>
                      <a:endParaRPr lang="ko-KR" alt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맑은 고딕"/>
                        </a:rPr>
                        <a:t>개인정보 수집 및 이용에 대한 동의를 거부할 권리가 있습니다</a:t>
                      </a:r>
                      <a:r>
                        <a:rPr kumimoji="0" lang="en-US" altLang="ko-KR" sz="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맑은 고딕"/>
                        </a:rPr>
                        <a:t>. </a:t>
                      </a:r>
                      <a:r>
                        <a:rPr kumimoji="0" lang="ko-KR" altLang="en-US" sz="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맑은 고딕"/>
                        </a:rPr>
                        <a:t>단</a:t>
                      </a:r>
                      <a:r>
                        <a:rPr kumimoji="0" lang="en-US" altLang="ko-KR" sz="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맑은 고딕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맑은 고딕"/>
                        </a:rPr>
                        <a:t>본 동의를 거부할 경우 </a:t>
                      </a:r>
                      <a:r>
                        <a:rPr kumimoji="0" lang="en-US" altLang="ko-KR" sz="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맑은 고딕"/>
                        </a:rPr>
                        <a:t>SK</a:t>
                      </a:r>
                      <a:r>
                        <a:rPr kumimoji="0" lang="ko-KR" altLang="en-US" sz="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맑은 고딕"/>
                        </a:rPr>
                        <a:t>브로드밴드 상품 가입상담이 제한될 수 있습니다</a:t>
                      </a:r>
                      <a:r>
                        <a:rPr kumimoji="0" lang="en-US" altLang="ko-KR" sz="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맑은 고딕"/>
                        </a:rPr>
                        <a:t>.</a:t>
                      </a:r>
                      <a:endParaRPr kumimoji="0" lang="ko-KR" altLang="en-US" sz="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4DC1B3A-1FAF-3B39-E535-94692F04FB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374832"/>
              </p:ext>
            </p:extLst>
          </p:nvPr>
        </p:nvGraphicFramePr>
        <p:xfrm>
          <a:off x="6828854" y="1620465"/>
          <a:ext cx="2301279" cy="1154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093">
                  <a:extLst>
                    <a:ext uri="{9D8B030D-6E8A-4147-A177-3AD203B41FA5}">
                      <a16:colId xmlns:a16="http://schemas.microsoft.com/office/drawing/2014/main" val="4208844606"/>
                    </a:ext>
                  </a:extLst>
                </a:gridCol>
                <a:gridCol w="767093">
                  <a:extLst>
                    <a:ext uri="{9D8B030D-6E8A-4147-A177-3AD203B41FA5}">
                      <a16:colId xmlns:a16="http://schemas.microsoft.com/office/drawing/2014/main" val="1031289318"/>
                    </a:ext>
                  </a:extLst>
                </a:gridCol>
                <a:gridCol w="767093">
                  <a:extLst>
                    <a:ext uri="{9D8B030D-6E8A-4147-A177-3AD203B41FA5}">
                      <a16:colId xmlns:a16="http://schemas.microsoft.com/office/drawing/2014/main" val="1185508018"/>
                    </a:ext>
                  </a:extLst>
                </a:gridCol>
              </a:tblGrid>
              <a:tr h="1886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제공받는 자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제공하는 개인정보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이용 목적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69341"/>
                  </a:ext>
                </a:extLst>
              </a:tr>
              <a:tr h="559516"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/>
                        <a:t>SK</a:t>
                      </a:r>
                      <a:r>
                        <a:rPr lang="ko-KR" altLang="en-US" sz="800" dirty="0"/>
                        <a:t>텔레콤</a:t>
                      </a:r>
                      <a:r>
                        <a:rPr lang="en-US" altLang="ko-KR" sz="800" dirty="0"/>
                        <a:t>, SK</a:t>
                      </a:r>
                      <a:r>
                        <a:rPr lang="ko-KR" altLang="en-US" sz="800" dirty="0"/>
                        <a:t>브로드밴드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140" marR="57140" marT="28570" marB="2857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800" dirty="0"/>
                        <a:t>결합대상 상품정보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기제공정보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대리인정보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140" marR="57140" marT="28570" marB="2857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dirty="0"/>
                        <a:t>결합상품의 신청처리 및 제공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수집이용 목적의 달성을 위한 제공 및 이용</a:t>
                      </a:r>
                      <a:endParaRPr lang="en-US" altLang="ko-KR" sz="800" dirty="0"/>
                    </a:p>
                  </a:txBody>
                  <a:tcPr marL="57140" marR="57140" marT="28570" marB="2857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341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386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82">
            <a:extLst>
              <a:ext uri="{FF2B5EF4-FFF2-40B4-BE49-F238E27FC236}">
                <a16:creationId xmlns:a16="http://schemas.microsoft.com/office/drawing/2014/main" id="{247EFF89-A08C-49AE-8F44-4A47DDC4C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544488"/>
              </p:ext>
            </p:extLst>
          </p:nvPr>
        </p:nvGraphicFramePr>
        <p:xfrm>
          <a:off x="438151" y="751681"/>
          <a:ext cx="11423649" cy="5244472"/>
        </p:xfrm>
        <a:graphic>
          <a:graphicData uri="http://schemas.openxmlformats.org/drawingml/2006/table">
            <a:tbl>
              <a:tblPr/>
              <a:tblGrid>
                <a:gridCol w="941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64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0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341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2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017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sym typeface="Wingdings 2" pitchFamily="18" charset="2"/>
                        </a:rPr>
                        <a:t>버전</a:t>
                      </a:r>
                    </a:p>
                  </a:txBody>
                  <a:tcPr marL="90000" marR="90000" marT="90000" marB="90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sym typeface="Wingdings 2" pitchFamily="18" charset="2"/>
                        </a:rPr>
                        <a:t>작성일</a:t>
                      </a:r>
                    </a:p>
                  </a:txBody>
                  <a:tcPr marL="90000" marR="90000" marT="90000" marB="90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sym typeface="Wingdings 2" pitchFamily="18" charset="2"/>
                        </a:rPr>
                        <a:t>작성자</a:t>
                      </a:r>
                    </a:p>
                  </a:txBody>
                  <a:tcPr marL="90000" marR="90000" marT="90000" marB="90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sym typeface="Wingdings 2" pitchFamily="18" charset="2"/>
                        </a:rPr>
                        <a:t>내용</a:t>
                      </a:r>
                    </a:p>
                  </a:txBody>
                  <a:tcPr marL="90000" marR="90000" marT="90000" marB="90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sym typeface="Wingdings 2" pitchFamily="18" charset="2"/>
                        </a:rPr>
                        <a:t>검토자</a:t>
                      </a:r>
                    </a:p>
                  </a:txBody>
                  <a:tcPr marL="90000" marR="90000" marT="90000" marB="90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3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V1.2</a:t>
                      </a:r>
                    </a:p>
                  </a:txBody>
                  <a:tcPr marL="41275" marR="41275" marT="72000" marB="72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2025.10.07</a:t>
                      </a:r>
                    </a:p>
                  </a:txBody>
                  <a:tcPr marL="41275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맑은 고딕"/>
                        </a:rPr>
                        <a:t>정명길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맑은 고딕"/>
                      </a:endParaRPr>
                    </a:p>
                  </a:txBody>
                  <a:tcPr marL="41275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aseline="0" dirty="0" err="1">
                          <a:latin typeface="+mn-ea"/>
                          <a:ea typeface="+mn-ea"/>
                        </a:rPr>
                        <a:t>다계정</a:t>
                      </a:r>
                      <a:r>
                        <a:rPr lang="ko-KR" altLang="en-US" sz="900" baseline="0" dirty="0">
                          <a:latin typeface="+mn-ea"/>
                          <a:ea typeface="+mn-ea"/>
                        </a:rPr>
                        <a:t> 삭제 및 멘트 수정</a:t>
                      </a:r>
                      <a:endParaRPr lang="en-US" altLang="ko-KR" sz="900" baseline="0" dirty="0">
                        <a:latin typeface="+mn-ea"/>
                        <a:ea typeface="+mn-ea"/>
                      </a:endParaRPr>
                    </a:p>
                  </a:txBody>
                  <a:tcPr marL="90000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2" pitchFamily="18" charset="2"/>
                      </a:endParaRPr>
                    </a:p>
                  </a:txBody>
                  <a:tcPr marL="90000" marR="90000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3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V1.3</a:t>
                      </a:r>
                    </a:p>
                  </a:txBody>
                  <a:tcPr marL="41275" marR="41275" marT="72000" marB="72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2025.10.13</a:t>
                      </a:r>
                    </a:p>
                  </a:txBody>
                  <a:tcPr marL="41275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맑은 고딕"/>
                        </a:rPr>
                        <a:t>정명길</a:t>
                      </a:r>
                    </a:p>
                  </a:txBody>
                  <a:tcPr marL="41275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aseline="0" dirty="0">
                          <a:latin typeface="+mn-ea"/>
                          <a:ea typeface="+mn-ea"/>
                        </a:rPr>
                        <a:t>사용자 인증 주민등록번호 뒷자리로 변경</a:t>
                      </a:r>
                      <a:endParaRPr lang="en-US" altLang="ko-KR" sz="900" baseline="0" dirty="0">
                        <a:latin typeface="+mn-ea"/>
                        <a:ea typeface="+mn-ea"/>
                      </a:endParaRPr>
                    </a:p>
                    <a:p>
                      <a:pPr marL="90488" marR="0" lvl="0" indent="-90488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altLang="ko-KR" sz="900" baseline="0" dirty="0">
                          <a:latin typeface="+mn-ea"/>
                          <a:ea typeface="+mn-ea"/>
                        </a:rPr>
                        <a:t>TP</a:t>
                      </a:r>
                      <a:r>
                        <a:rPr lang="ko-KR" altLang="en-US" sz="900" baseline="0" dirty="0">
                          <a:latin typeface="+mn-ea"/>
                          <a:ea typeface="+mn-ea"/>
                        </a:rPr>
                        <a:t> 연동 없는 화면들 삭제</a:t>
                      </a:r>
                      <a:endParaRPr lang="en-US" altLang="ko-KR" sz="900" baseline="0" dirty="0">
                        <a:latin typeface="+mn-ea"/>
                        <a:ea typeface="+mn-ea"/>
                      </a:endParaRPr>
                    </a:p>
                  </a:txBody>
                  <a:tcPr marL="90000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2" pitchFamily="18" charset="2"/>
                      </a:endParaRPr>
                    </a:p>
                  </a:txBody>
                  <a:tcPr marL="90000" marR="90000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431854"/>
                  </a:ext>
                </a:extLst>
              </a:tr>
              <a:tr h="2193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V1.4</a:t>
                      </a:r>
                    </a:p>
                  </a:txBody>
                  <a:tcPr marL="41275" marR="41275" marT="72000" marB="72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2025.10.14</a:t>
                      </a:r>
                    </a:p>
                  </a:txBody>
                  <a:tcPr marL="41275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맑은 고딕"/>
                        </a:rPr>
                        <a:t>정명길</a:t>
                      </a:r>
                    </a:p>
                  </a:txBody>
                  <a:tcPr marL="41275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aseline="0" dirty="0">
                          <a:latin typeface="+mn-ea"/>
                          <a:ea typeface="+mn-ea"/>
                        </a:rPr>
                        <a:t>개인사업자 인증 추가</a:t>
                      </a:r>
                      <a:endParaRPr lang="en-US" altLang="ko-KR" sz="900" baseline="0" dirty="0">
                        <a:latin typeface="+mn-ea"/>
                        <a:ea typeface="+mn-ea"/>
                      </a:endParaRPr>
                    </a:p>
                    <a:p>
                      <a:pPr marL="90488" marR="0" lvl="0" indent="-90488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aseline="0">
                          <a:latin typeface="+mn-ea"/>
                          <a:ea typeface="+mn-ea"/>
                        </a:rPr>
                        <a:t>주민등록번호 앞자리로 다시 변경</a:t>
                      </a:r>
                      <a:endParaRPr lang="en-US" altLang="ko-KR" sz="900" baseline="0" dirty="0">
                        <a:latin typeface="+mn-ea"/>
                        <a:ea typeface="+mn-ea"/>
                      </a:endParaRPr>
                    </a:p>
                  </a:txBody>
                  <a:tcPr marL="90000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2" pitchFamily="18" charset="2"/>
                      </a:endParaRPr>
                    </a:p>
                  </a:txBody>
                  <a:tcPr marL="90000" marR="90000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540211"/>
                  </a:ext>
                </a:extLst>
              </a:tr>
              <a:tr h="2193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V1.5</a:t>
                      </a:r>
                    </a:p>
                  </a:txBody>
                  <a:tcPr marL="41275" marR="41275" marT="72000" marB="72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2025.10.15</a:t>
                      </a:r>
                    </a:p>
                  </a:txBody>
                  <a:tcPr marL="41275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맑은 고딕"/>
                        </a:rPr>
                        <a:t>정명길</a:t>
                      </a:r>
                    </a:p>
                  </a:txBody>
                  <a:tcPr marL="41275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aseline="0" dirty="0">
                          <a:latin typeface="+mn-ea"/>
                          <a:ea typeface="+mn-ea"/>
                        </a:rPr>
                        <a:t>공통 영역 수정 보완</a:t>
                      </a:r>
                      <a:endParaRPr lang="en-US" altLang="ko-KR" sz="900" baseline="0" dirty="0">
                        <a:latin typeface="+mn-ea"/>
                        <a:ea typeface="+mn-ea"/>
                      </a:endParaRPr>
                    </a:p>
                  </a:txBody>
                  <a:tcPr marL="90000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2" pitchFamily="18" charset="2"/>
                      </a:endParaRPr>
                    </a:p>
                  </a:txBody>
                  <a:tcPr marL="90000" marR="90000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924965"/>
                  </a:ext>
                </a:extLst>
              </a:tr>
              <a:tr h="2193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V1.56</a:t>
                      </a:r>
                    </a:p>
                  </a:txBody>
                  <a:tcPr marL="41275" marR="41275" marT="72000" marB="72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2025-11-27</a:t>
                      </a:r>
                    </a:p>
                  </a:txBody>
                  <a:tcPr marL="41275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맑은 고딕"/>
                        </a:rPr>
                        <a:t>정명길</a:t>
                      </a:r>
                    </a:p>
                  </a:txBody>
                  <a:tcPr marL="41275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aseline="0" dirty="0">
                          <a:latin typeface="+mn-ea"/>
                          <a:ea typeface="+mn-ea"/>
                        </a:rPr>
                        <a:t>문구수정</a:t>
                      </a:r>
                      <a:endParaRPr lang="en-US" altLang="ko-KR" sz="900" baseline="0" dirty="0">
                        <a:latin typeface="+mn-ea"/>
                        <a:ea typeface="+mn-ea"/>
                      </a:endParaRPr>
                    </a:p>
                  </a:txBody>
                  <a:tcPr marL="90000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2" pitchFamily="18" charset="2"/>
                      </a:endParaRPr>
                    </a:p>
                  </a:txBody>
                  <a:tcPr marL="90000" marR="90000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943725"/>
                  </a:ext>
                </a:extLst>
              </a:tr>
              <a:tr h="2193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1.57</a:t>
                      </a:r>
                    </a:p>
                  </a:txBody>
                  <a:tcPr marL="41275" marR="41275" marT="72000" marB="72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2025-12-02</a:t>
                      </a:r>
                    </a:p>
                  </a:txBody>
                  <a:tcPr marL="41275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맑은 고딕"/>
                        </a:rPr>
                        <a:t>정명길</a:t>
                      </a:r>
                    </a:p>
                  </a:txBody>
                  <a:tcPr marL="41275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aseline="0" dirty="0">
                          <a:latin typeface="+mn-ea"/>
                          <a:ea typeface="+mn-ea"/>
                        </a:rPr>
                        <a:t>고장진단 시나리오 수정</a:t>
                      </a:r>
                      <a:endParaRPr lang="en-US" altLang="ko-KR" sz="900" baseline="0" dirty="0">
                        <a:latin typeface="+mn-ea"/>
                        <a:ea typeface="+mn-ea"/>
                      </a:endParaRPr>
                    </a:p>
                  </a:txBody>
                  <a:tcPr marL="90000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2" pitchFamily="18" charset="2"/>
                      </a:endParaRPr>
                    </a:p>
                  </a:txBody>
                  <a:tcPr marL="90000" marR="90000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947766"/>
                  </a:ext>
                </a:extLst>
              </a:tr>
              <a:tr h="2193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1.58</a:t>
                      </a:r>
                    </a:p>
                  </a:txBody>
                  <a:tcPr marL="41275" marR="41275" marT="72000" marB="72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2025-12-03</a:t>
                      </a:r>
                    </a:p>
                  </a:txBody>
                  <a:tcPr marL="41275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맑은 고딕"/>
                        </a:rPr>
                        <a:t>정명길</a:t>
                      </a:r>
                    </a:p>
                  </a:txBody>
                  <a:tcPr marL="41275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altLang="ko-KR" sz="900" baseline="0" dirty="0">
                          <a:latin typeface="+mn-ea"/>
                          <a:ea typeface="+mn-ea"/>
                        </a:rPr>
                        <a:t>187</a:t>
                      </a:r>
                      <a:r>
                        <a:rPr lang="ko-KR" altLang="en-US" sz="900" baseline="0" dirty="0">
                          <a:latin typeface="+mn-ea"/>
                          <a:ea typeface="+mn-ea"/>
                        </a:rPr>
                        <a:t>페이지 상담사 연결 화면 수정</a:t>
                      </a:r>
                      <a:endParaRPr lang="en-US" altLang="ko-KR" sz="900" baseline="0" dirty="0">
                        <a:latin typeface="+mn-ea"/>
                        <a:ea typeface="+mn-ea"/>
                      </a:endParaRPr>
                    </a:p>
                  </a:txBody>
                  <a:tcPr marL="90000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2" pitchFamily="18" charset="2"/>
                      </a:endParaRPr>
                    </a:p>
                  </a:txBody>
                  <a:tcPr marL="90000" marR="90000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928706"/>
                  </a:ext>
                </a:extLst>
              </a:tr>
              <a:tr h="2193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1.59</a:t>
                      </a:r>
                    </a:p>
                  </a:txBody>
                  <a:tcPr marL="41275" marR="41275" marT="72000" marB="72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2025-12-04</a:t>
                      </a:r>
                    </a:p>
                  </a:txBody>
                  <a:tcPr marL="41275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맑은 고딕"/>
                        </a:rPr>
                        <a:t>정명길</a:t>
                      </a:r>
                    </a:p>
                  </a:txBody>
                  <a:tcPr marL="41275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aseline="0" dirty="0">
                          <a:latin typeface="+mn-ea"/>
                          <a:ea typeface="+mn-ea"/>
                        </a:rPr>
                        <a:t>일시정지 신청 </a:t>
                      </a:r>
                      <a:r>
                        <a:rPr lang="en-US" altLang="ko-KR" sz="900" baseline="0" dirty="0"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900" baseline="0" dirty="0">
                          <a:latin typeface="+mn-ea"/>
                          <a:ea typeface="+mn-ea"/>
                        </a:rPr>
                        <a:t>개별선택 및 문구 수정</a:t>
                      </a:r>
                      <a:r>
                        <a:rPr lang="en-US" altLang="ko-KR" sz="90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aseline="0" dirty="0">
                          <a:latin typeface="+mn-ea"/>
                          <a:ea typeface="+mn-ea"/>
                        </a:rPr>
                        <a:t>레이아웃 수정</a:t>
                      </a:r>
                      <a:endParaRPr lang="en-US" altLang="ko-KR" sz="900" baseline="0" dirty="0">
                        <a:latin typeface="+mn-ea"/>
                        <a:ea typeface="+mn-ea"/>
                      </a:endParaRPr>
                    </a:p>
                  </a:txBody>
                  <a:tcPr marL="90000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2" pitchFamily="18" charset="2"/>
                      </a:endParaRPr>
                    </a:p>
                  </a:txBody>
                  <a:tcPr marL="90000" marR="90000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845473"/>
                  </a:ext>
                </a:extLst>
              </a:tr>
              <a:tr h="2193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1.60</a:t>
                      </a:r>
                    </a:p>
                  </a:txBody>
                  <a:tcPr marL="41275" marR="41275" marT="72000" marB="72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2025-12-05</a:t>
                      </a:r>
                    </a:p>
                  </a:txBody>
                  <a:tcPr marL="41275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맑은 고딕"/>
                        </a:rPr>
                        <a:t>정명길</a:t>
                      </a:r>
                    </a:p>
                  </a:txBody>
                  <a:tcPr marL="41275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aseline="0" dirty="0">
                          <a:latin typeface="+mn-ea"/>
                          <a:ea typeface="+mn-ea"/>
                        </a:rPr>
                        <a:t>일시정지 화면</a:t>
                      </a:r>
                      <a:r>
                        <a:rPr lang="en-US" altLang="ko-KR" sz="900" baseline="0" dirty="0">
                          <a:latin typeface="+mn-ea"/>
                          <a:ea typeface="+mn-ea"/>
                        </a:rPr>
                        <a:t>ID </a:t>
                      </a:r>
                      <a:r>
                        <a:rPr lang="ko-KR" altLang="en-US" sz="900" baseline="0" dirty="0">
                          <a:latin typeface="+mn-ea"/>
                          <a:ea typeface="+mn-ea"/>
                        </a:rPr>
                        <a:t>변경</a:t>
                      </a:r>
                      <a:endParaRPr lang="en-US" altLang="ko-KR" sz="900" baseline="0" dirty="0">
                        <a:latin typeface="+mn-ea"/>
                        <a:ea typeface="+mn-ea"/>
                      </a:endParaRPr>
                    </a:p>
                  </a:txBody>
                  <a:tcPr marL="90000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2" pitchFamily="18" charset="2"/>
                      </a:endParaRPr>
                    </a:p>
                  </a:txBody>
                  <a:tcPr marL="90000" marR="90000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597730"/>
                  </a:ext>
                </a:extLst>
              </a:tr>
              <a:tr h="2193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1.61</a:t>
                      </a:r>
                    </a:p>
                  </a:txBody>
                  <a:tcPr marL="41275" marR="41275" marT="72000" marB="72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2025-12-08</a:t>
                      </a:r>
                    </a:p>
                  </a:txBody>
                  <a:tcPr marL="41275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맑은 고딕"/>
                        </a:rPr>
                        <a:t>정명길</a:t>
                      </a:r>
                    </a:p>
                  </a:txBody>
                  <a:tcPr marL="41275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aseline="0" dirty="0" err="1">
                          <a:latin typeface="+mn-ea"/>
                          <a:ea typeface="+mn-ea"/>
                        </a:rPr>
                        <a:t>퀵메뉴</a:t>
                      </a:r>
                      <a:r>
                        <a:rPr lang="ko-KR" altLang="en-US" sz="900" baseline="0" dirty="0">
                          <a:latin typeface="+mn-ea"/>
                          <a:ea typeface="+mn-ea"/>
                        </a:rPr>
                        <a:t> 추가</a:t>
                      </a:r>
                      <a:endParaRPr lang="en-US" altLang="ko-KR" sz="900" baseline="0" dirty="0">
                        <a:latin typeface="+mn-ea"/>
                        <a:ea typeface="+mn-ea"/>
                      </a:endParaRPr>
                    </a:p>
                  </a:txBody>
                  <a:tcPr marL="90000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2" pitchFamily="18" charset="2"/>
                      </a:endParaRPr>
                    </a:p>
                  </a:txBody>
                  <a:tcPr marL="90000" marR="90000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442041"/>
                  </a:ext>
                </a:extLst>
              </a:tr>
              <a:tr h="2193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1.62</a:t>
                      </a:r>
                    </a:p>
                  </a:txBody>
                  <a:tcPr marL="41275" marR="41275" marT="72000" marB="72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2025-12-08</a:t>
                      </a:r>
                    </a:p>
                  </a:txBody>
                  <a:tcPr marL="41275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맑은 고딕"/>
                        </a:rPr>
                        <a:t>정명길</a:t>
                      </a:r>
                    </a:p>
                  </a:txBody>
                  <a:tcPr marL="41275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aseline="0" dirty="0">
                          <a:latin typeface="+mn-ea"/>
                          <a:ea typeface="+mn-ea"/>
                        </a:rPr>
                        <a:t>카드 자동납부 </a:t>
                      </a:r>
                      <a:r>
                        <a:rPr lang="en-US" altLang="ko-KR" sz="900" baseline="0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900" baseline="0" dirty="0">
                          <a:latin typeface="+mn-ea"/>
                          <a:ea typeface="+mn-ea"/>
                        </a:rPr>
                        <a:t>회 추가</a:t>
                      </a:r>
                      <a:r>
                        <a:rPr lang="en-US" altLang="ko-KR" sz="90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aseline="0" dirty="0">
                          <a:latin typeface="+mn-ea"/>
                          <a:ea typeface="+mn-ea"/>
                        </a:rPr>
                        <a:t>은행 자동납부 문구 변경</a:t>
                      </a:r>
                      <a:r>
                        <a:rPr lang="en-US" altLang="ko-KR" sz="900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aseline="0" dirty="0">
                          <a:latin typeface="+mn-ea"/>
                          <a:ea typeface="+mn-ea"/>
                        </a:rPr>
                        <a:t>상담원 연결</a:t>
                      </a:r>
                      <a:r>
                        <a:rPr lang="en-US" altLang="ko-KR" sz="900" baseline="0" dirty="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90000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2" pitchFamily="18" charset="2"/>
                      </a:endParaRPr>
                    </a:p>
                  </a:txBody>
                  <a:tcPr marL="90000" marR="90000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662415"/>
                  </a:ext>
                </a:extLst>
              </a:tr>
              <a:tr h="2193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1.63</a:t>
                      </a:r>
                    </a:p>
                  </a:txBody>
                  <a:tcPr marL="41275" marR="41275" marT="72000" marB="72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2025-12-11</a:t>
                      </a:r>
                    </a:p>
                  </a:txBody>
                  <a:tcPr marL="41275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맑은 고딕"/>
                        </a:rPr>
                        <a:t>정명길</a:t>
                      </a:r>
                    </a:p>
                  </a:txBody>
                  <a:tcPr marL="41275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aseline="0" dirty="0" err="1">
                          <a:latin typeface="+mn-ea"/>
                          <a:ea typeface="+mn-ea"/>
                        </a:rPr>
                        <a:t>메뉴명</a:t>
                      </a:r>
                      <a:r>
                        <a:rPr lang="ko-KR" altLang="en-US" sz="900" baseline="0" dirty="0">
                          <a:latin typeface="+mn-ea"/>
                          <a:ea typeface="+mn-ea"/>
                        </a:rPr>
                        <a:t> 전체 변경</a:t>
                      </a:r>
                      <a:endParaRPr lang="en-US" altLang="ko-KR" sz="900" baseline="0" dirty="0">
                        <a:latin typeface="+mn-ea"/>
                        <a:ea typeface="+mn-ea"/>
                      </a:endParaRPr>
                    </a:p>
                  </a:txBody>
                  <a:tcPr marL="90000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2" pitchFamily="18" charset="2"/>
                      </a:endParaRPr>
                    </a:p>
                  </a:txBody>
                  <a:tcPr marL="90000" marR="90000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035829"/>
                  </a:ext>
                </a:extLst>
              </a:tr>
              <a:tr h="2193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1.64</a:t>
                      </a:r>
                    </a:p>
                  </a:txBody>
                  <a:tcPr marL="41275" marR="41275" marT="72000" marB="72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2025-12-16</a:t>
                      </a:r>
                    </a:p>
                  </a:txBody>
                  <a:tcPr marL="41275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맑은 고딕"/>
                        </a:rPr>
                        <a:t>정명길</a:t>
                      </a:r>
                    </a:p>
                  </a:txBody>
                  <a:tcPr marL="41275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aseline="0" dirty="0">
                          <a:latin typeface="+mn-ea"/>
                          <a:ea typeface="+mn-ea"/>
                        </a:rPr>
                        <a:t>만족도 평가 이후 종료 화면으로 변경</a:t>
                      </a:r>
                      <a:endParaRPr lang="en-US" altLang="ko-KR" sz="900" baseline="0" dirty="0">
                        <a:latin typeface="+mn-ea"/>
                        <a:ea typeface="+mn-ea"/>
                      </a:endParaRPr>
                    </a:p>
                  </a:txBody>
                  <a:tcPr marL="90000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2" pitchFamily="18" charset="2"/>
                      </a:endParaRPr>
                    </a:p>
                  </a:txBody>
                  <a:tcPr marL="90000" marR="90000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520331"/>
                  </a:ext>
                </a:extLst>
              </a:tr>
              <a:tr h="2193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1.65</a:t>
                      </a:r>
                    </a:p>
                  </a:txBody>
                  <a:tcPr marL="41275" marR="41275" marT="72000" marB="72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2025-12-22</a:t>
                      </a:r>
                    </a:p>
                  </a:txBody>
                  <a:tcPr marL="41275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맑은 고딕"/>
                        </a:rPr>
                        <a:t>정명길</a:t>
                      </a:r>
                    </a:p>
                  </a:txBody>
                  <a:tcPr marL="41275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aseline="0" dirty="0">
                          <a:latin typeface="+mn-ea"/>
                          <a:ea typeface="+mn-ea"/>
                        </a:rPr>
                        <a:t>방문일정 안내 내역 수정</a:t>
                      </a:r>
                      <a:endParaRPr lang="en-US" altLang="ko-KR" sz="900" baseline="0" dirty="0">
                        <a:latin typeface="+mn-ea"/>
                        <a:ea typeface="+mn-ea"/>
                      </a:endParaRPr>
                    </a:p>
                  </a:txBody>
                  <a:tcPr marL="90000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2" pitchFamily="18" charset="2"/>
                      </a:endParaRPr>
                    </a:p>
                  </a:txBody>
                  <a:tcPr marL="90000" marR="90000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52853"/>
                  </a:ext>
                </a:extLst>
              </a:tr>
              <a:tr h="2193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1.66</a:t>
                      </a:r>
                    </a:p>
                  </a:txBody>
                  <a:tcPr marL="41275" marR="41275" marT="72000" marB="72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2025-12-23</a:t>
                      </a:r>
                    </a:p>
                  </a:txBody>
                  <a:tcPr marL="41275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맑은 고딕"/>
                        </a:rPr>
                        <a:t>정명길</a:t>
                      </a:r>
                    </a:p>
                  </a:txBody>
                  <a:tcPr marL="41275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aseline="0" dirty="0">
                          <a:latin typeface="+mn-ea"/>
                          <a:ea typeface="+mn-ea"/>
                        </a:rPr>
                        <a:t>할인반환금 금액 안내 수정</a:t>
                      </a:r>
                      <a:endParaRPr lang="en-US" altLang="ko-KR" sz="900" baseline="0" dirty="0">
                        <a:latin typeface="+mn-ea"/>
                        <a:ea typeface="+mn-ea"/>
                      </a:endParaRPr>
                    </a:p>
                  </a:txBody>
                  <a:tcPr marL="90000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2" pitchFamily="18" charset="2"/>
                      </a:endParaRPr>
                    </a:p>
                  </a:txBody>
                  <a:tcPr marL="90000" marR="90000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123418"/>
                  </a:ext>
                </a:extLst>
              </a:tr>
              <a:tr h="2193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1.67</a:t>
                      </a:r>
                    </a:p>
                  </a:txBody>
                  <a:tcPr marL="41275" marR="41275" marT="72000" marB="72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2025-12-30</a:t>
                      </a:r>
                    </a:p>
                  </a:txBody>
                  <a:tcPr marL="41275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맑은 고딕"/>
                        </a:rPr>
                        <a:t>정명길</a:t>
                      </a:r>
                    </a:p>
                  </a:txBody>
                  <a:tcPr marL="41275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base" latinLnBrk="1" hangingPunct="1">
                        <a:lnSpc>
                          <a:spcPts val="12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aseline="0" dirty="0">
                          <a:latin typeface="+mn-ea"/>
                          <a:ea typeface="+mn-ea"/>
                        </a:rPr>
                        <a:t>이용안내 화면 추가</a:t>
                      </a:r>
                      <a:endParaRPr lang="en-US" altLang="ko-KR" sz="900" baseline="0" dirty="0">
                        <a:latin typeface="+mn-ea"/>
                        <a:ea typeface="+mn-ea"/>
                      </a:endParaRPr>
                    </a:p>
                  </a:txBody>
                  <a:tcPr marL="90000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2" pitchFamily="18" charset="2"/>
                      </a:endParaRPr>
                    </a:p>
                  </a:txBody>
                  <a:tcPr marL="90000" marR="90000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90532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AC4B9D4-9468-46AB-A45D-ADDA9C16B320}"/>
              </a:ext>
            </a:extLst>
          </p:cNvPr>
          <p:cNvSpPr txBox="1"/>
          <p:nvPr/>
        </p:nvSpPr>
        <p:spPr>
          <a:xfrm>
            <a:off x="372862" y="38234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변경이력</a:t>
            </a:r>
          </a:p>
        </p:txBody>
      </p:sp>
    </p:spTree>
    <p:extLst>
      <p:ext uri="{BB962C8B-B14F-4D97-AF65-F5344CB8AC3E}">
        <p14:creationId xmlns:p14="http://schemas.microsoft.com/office/powerpoint/2010/main" val="604571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45C4B121-2C0C-47CA-9C1C-87AF806D2C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701664"/>
              </p:ext>
            </p:extLst>
          </p:nvPr>
        </p:nvGraphicFramePr>
        <p:xfrm>
          <a:off x="9768840" y="532464"/>
          <a:ext cx="2361310" cy="2342661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공동 화면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UI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시안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모달팝업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“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처음으로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”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발화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버튼 클릭 시 노출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[1-1] </a:t>
                      </a: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확인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멀티모달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종료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통화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(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최초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r>
                        <a:rPr lang="ko-KR" altLang="en-US" sz="800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웰컴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메시지 송출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화면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X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화면 이동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[1-2] </a:t>
                      </a: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취소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모달팝업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닫기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기존 화면 복귀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E8E70E05-743E-484B-9BFC-A79DC91DAE39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공통 </a:t>
            </a:r>
            <a:r>
              <a:rPr lang="en-US" altLang="ko-KR" sz="800" dirty="0"/>
              <a:t>UI : </a:t>
            </a:r>
            <a:r>
              <a:rPr lang="ko-KR" altLang="en-US" sz="800" dirty="0" err="1"/>
              <a:t>콜봇</a:t>
            </a:r>
            <a:r>
              <a:rPr lang="ko-KR" altLang="en-US" sz="800" dirty="0"/>
              <a:t> 처음으로</a:t>
            </a:r>
            <a:endParaRPr lang="en-US" altLang="ko-KR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6CA5F2-ECE9-4BDE-94D6-17A46E2ED8E9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DS_MI_CM_06_P01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A6EA83A-02FF-428C-8842-6C84B820B984}"/>
              </a:ext>
            </a:extLst>
          </p:cNvPr>
          <p:cNvSpPr/>
          <p:nvPr/>
        </p:nvSpPr>
        <p:spPr>
          <a:xfrm>
            <a:off x="3481875" y="532463"/>
            <a:ext cx="2718883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처음으로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AFB135E-C474-4362-A674-6F37474A1BF4}"/>
              </a:ext>
            </a:extLst>
          </p:cNvPr>
          <p:cNvSpPr/>
          <p:nvPr/>
        </p:nvSpPr>
        <p:spPr>
          <a:xfrm>
            <a:off x="3542835" y="942975"/>
            <a:ext cx="2686685" cy="55626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BC44E67-3366-42B2-AB04-A3637A5D5126}"/>
              </a:ext>
            </a:extLst>
          </p:cNvPr>
          <p:cNvSpPr/>
          <p:nvPr/>
        </p:nvSpPr>
        <p:spPr>
          <a:xfrm>
            <a:off x="3614064" y="2227635"/>
            <a:ext cx="2452944" cy="1427614"/>
          </a:xfrm>
          <a:prstGeom prst="roundRect">
            <a:avLst>
              <a:gd name="adj" fmla="val 3323"/>
            </a:avLst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</a:rPr>
              <a:t>홈 화면으로 돌아갈까요</a:t>
            </a:r>
            <a:r>
              <a:rPr lang="en-US" altLang="ko-KR" sz="900" dirty="0">
                <a:solidFill>
                  <a:schemeClr val="tx1"/>
                </a:solidFill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</a:rPr>
              <a:t>현재까지 진행된 상황을 모두 잃게 돼요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</a:endParaRPr>
          </a:p>
        </p:txBody>
      </p:sp>
      <p:graphicFrame>
        <p:nvGraphicFramePr>
          <p:cNvPr id="16" name="표 7">
            <a:extLst>
              <a:ext uri="{FF2B5EF4-FFF2-40B4-BE49-F238E27FC236}">
                <a16:creationId xmlns:a16="http://schemas.microsoft.com/office/drawing/2014/main" id="{26DCF0F5-2FB7-402F-A612-B24536A4C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24377"/>
              </p:ext>
            </p:extLst>
          </p:nvPr>
        </p:nvGraphicFramePr>
        <p:xfrm>
          <a:off x="3833426" y="3243580"/>
          <a:ext cx="20142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110">
                  <a:extLst>
                    <a:ext uri="{9D8B030D-6E8A-4147-A177-3AD203B41FA5}">
                      <a16:colId xmlns:a16="http://schemas.microsoft.com/office/drawing/2014/main" val="1170298277"/>
                    </a:ext>
                  </a:extLst>
                </a:gridCol>
                <a:gridCol w="1007110">
                  <a:extLst>
                    <a:ext uri="{9D8B030D-6E8A-4147-A177-3AD203B41FA5}">
                      <a16:colId xmlns:a16="http://schemas.microsoft.com/office/drawing/2014/main" val="389732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확인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취소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3285858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9F9A8908-54E5-45E6-AC13-4F28373BD889}"/>
              </a:ext>
            </a:extLst>
          </p:cNvPr>
          <p:cNvSpPr/>
          <p:nvPr/>
        </p:nvSpPr>
        <p:spPr>
          <a:xfrm>
            <a:off x="3542835" y="2227635"/>
            <a:ext cx="192015" cy="1920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1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2D74BCD-97D8-415E-A1D8-C7604FDEDA11}"/>
              </a:ext>
            </a:extLst>
          </p:cNvPr>
          <p:cNvSpPr/>
          <p:nvPr/>
        </p:nvSpPr>
        <p:spPr>
          <a:xfrm>
            <a:off x="3833426" y="3332992"/>
            <a:ext cx="362458" cy="1920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1-1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84ADDD8-E9F1-4B12-A91F-5ACFD8C00AE4}"/>
              </a:ext>
            </a:extLst>
          </p:cNvPr>
          <p:cNvSpPr/>
          <p:nvPr/>
        </p:nvSpPr>
        <p:spPr>
          <a:xfrm>
            <a:off x="4886177" y="3338111"/>
            <a:ext cx="362458" cy="1920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1-2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E2E237E-1AF1-4CA9-883C-7B4FD10AFD78}"/>
              </a:ext>
            </a:extLst>
          </p:cNvPr>
          <p:cNvGrpSpPr/>
          <p:nvPr/>
        </p:nvGrpSpPr>
        <p:grpSpPr>
          <a:xfrm>
            <a:off x="420616" y="943540"/>
            <a:ext cx="796863" cy="316109"/>
            <a:chOff x="4733925" y="2686050"/>
            <a:chExt cx="1362075" cy="40943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39F7A85F-668D-40DA-A752-C7E507BA2DC9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026AF1E3-44E0-4295-9E3C-70D49221A384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9867C95D-33E1-4F1B-90F4-D3E0D68737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6D0A2F35-7059-47DA-A574-92C041E7D8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E06D9AF-4E6F-4C13-A068-7987EF2B8118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6B9C4EB-3936-429A-BD6D-5D2397C7EC9B}"/>
              </a:ext>
            </a:extLst>
          </p:cNvPr>
          <p:cNvGrpSpPr/>
          <p:nvPr/>
        </p:nvGrpSpPr>
        <p:grpSpPr>
          <a:xfrm>
            <a:off x="2751712" y="939916"/>
            <a:ext cx="361950" cy="316109"/>
            <a:chOff x="4733925" y="2686050"/>
            <a:chExt cx="1362075" cy="409435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F296BCF8-F1F9-4EBA-87C1-C329C925D73C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FD8124FF-AF1C-4534-A313-7ADB1B2B149E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8D1A13D8-AD13-4D51-9552-9A656A8C52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7CEF7B98-1158-4F56-BACA-B137316526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668F5B6-C2F9-4519-9C1C-B749384534E5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F1BD2ADB-7401-4D13-BA5F-3AC5FC264290}"/>
              </a:ext>
            </a:extLst>
          </p:cNvPr>
          <p:cNvCxnSpPr>
            <a:cxnSpLocks/>
            <a:stCxn id="37" idx="0"/>
            <a:endCxn id="15" idx="1"/>
          </p:cNvCxnSpPr>
          <p:nvPr/>
        </p:nvCxnSpPr>
        <p:spPr>
          <a:xfrm rot="16200000" flipH="1">
            <a:off x="1218784" y="546162"/>
            <a:ext cx="1995544" cy="2795016"/>
          </a:xfrm>
          <a:prstGeom prst="bentConnector4">
            <a:avLst>
              <a:gd name="adj1" fmla="val -11456"/>
              <a:gd name="adj2" fmla="val 89116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B49CA2F-9C4B-4137-B6D5-485D9036B575}"/>
              </a:ext>
            </a:extLst>
          </p:cNvPr>
          <p:cNvGrpSpPr/>
          <p:nvPr/>
        </p:nvGrpSpPr>
        <p:grpSpPr>
          <a:xfrm>
            <a:off x="672568" y="826281"/>
            <a:ext cx="316010" cy="316010"/>
            <a:chOff x="4052419" y="4979890"/>
            <a:chExt cx="316010" cy="316010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2734D7F8-EE52-4B48-8881-224297DD7CCE}"/>
                </a:ext>
              </a:extLst>
            </p:cNvPr>
            <p:cNvSpPr/>
            <p:nvPr/>
          </p:nvSpPr>
          <p:spPr>
            <a:xfrm>
              <a:off x="4052419" y="4979890"/>
              <a:ext cx="316010" cy="316010"/>
            </a:xfrm>
            <a:prstGeom prst="ellipse">
              <a:avLst/>
            </a:pr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FAB6EC5A-1D3B-48FD-969D-25C569A8CBA7}"/>
                </a:ext>
              </a:extLst>
            </p:cNvPr>
            <p:cNvSpPr/>
            <p:nvPr/>
          </p:nvSpPr>
          <p:spPr>
            <a:xfrm>
              <a:off x="4112248" y="5039719"/>
              <a:ext cx="196352" cy="196352"/>
            </a:xfrm>
            <a:prstGeom prst="ellipse">
              <a:avLst/>
            </a:prstGeom>
            <a:solidFill>
              <a:srgbClr val="FF0000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18862F1-3736-3653-E197-17980E6EA894}"/>
              </a:ext>
            </a:extLst>
          </p:cNvPr>
          <p:cNvSpPr txBox="1"/>
          <p:nvPr/>
        </p:nvSpPr>
        <p:spPr>
          <a:xfrm>
            <a:off x="3529669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FD_MI_</a:t>
            </a:r>
            <a:r>
              <a:rPr lang="en-US" altLang="ko-KR" sz="900" dirty="0"/>
              <a:t>CM_06_01_01</a:t>
            </a:r>
          </a:p>
        </p:txBody>
      </p:sp>
    </p:spTree>
    <p:extLst>
      <p:ext uri="{BB962C8B-B14F-4D97-AF65-F5344CB8AC3E}">
        <p14:creationId xmlns:p14="http://schemas.microsoft.com/office/powerpoint/2010/main" val="423348335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E8F12-2A84-A8FE-6969-252910D4B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58046FA-A705-6605-0D8C-094F29D8FA3D}"/>
              </a:ext>
            </a:extLst>
          </p:cNvPr>
          <p:cNvSpPr txBox="1">
            <a:spLocks/>
          </p:cNvSpPr>
          <p:nvPr/>
        </p:nvSpPr>
        <p:spPr>
          <a:xfrm>
            <a:off x="0" y="124700"/>
            <a:ext cx="7922096" cy="42634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/>
              <a:t>인터넷 서비스기술방식 할인예상금액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FE8CED9-383D-B892-2FDF-CACEFF32EB4C}"/>
              </a:ext>
            </a:extLst>
          </p:cNvPr>
          <p:cNvGraphicFramePr>
            <a:graphicFrameLocks noGrp="1"/>
          </p:cNvGraphicFramePr>
          <p:nvPr/>
        </p:nvGraphicFramePr>
        <p:xfrm>
          <a:off x="191344" y="548680"/>
          <a:ext cx="3480226" cy="6119748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1031954">
                  <a:extLst>
                    <a:ext uri="{9D8B030D-6E8A-4147-A177-3AD203B41FA5}">
                      <a16:colId xmlns:a16="http://schemas.microsoft.com/office/drawing/2014/main" val="1342784615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121647439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196685734"/>
                    </a:ext>
                  </a:extLst>
                </a:gridCol>
              </a:tblGrid>
              <a:tr h="3220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서비스기술방식</a:t>
                      </a:r>
                      <a:r>
                        <a:rPr lang="en-US" altLang="ko-KR" sz="9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서비스기술방식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할인예상금액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1908566544"/>
                  </a:ext>
                </a:extLst>
              </a:tr>
              <a:tr h="3220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B0026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광랜</a:t>
                      </a:r>
                      <a:r>
                        <a:rPr lang="en-US" sz="9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2229890512"/>
                  </a:ext>
                </a:extLst>
              </a:tr>
              <a:tr h="3220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B0004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케이블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2770682966"/>
                  </a:ext>
                </a:extLst>
              </a:tr>
              <a:tr h="3220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B0011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VDSL-II(IP)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265775968"/>
                  </a:ext>
                </a:extLst>
              </a:tr>
              <a:tr h="3220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B0012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VDSL-III(IP)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539903874"/>
                  </a:ext>
                </a:extLst>
              </a:tr>
              <a:tr h="3220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B0019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</a:t>
                      </a:r>
                      <a:r>
                        <a:rPr lang="en-US" altLang="ko-KR" sz="9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9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HFC)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913466372"/>
                  </a:ext>
                </a:extLst>
              </a:tr>
              <a:tr h="3220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B0037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케이블홈랜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2960956508"/>
                  </a:ext>
                </a:extLst>
              </a:tr>
              <a:tr h="3220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B0031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멀티</a:t>
                      </a:r>
                      <a:r>
                        <a:rPr 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3198518671"/>
                  </a:ext>
                </a:extLst>
              </a:tr>
              <a:tr h="3220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B0027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광랜</a:t>
                      </a:r>
                      <a:r>
                        <a:rPr 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261787634"/>
                  </a:ext>
                </a:extLst>
              </a:tr>
              <a:tr h="3220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B0028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광랜</a:t>
                      </a:r>
                      <a:r>
                        <a:rPr 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722177770"/>
                  </a:ext>
                </a:extLst>
              </a:tr>
              <a:tr h="3220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B0030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광랜</a:t>
                      </a:r>
                      <a:r>
                        <a:rPr 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FTTH-R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1015512749"/>
                  </a:ext>
                </a:extLst>
              </a:tr>
              <a:tr h="3220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B0032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광랜</a:t>
                      </a:r>
                      <a:r>
                        <a:rPr 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FTTH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3071071774"/>
                  </a:ext>
                </a:extLst>
              </a:tr>
              <a:tr h="3220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B0036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광랜</a:t>
                      </a:r>
                      <a:r>
                        <a:rPr 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3856714801"/>
                  </a:ext>
                </a:extLst>
              </a:tr>
              <a:tr h="3220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B0096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광랜</a:t>
                      </a:r>
                      <a:r>
                        <a:rPr lang="en-US" sz="9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PBOX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585950"/>
                  </a:ext>
                </a:extLst>
              </a:tr>
              <a:tr h="3220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B0021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광랜</a:t>
                      </a:r>
                      <a:r>
                        <a:rPr 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3216309690"/>
                  </a:ext>
                </a:extLst>
              </a:tr>
              <a:tr h="3220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B0029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광랜</a:t>
                      </a:r>
                      <a:r>
                        <a:rPr lang="en-US" sz="9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3948620350"/>
                  </a:ext>
                </a:extLst>
              </a:tr>
              <a:tr h="3220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B0035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광랜</a:t>
                      </a:r>
                      <a:r>
                        <a:rPr 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946615086"/>
                  </a:ext>
                </a:extLst>
              </a:tr>
              <a:tr h="3220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B0009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케이블</a:t>
                      </a:r>
                      <a:r>
                        <a:rPr lang="en-US" altLang="ko-KR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VDSL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20608319"/>
                  </a:ext>
                </a:extLst>
              </a:tr>
              <a:tr h="3220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B0010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VDSL-I(IP)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127992596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02D2A55-5678-4888-BA53-9820811543F6}"/>
              </a:ext>
            </a:extLst>
          </p:cNvPr>
          <p:cNvGraphicFramePr>
            <a:graphicFrameLocks noGrp="1"/>
          </p:cNvGraphicFramePr>
          <p:nvPr/>
        </p:nvGraphicFramePr>
        <p:xfrm>
          <a:off x="4182009" y="548680"/>
          <a:ext cx="3480226" cy="6119748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1031954">
                  <a:extLst>
                    <a:ext uri="{9D8B030D-6E8A-4147-A177-3AD203B41FA5}">
                      <a16:colId xmlns:a16="http://schemas.microsoft.com/office/drawing/2014/main" val="1342784615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121647439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196685734"/>
                    </a:ext>
                  </a:extLst>
                </a:gridCol>
              </a:tblGrid>
              <a:tr h="3220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서비스기술방식</a:t>
                      </a:r>
                      <a:r>
                        <a:rPr lang="en-US" altLang="ko-KR" sz="9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서비스기술방식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할인예상금액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1908566544"/>
                  </a:ext>
                </a:extLst>
              </a:tr>
              <a:tr h="3220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B0023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ADSL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2229890512"/>
                  </a:ext>
                </a:extLst>
              </a:tr>
              <a:tr h="3220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B0065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sz="9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인터넷</a:t>
                      </a:r>
                      <a:r>
                        <a:rPr lang="en-US" altLang="ko-KR" sz="9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9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타사임차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2770682966"/>
                  </a:ext>
                </a:extLst>
              </a:tr>
              <a:tr h="3220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B0038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광랜</a:t>
                      </a:r>
                      <a:r>
                        <a:rPr lang="en-US" sz="9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E(GB)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265775968"/>
                  </a:ext>
                </a:extLst>
              </a:tr>
              <a:tr h="3220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B0039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광랜</a:t>
                      </a:r>
                      <a:r>
                        <a:rPr lang="en-US" sz="9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FTTH(GB)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539903874"/>
                  </a:ext>
                </a:extLst>
              </a:tr>
              <a:tr h="3220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B0041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광랜</a:t>
                      </a:r>
                      <a:r>
                        <a:rPr 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E(500)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913466372"/>
                  </a:ext>
                </a:extLst>
              </a:tr>
              <a:tr h="3220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B0044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광랜</a:t>
                      </a:r>
                      <a:r>
                        <a:rPr 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V(500)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2960956508"/>
                  </a:ext>
                </a:extLst>
              </a:tr>
              <a:tr h="3220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B0045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광랜</a:t>
                      </a:r>
                      <a:r>
                        <a:rPr 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W(800)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3198518671"/>
                  </a:ext>
                </a:extLst>
              </a:tr>
              <a:tr h="3220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B0097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광랜</a:t>
                      </a:r>
                      <a:r>
                        <a:rPr 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PBOX(GB)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261787634"/>
                  </a:ext>
                </a:extLst>
              </a:tr>
              <a:tr h="3220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B0042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광랜</a:t>
                      </a:r>
                      <a:r>
                        <a:rPr 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F(500)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722177770"/>
                  </a:ext>
                </a:extLst>
              </a:tr>
              <a:tr h="3220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B0043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광랜</a:t>
                      </a:r>
                      <a:r>
                        <a:rPr 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F(GB)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1015512749"/>
                  </a:ext>
                </a:extLst>
              </a:tr>
              <a:tr h="3220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B0046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광랜</a:t>
                      </a:r>
                      <a:r>
                        <a:rPr 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E(2.5GB)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3071071774"/>
                  </a:ext>
                </a:extLst>
              </a:tr>
              <a:tr h="3220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B0047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광랜</a:t>
                      </a:r>
                      <a:r>
                        <a:rPr 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F(2.5GB)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3856714801"/>
                  </a:ext>
                </a:extLst>
              </a:tr>
              <a:tr h="3220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B0048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광랜</a:t>
                      </a:r>
                      <a:r>
                        <a:rPr 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FTTH(2.5GB)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585950"/>
                  </a:ext>
                </a:extLst>
              </a:tr>
              <a:tr h="3220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B0109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광랜</a:t>
                      </a:r>
                      <a:r>
                        <a:rPr 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PBOX(2.5GB)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3216309690"/>
                  </a:ext>
                </a:extLst>
              </a:tr>
              <a:tr h="3220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B0049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광랜</a:t>
                      </a:r>
                      <a:r>
                        <a:rPr 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FTTH(10GB)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3948620350"/>
                  </a:ext>
                </a:extLst>
              </a:tr>
              <a:tr h="3220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B0101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광랜</a:t>
                      </a:r>
                      <a:r>
                        <a:rPr lang="en-US" sz="9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E(2.5GB-R)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946615086"/>
                  </a:ext>
                </a:extLst>
              </a:tr>
              <a:tr h="322092"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20608319"/>
                  </a:ext>
                </a:extLst>
              </a:tr>
              <a:tr h="322092"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7" marR="6907" marT="6907" marB="0" anchor="ctr"/>
                </a:tc>
                <a:extLst>
                  <a:ext uri="{0D108BD9-81ED-4DB2-BD59-A6C34878D82A}">
                    <a16:rowId xmlns:a16="http://schemas.microsoft.com/office/drawing/2014/main" val="111802323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2B423442-BA94-9C24-1C3A-A915EEE7AA21}"/>
              </a:ext>
            </a:extLst>
          </p:cNvPr>
          <p:cNvSpPr/>
          <p:nvPr/>
        </p:nvSpPr>
        <p:spPr>
          <a:xfrm>
            <a:off x="6456040" y="2564904"/>
            <a:ext cx="5112568" cy="1578781"/>
          </a:xfrm>
          <a:prstGeom prst="rect">
            <a:avLst/>
          </a:prstGeom>
          <a:solidFill>
            <a:srgbClr val="8ED1F2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휴대폰 결합에 따른 할인 요금이 기가</a:t>
            </a: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기가라이트에</a:t>
            </a:r>
            <a:r>
              <a:rPr lang="ko-KR" altLang="en-US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따라 변경됨에 따라 </a:t>
            </a:r>
            <a:endParaRPr lang="en-US" altLang="ko-KR" sz="11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기가계열 인터넷 서비스기술방식에 대한 할인 요금 추가 확인 필요</a:t>
            </a:r>
            <a:endParaRPr lang="en-US" altLang="ko-KR" sz="11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5373B8E-EA88-6B69-293D-403BF2079576}"/>
              </a:ext>
            </a:extLst>
          </p:cNvPr>
          <p:cNvSpPr/>
          <p:nvPr/>
        </p:nvSpPr>
        <p:spPr>
          <a:xfrm rot="20851964">
            <a:off x="3289754" y="2155500"/>
            <a:ext cx="3857235" cy="1198593"/>
          </a:xfrm>
          <a:prstGeom prst="rect">
            <a:avLst/>
          </a:prstGeom>
          <a:solidFill>
            <a:srgbClr val="FF0000">
              <a:alpha val="47000"/>
            </a:srgbClr>
          </a:solidFill>
          <a:ln w="38100" cap="flat">
            <a:solidFill>
              <a:srgbClr val="C0000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최신</a:t>
            </a:r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버전으로 수급 필요</a:t>
            </a:r>
          </a:p>
        </p:txBody>
      </p:sp>
    </p:spTree>
    <p:extLst>
      <p:ext uri="{BB962C8B-B14F-4D97-AF65-F5344CB8AC3E}">
        <p14:creationId xmlns:p14="http://schemas.microsoft.com/office/powerpoint/2010/main" val="383460844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E92A3DB2-8158-A057-A30E-2B918FFEC85B}"/>
              </a:ext>
            </a:extLst>
          </p:cNvPr>
          <p:cNvSpPr txBox="1">
            <a:spLocks/>
          </p:cNvSpPr>
          <p:nvPr/>
        </p:nvSpPr>
        <p:spPr>
          <a:xfrm>
            <a:off x="0" y="124700"/>
            <a:ext cx="7922096" cy="42634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/>
              <a:t>초고속 상품별 할인금액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653D060-461A-48C0-3763-42D6811A9967}"/>
              </a:ext>
            </a:extLst>
          </p:cNvPr>
          <p:cNvGraphicFramePr>
            <a:graphicFrameLocks noGrp="1"/>
          </p:cNvGraphicFramePr>
          <p:nvPr/>
        </p:nvGraphicFramePr>
        <p:xfrm>
          <a:off x="839415" y="692696"/>
          <a:ext cx="4608514" cy="5400591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1155681">
                  <a:extLst>
                    <a:ext uri="{9D8B030D-6E8A-4147-A177-3AD203B41FA5}">
                      <a16:colId xmlns:a16="http://schemas.microsoft.com/office/drawing/2014/main" val="2311902590"/>
                    </a:ext>
                  </a:extLst>
                </a:gridCol>
                <a:gridCol w="2145588">
                  <a:extLst>
                    <a:ext uri="{9D8B030D-6E8A-4147-A177-3AD203B41FA5}">
                      <a16:colId xmlns:a16="http://schemas.microsoft.com/office/drawing/2014/main" val="801892816"/>
                    </a:ext>
                  </a:extLst>
                </a:gridCol>
                <a:gridCol w="1307245">
                  <a:extLst>
                    <a:ext uri="{9D8B030D-6E8A-4147-A177-3AD203B41FA5}">
                      <a16:colId xmlns:a16="http://schemas.microsoft.com/office/drawing/2014/main" val="126271301"/>
                    </a:ext>
                  </a:extLst>
                </a:gridCol>
              </a:tblGrid>
              <a:tr h="2571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상품</a:t>
                      </a:r>
                      <a:r>
                        <a:rPr lang="en-US" sz="1000" u="none" strike="noStrike" dirty="0">
                          <a:effectLst/>
                        </a:rPr>
                        <a:t>ID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상품명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할인예상금액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2805810"/>
                  </a:ext>
                </a:extLst>
              </a:tr>
              <a:tr h="2571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NI00000007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두루넷스피드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4,400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7170954"/>
                  </a:ext>
                </a:extLst>
              </a:tr>
              <a:tr h="2571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NI00000012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두루넷스피드패밀리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4,400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94420876"/>
                  </a:ext>
                </a:extLst>
              </a:tr>
              <a:tr h="2571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NI00000039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케이블멀티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4,400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0322086"/>
                  </a:ext>
                </a:extLst>
              </a:tr>
              <a:tr h="2571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NI00000046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프리윙스피드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4,400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06258313"/>
                  </a:ext>
                </a:extLst>
              </a:tr>
              <a:tr h="2571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NI00000053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표준형 스피드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4,400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74836396"/>
                  </a:ext>
                </a:extLst>
              </a:tr>
              <a:tr h="2571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NI00000055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스피드패밀리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4,400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20551606"/>
                  </a:ext>
                </a:extLst>
              </a:tr>
              <a:tr h="2571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NI00000071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윙스피드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4,400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61492763"/>
                  </a:ext>
                </a:extLst>
              </a:tr>
              <a:tr h="2571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NI00000075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윙팩스피드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4,400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63234605"/>
                  </a:ext>
                </a:extLst>
              </a:tr>
              <a:tr h="2571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NI00000279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스피드 인터넷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4,400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22514271"/>
                  </a:ext>
                </a:extLst>
              </a:tr>
              <a:tr h="2571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NI00000280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스마트스피드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4,400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78588342"/>
                  </a:ext>
                </a:extLst>
              </a:tr>
              <a:tr h="2571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NI00000322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윙스피드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홈스팟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4,400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43592960"/>
                  </a:ext>
                </a:extLst>
              </a:tr>
              <a:tr h="2571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NI00000336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두루넷스피드프리미엄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4,400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57939609"/>
                  </a:ext>
                </a:extLst>
              </a:tr>
              <a:tr h="2571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NI00000321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윙스피드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홈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4,400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0659223"/>
                  </a:ext>
                </a:extLst>
              </a:tr>
              <a:tr h="2571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NI00000017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두루넷케이블멀티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4,400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67671079"/>
                  </a:ext>
                </a:extLst>
              </a:tr>
              <a:tr h="2571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NI00000019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두루넷프리미엄멀티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4,400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85374720"/>
                  </a:ext>
                </a:extLst>
              </a:tr>
              <a:tr h="2571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NI00000021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두루넷스피드</a:t>
                      </a:r>
                      <a:r>
                        <a:rPr lang="en-US" altLang="ko-KR" sz="1000" u="none" strike="noStrike">
                          <a:effectLst/>
                        </a:rPr>
                        <a:t>SK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4,400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13435024"/>
                  </a:ext>
                </a:extLst>
              </a:tr>
              <a:tr h="2571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NI00000022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두루넷프리미엄</a:t>
                      </a:r>
                      <a:r>
                        <a:rPr lang="en-US" altLang="ko-KR" sz="1000" u="none" strike="noStrike">
                          <a:effectLst/>
                        </a:rPr>
                        <a:t>SK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4,400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89812845"/>
                  </a:ext>
                </a:extLst>
              </a:tr>
              <a:tr h="2571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NI00000026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두루넷윙스피드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4,400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10145937"/>
                  </a:ext>
                </a:extLst>
              </a:tr>
              <a:tr h="2571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NI00000047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표준형 광랜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4,400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63234165"/>
                  </a:ext>
                </a:extLst>
              </a:tr>
              <a:tr h="2571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NI00000278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 err="1">
                          <a:effectLst/>
                        </a:rPr>
                        <a:t>광랜인터넷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4,400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18827026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2FEF4F9-AFFD-598D-E5A2-556F442001A1}"/>
              </a:ext>
            </a:extLst>
          </p:cNvPr>
          <p:cNvGraphicFramePr>
            <a:graphicFrameLocks noGrp="1"/>
          </p:cNvGraphicFramePr>
          <p:nvPr/>
        </p:nvGraphicFramePr>
        <p:xfrm>
          <a:off x="6023992" y="692696"/>
          <a:ext cx="4968553" cy="5400591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1197952">
                  <a:extLst>
                    <a:ext uri="{9D8B030D-6E8A-4147-A177-3AD203B41FA5}">
                      <a16:colId xmlns:a16="http://schemas.microsoft.com/office/drawing/2014/main" val="1843927621"/>
                    </a:ext>
                  </a:extLst>
                </a:gridCol>
                <a:gridCol w="2415541">
                  <a:extLst>
                    <a:ext uri="{9D8B030D-6E8A-4147-A177-3AD203B41FA5}">
                      <a16:colId xmlns:a16="http://schemas.microsoft.com/office/drawing/2014/main" val="3940072362"/>
                    </a:ext>
                  </a:extLst>
                </a:gridCol>
                <a:gridCol w="1355060">
                  <a:extLst>
                    <a:ext uri="{9D8B030D-6E8A-4147-A177-3AD203B41FA5}">
                      <a16:colId xmlns:a16="http://schemas.microsoft.com/office/drawing/2014/main" val="3774539493"/>
                    </a:ext>
                  </a:extLst>
                </a:gridCol>
              </a:tblGrid>
              <a:tr h="2571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상품</a:t>
                      </a:r>
                      <a:r>
                        <a:rPr lang="en-US" sz="1000" u="none" strike="noStrike" dirty="0">
                          <a:effectLst/>
                        </a:rPr>
                        <a:t>ID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상품명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할인예상금액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37723614"/>
                  </a:ext>
                </a:extLst>
              </a:tr>
              <a:tr h="2571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NI00000281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스마트광랜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4,400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0040020"/>
                  </a:ext>
                </a:extLst>
              </a:tr>
              <a:tr h="2571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NI00000001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두루넷광랜</a:t>
                      </a:r>
                      <a:r>
                        <a:rPr lang="en-US" sz="1000" u="none" strike="noStrike">
                          <a:effectLst/>
                        </a:rPr>
                        <a:t>Lite1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4,400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49379585"/>
                  </a:ext>
                </a:extLst>
              </a:tr>
              <a:tr h="2571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NI00000003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두루넷광랜세이버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4,400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6256886"/>
                  </a:ext>
                </a:extLst>
              </a:tr>
              <a:tr h="2571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NI00000005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두루넷광랜</a:t>
                      </a:r>
                      <a:r>
                        <a:rPr lang="en-US" sz="1000" u="none" strike="noStrike">
                          <a:effectLst/>
                        </a:rPr>
                        <a:t>Pro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4,400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16130025"/>
                  </a:ext>
                </a:extLst>
              </a:tr>
              <a:tr h="2571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NI00000045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프리윙광랜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4,400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00222499"/>
                  </a:ext>
                </a:extLst>
              </a:tr>
              <a:tr h="2571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NI00000048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광랜패밀리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4,400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46852182"/>
                  </a:ext>
                </a:extLst>
              </a:tr>
              <a:tr h="2571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NI00000059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윙광랜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4,400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13252122"/>
                  </a:ext>
                </a:extLst>
              </a:tr>
              <a:tr h="2571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NI00000073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윙팩광랜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4,400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39893515"/>
                  </a:ext>
                </a:extLst>
              </a:tr>
              <a:tr h="2571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NI00000323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윙광랜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홈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4,400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3122995"/>
                  </a:ext>
                </a:extLst>
              </a:tr>
              <a:tr h="2571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NI00000324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윙광랜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홈스팟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4,400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46235815"/>
                  </a:ext>
                </a:extLst>
              </a:tr>
              <a:tr h="2571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NI00000393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스마트광랜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올인원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4,400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41325725"/>
                  </a:ext>
                </a:extLst>
              </a:tr>
              <a:tr h="2571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NI00000900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광랜인터넷 와이파이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4,400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910288"/>
                  </a:ext>
                </a:extLst>
              </a:tr>
              <a:tr h="2571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NI00000998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모두안심 광랜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4,400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61403360"/>
                  </a:ext>
                </a:extLst>
              </a:tr>
              <a:tr h="2571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NI00001002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원격케어 광랜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4,400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61965236"/>
                  </a:ext>
                </a:extLst>
              </a:tr>
              <a:tr h="2571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NI00001028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패밀리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r>
                        <a:rPr lang="ko-KR" altLang="en-US" sz="1000" u="none" strike="noStrike">
                          <a:effectLst/>
                        </a:rPr>
                        <a:t>광랜</a:t>
                      </a:r>
                      <a:r>
                        <a:rPr lang="en-US" altLang="ko-KR" sz="1000" u="none" strike="noStrike">
                          <a:effectLst/>
                        </a:rPr>
                        <a:t>+</a:t>
                      </a:r>
                      <a:r>
                        <a:rPr lang="en-US" sz="1000" u="none" strike="noStrike">
                          <a:effectLst/>
                        </a:rPr>
                        <a:t>WiFi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4,400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2301032"/>
                  </a:ext>
                </a:extLst>
              </a:tr>
              <a:tr h="2571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NI00001033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(W)</a:t>
                      </a:r>
                      <a:r>
                        <a:rPr lang="ko-KR" altLang="en-US" sz="1000" u="none" strike="noStrike">
                          <a:effectLst/>
                        </a:rPr>
                        <a:t>광랜인터넷 와이파이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4,400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4007945"/>
                  </a:ext>
                </a:extLst>
              </a:tr>
              <a:tr h="2571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NI00001037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(W)</a:t>
                      </a:r>
                      <a:r>
                        <a:rPr lang="ko-KR" altLang="en-US" sz="1000" u="none" strike="noStrike">
                          <a:effectLst/>
                        </a:rPr>
                        <a:t>모두안심 광랜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4,400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10715543"/>
                  </a:ext>
                </a:extLst>
              </a:tr>
              <a:tr h="2571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NI00001041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(W)</a:t>
                      </a:r>
                      <a:r>
                        <a:rPr lang="ko-KR" altLang="en-US" sz="1000" u="none" strike="noStrike">
                          <a:effectLst/>
                        </a:rPr>
                        <a:t>원격케어 광랜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4,400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61077763"/>
                  </a:ext>
                </a:extLst>
              </a:tr>
              <a:tr h="2571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NI00001075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(W)</a:t>
                      </a:r>
                      <a:r>
                        <a:rPr lang="ko-KR" altLang="en-US" sz="1000" u="none" strike="noStrike">
                          <a:effectLst/>
                        </a:rPr>
                        <a:t>파워백신 광랜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4,400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69572513"/>
                  </a:ext>
                </a:extLst>
              </a:tr>
              <a:tr h="2571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NI00000031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멀티</a:t>
                      </a:r>
                      <a:r>
                        <a:rPr lang="en-US" sz="1000" u="none" strike="noStrike">
                          <a:effectLst/>
                        </a:rPr>
                        <a:t>LAN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4,400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352236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BE0DAD-9D13-032E-BD4C-269E8B45EA89}"/>
              </a:ext>
            </a:extLst>
          </p:cNvPr>
          <p:cNvSpPr/>
          <p:nvPr/>
        </p:nvSpPr>
        <p:spPr>
          <a:xfrm rot="20851964">
            <a:off x="3289754" y="2155500"/>
            <a:ext cx="3857235" cy="1198593"/>
          </a:xfrm>
          <a:prstGeom prst="rect">
            <a:avLst/>
          </a:prstGeom>
          <a:solidFill>
            <a:srgbClr val="FF0000">
              <a:alpha val="47000"/>
            </a:srgbClr>
          </a:solidFill>
          <a:ln w="38100" cap="flat">
            <a:solidFill>
              <a:srgbClr val="C0000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최신</a:t>
            </a:r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버전으로 수급 필요</a:t>
            </a:r>
          </a:p>
        </p:txBody>
      </p:sp>
    </p:spTree>
    <p:extLst>
      <p:ext uri="{BB962C8B-B14F-4D97-AF65-F5344CB8AC3E}">
        <p14:creationId xmlns:p14="http://schemas.microsoft.com/office/powerpoint/2010/main" val="388844630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E92A3DB2-8158-A057-A30E-2B918FFEC85B}"/>
              </a:ext>
            </a:extLst>
          </p:cNvPr>
          <p:cNvSpPr txBox="1">
            <a:spLocks/>
          </p:cNvSpPr>
          <p:nvPr/>
        </p:nvSpPr>
        <p:spPr>
          <a:xfrm>
            <a:off x="0" y="124700"/>
            <a:ext cx="7922096" cy="42634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/>
              <a:t>초고속 상품별 할인금액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F927171-54D6-37AB-8F97-EA471B9FE948}"/>
              </a:ext>
            </a:extLst>
          </p:cNvPr>
          <p:cNvGraphicFramePr>
            <a:graphicFrameLocks noGrp="1"/>
          </p:cNvGraphicFramePr>
          <p:nvPr/>
        </p:nvGraphicFramePr>
        <p:xfrm>
          <a:off x="837155" y="691199"/>
          <a:ext cx="4610773" cy="5399205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892880">
                  <a:extLst>
                    <a:ext uri="{9D8B030D-6E8A-4147-A177-3AD203B41FA5}">
                      <a16:colId xmlns:a16="http://schemas.microsoft.com/office/drawing/2014/main" val="4276655729"/>
                    </a:ext>
                  </a:extLst>
                </a:gridCol>
                <a:gridCol w="2707915">
                  <a:extLst>
                    <a:ext uri="{9D8B030D-6E8A-4147-A177-3AD203B41FA5}">
                      <a16:colId xmlns:a16="http://schemas.microsoft.com/office/drawing/2014/main" val="131435203"/>
                    </a:ext>
                  </a:extLst>
                </a:gridCol>
                <a:gridCol w="1009978">
                  <a:extLst>
                    <a:ext uri="{9D8B030D-6E8A-4147-A177-3AD203B41FA5}">
                      <a16:colId xmlns:a16="http://schemas.microsoft.com/office/drawing/2014/main" val="3691530344"/>
                    </a:ext>
                  </a:extLst>
                </a:gridCol>
              </a:tblGrid>
              <a:tr h="2571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상품</a:t>
                      </a:r>
                      <a:r>
                        <a:rPr lang="en-US" sz="1000" u="none" strike="noStrike" dirty="0">
                          <a:effectLst/>
                        </a:rPr>
                        <a:t>ID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상품명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할인예상금액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4445496"/>
                  </a:ext>
                </a:extLst>
              </a:tr>
              <a:tr h="2571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NI00000474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스마트광랜다이렉트</a:t>
                      </a:r>
                      <a:r>
                        <a:rPr lang="en-US" altLang="ko-KR" sz="1000" u="none" strike="noStrike">
                          <a:effectLst/>
                        </a:rPr>
                        <a:t>_M(</a:t>
                      </a:r>
                      <a:r>
                        <a:rPr lang="ko-KR" altLang="en-US" sz="1000" u="none" strike="noStrike">
                          <a:effectLst/>
                        </a:rPr>
                        <a:t>스토어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4,400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1179040"/>
                  </a:ext>
                </a:extLst>
              </a:tr>
              <a:tr h="2571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NI00000551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체크마스터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4,400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92894149"/>
                  </a:ext>
                </a:extLst>
              </a:tr>
              <a:tr h="2571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NI00000027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두루넷전화선서비스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4,400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20359524"/>
                  </a:ext>
                </a:extLst>
              </a:tr>
              <a:tr h="2571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NI00000541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기가라이트인터넷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11,000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474629"/>
                  </a:ext>
                </a:extLst>
              </a:tr>
              <a:tr h="2571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NI00000901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기가라이트인터넷 와이파이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11,000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1656372"/>
                  </a:ext>
                </a:extLst>
              </a:tr>
              <a:tr h="2571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NI00000996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모두안심 기가라이트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11,000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87202409"/>
                  </a:ext>
                </a:extLst>
              </a:tr>
              <a:tr h="2571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NI00001003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원격케어 기가라이트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11,000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371187"/>
                  </a:ext>
                </a:extLst>
              </a:tr>
              <a:tr h="2571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NI00001031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(W)</a:t>
                      </a:r>
                      <a:r>
                        <a:rPr lang="ko-KR" altLang="en-US" sz="1000" u="none" strike="noStrike">
                          <a:effectLst/>
                        </a:rPr>
                        <a:t>기가라이트인터넷 와이파이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11,000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83754675"/>
                  </a:ext>
                </a:extLst>
              </a:tr>
              <a:tr h="2571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NI00001035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(W)</a:t>
                      </a:r>
                      <a:r>
                        <a:rPr lang="ko-KR" altLang="en-US" sz="1000" u="none" strike="noStrike">
                          <a:effectLst/>
                        </a:rPr>
                        <a:t>모두안심 기가라이트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11,000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39030782"/>
                  </a:ext>
                </a:extLst>
              </a:tr>
              <a:tr h="2571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NI00001039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(W)</a:t>
                      </a:r>
                      <a:r>
                        <a:rPr lang="ko-KR" altLang="en-US" sz="1000" u="none" strike="noStrike">
                          <a:effectLst/>
                        </a:rPr>
                        <a:t>원격케어 기가라이트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11,000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58852483"/>
                  </a:ext>
                </a:extLst>
              </a:tr>
              <a:tr h="2571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NI00001076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(W)</a:t>
                      </a:r>
                      <a:r>
                        <a:rPr lang="ko-KR" altLang="en-US" sz="1000" u="none" strike="noStrike">
                          <a:effectLst/>
                        </a:rPr>
                        <a:t>파워백신 기가라이트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11,000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81440700"/>
                  </a:ext>
                </a:extLst>
              </a:tr>
              <a:tr h="2571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NI00000542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기가라이트인터넷</a:t>
                      </a:r>
                      <a:r>
                        <a:rPr lang="en-US" altLang="ko-KR" sz="1000" u="none" strike="noStrike">
                          <a:effectLst/>
                        </a:rPr>
                        <a:t>(HFC)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11,000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12987580"/>
                  </a:ext>
                </a:extLst>
              </a:tr>
              <a:tr h="2571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NI00000902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기가라이트인터넷 와이파이</a:t>
                      </a:r>
                      <a:r>
                        <a:rPr lang="en-US" altLang="ko-KR" sz="1000" u="none" strike="noStrike">
                          <a:effectLst/>
                        </a:rPr>
                        <a:t>(HFC)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11,000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25267083"/>
                  </a:ext>
                </a:extLst>
              </a:tr>
              <a:tr h="2571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NI00000997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모두안심 기가라이트</a:t>
                      </a:r>
                      <a:r>
                        <a:rPr lang="en-US" altLang="ko-KR" sz="1000" u="none" strike="noStrike">
                          <a:effectLst/>
                        </a:rPr>
                        <a:t>(HFC)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11,000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9852539"/>
                  </a:ext>
                </a:extLst>
              </a:tr>
              <a:tr h="2571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NI00001004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원격케어 기가라이트</a:t>
                      </a:r>
                      <a:r>
                        <a:rPr lang="en-US" altLang="ko-KR" sz="1000" u="none" strike="noStrike">
                          <a:effectLst/>
                        </a:rPr>
                        <a:t>(HFC)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11,000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84084151"/>
                  </a:ext>
                </a:extLst>
              </a:tr>
              <a:tr h="2571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NI00001032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(W)</a:t>
                      </a:r>
                      <a:r>
                        <a:rPr lang="ko-KR" altLang="en-US" sz="1000" u="none" strike="noStrike">
                          <a:effectLst/>
                        </a:rPr>
                        <a:t>기가라이트인터넷 와이파이</a:t>
                      </a:r>
                      <a:r>
                        <a:rPr lang="en-US" altLang="ko-KR" sz="1000" u="none" strike="noStrike">
                          <a:effectLst/>
                        </a:rPr>
                        <a:t>(HFC)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11,000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15723163"/>
                  </a:ext>
                </a:extLst>
              </a:tr>
              <a:tr h="2571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NI00001036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(W)</a:t>
                      </a:r>
                      <a:r>
                        <a:rPr lang="ko-KR" altLang="en-US" sz="1000" u="none" strike="noStrike">
                          <a:effectLst/>
                        </a:rPr>
                        <a:t>모두안심 기가라이트</a:t>
                      </a:r>
                      <a:r>
                        <a:rPr lang="en-US" altLang="ko-KR" sz="1000" u="none" strike="noStrike">
                          <a:effectLst/>
                        </a:rPr>
                        <a:t>(HFC)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11,000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3808063"/>
                  </a:ext>
                </a:extLst>
              </a:tr>
              <a:tr h="2571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NI00001040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(W)</a:t>
                      </a:r>
                      <a:r>
                        <a:rPr lang="ko-KR" altLang="en-US" sz="1000" u="none" strike="noStrike">
                          <a:effectLst/>
                        </a:rPr>
                        <a:t>원격케어 기가라이트</a:t>
                      </a:r>
                      <a:r>
                        <a:rPr lang="en-US" altLang="ko-KR" sz="1000" u="none" strike="noStrike">
                          <a:effectLst/>
                        </a:rPr>
                        <a:t>(HFC)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11,000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53211555"/>
                  </a:ext>
                </a:extLst>
              </a:tr>
              <a:tr h="2571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NI00001077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(W)</a:t>
                      </a:r>
                      <a:r>
                        <a:rPr lang="ko-KR" altLang="en-US" sz="1000" u="none" strike="noStrike">
                          <a:effectLst/>
                        </a:rPr>
                        <a:t>파워백신 기가라이트</a:t>
                      </a:r>
                      <a:r>
                        <a:rPr lang="en-US" altLang="ko-KR" sz="1000" u="none" strike="noStrike">
                          <a:effectLst/>
                        </a:rPr>
                        <a:t>(HFC)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11,000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88837535"/>
                  </a:ext>
                </a:extLst>
              </a:tr>
              <a:tr h="2571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NI00000331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B Giga </a:t>
                      </a:r>
                      <a:r>
                        <a:rPr lang="ko-KR" altLang="en-US" sz="1000" u="none" strike="noStrike">
                          <a:effectLst/>
                        </a:rPr>
                        <a:t>인터넷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프리윙</a:t>
                      </a:r>
                      <a:r>
                        <a:rPr lang="en-US" altLang="ko-KR" sz="1000" u="none" strike="noStrike">
                          <a:effectLst/>
                        </a:rPr>
                        <a:t>GB)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13,200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18754663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5CAAD7E-AEF1-7B20-FBD2-A612169AB087}"/>
              </a:ext>
            </a:extLst>
          </p:cNvPr>
          <p:cNvGraphicFramePr>
            <a:graphicFrameLocks noGrp="1"/>
          </p:cNvGraphicFramePr>
          <p:nvPr/>
        </p:nvGraphicFramePr>
        <p:xfrm>
          <a:off x="6240016" y="691198"/>
          <a:ext cx="4824537" cy="5399208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1032620">
                  <a:extLst>
                    <a:ext uri="{9D8B030D-6E8A-4147-A177-3AD203B41FA5}">
                      <a16:colId xmlns:a16="http://schemas.microsoft.com/office/drawing/2014/main" val="1252437223"/>
                    </a:ext>
                  </a:extLst>
                </a:gridCol>
                <a:gridCol w="2623871">
                  <a:extLst>
                    <a:ext uri="{9D8B030D-6E8A-4147-A177-3AD203B41FA5}">
                      <a16:colId xmlns:a16="http://schemas.microsoft.com/office/drawing/2014/main" val="2864132340"/>
                    </a:ext>
                  </a:extLst>
                </a:gridCol>
                <a:gridCol w="1168046">
                  <a:extLst>
                    <a:ext uri="{9D8B030D-6E8A-4147-A177-3AD203B41FA5}">
                      <a16:colId xmlns:a16="http://schemas.microsoft.com/office/drawing/2014/main" val="68571101"/>
                    </a:ext>
                  </a:extLst>
                </a:gridCol>
              </a:tblGrid>
              <a:tr h="2999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상품</a:t>
                      </a:r>
                      <a:r>
                        <a:rPr lang="en-US" sz="1000" u="none" strike="noStrike" dirty="0">
                          <a:effectLst/>
                        </a:rPr>
                        <a:t>ID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상품명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할인예상금액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0172328"/>
                  </a:ext>
                </a:extLst>
              </a:tr>
              <a:tr h="2999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NI00000327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 Giga </a:t>
                      </a:r>
                      <a:r>
                        <a:rPr lang="ko-KR" altLang="en-US" sz="1000" u="none" strike="noStrike">
                          <a:effectLst/>
                        </a:rPr>
                        <a:t>인터넷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en-US" sz="1000" u="none" strike="noStrike">
                          <a:effectLst/>
                        </a:rPr>
                        <a:t>GB)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13,200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3848751"/>
                  </a:ext>
                </a:extLst>
              </a:tr>
              <a:tr h="2999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NI00000328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B Giga </a:t>
                      </a:r>
                      <a:r>
                        <a:rPr lang="ko-KR" altLang="en-US" sz="1000" u="none" strike="noStrike">
                          <a:effectLst/>
                        </a:rPr>
                        <a:t>인터넷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스마트</a:t>
                      </a:r>
                      <a:r>
                        <a:rPr lang="en-US" altLang="ko-KR" sz="1000" u="none" strike="noStrike">
                          <a:effectLst/>
                        </a:rPr>
                        <a:t>GB)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13,200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8873359"/>
                  </a:ext>
                </a:extLst>
              </a:tr>
              <a:tr h="2999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NI00000329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B Giga </a:t>
                      </a:r>
                      <a:r>
                        <a:rPr lang="ko-KR" altLang="en-US" sz="1000" u="none" strike="noStrike">
                          <a:effectLst/>
                        </a:rPr>
                        <a:t>인터넷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다이렉트</a:t>
                      </a:r>
                      <a:r>
                        <a:rPr lang="en-US" altLang="ko-KR" sz="1000" u="none" strike="noStrike">
                          <a:effectLst/>
                        </a:rPr>
                        <a:t>GB)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13,200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7000721"/>
                  </a:ext>
                </a:extLst>
              </a:tr>
              <a:tr h="2999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NI00000543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기가인터넷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13,200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44099305"/>
                  </a:ext>
                </a:extLst>
              </a:tr>
              <a:tr h="2999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NI00000903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기가인터넷 와이파이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13,200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9671853"/>
                  </a:ext>
                </a:extLst>
              </a:tr>
              <a:tr h="2999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NI00000995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모두안심 기가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13,200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3439668"/>
                  </a:ext>
                </a:extLst>
              </a:tr>
              <a:tr h="2999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NI00001005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원격케어 기가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13,200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37391473"/>
                  </a:ext>
                </a:extLst>
              </a:tr>
              <a:tr h="2999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NI00001030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(W)</a:t>
                      </a:r>
                      <a:r>
                        <a:rPr lang="ko-KR" altLang="en-US" sz="1000" u="none" strike="noStrike">
                          <a:effectLst/>
                        </a:rPr>
                        <a:t>기가인터넷 와이파이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13,200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78665575"/>
                  </a:ext>
                </a:extLst>
              </a:tr>
              <a:tr h="2999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NI00001034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(W)</a:t>
                      </a:r>
                      <a:r>
                        <a:rPr lang="ko-KR" altLang="en-US" sz="1000" u="none" strike="noStrike">
                          <a:effectLst/>
                        </a:rPr>
                        <a:t>모두안심 기가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13,200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63388955"/>
                  </a:ext>
                </a:extLst>
              </a:tr>
              <a:tr h="2999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NI00001038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(W)</a:t>
                      </a:r>
                      <a:r>
                        <a:rPr lang="ko-KR" altLang="en-US" sz="1000" u="none" strike="noStrike">
                          <a:effectLst/>
                        </a:rPr>
                        <a:t>원격케어 기가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13,200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2219251"/>
                  </a:ext>
                </a:extLst>
              </a:tr>
              <a:tr h="2999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NI00001078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(W)</a:t>
                      </a:r>
                      <a:r>
                        <a:rPr lang="ko-KR" altLang="en-US" sz="1000" u="none" strike="noStrike">
                          <a:effectLst/>
                        </a:rPr>
                        <a:t>파워백신 기가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13,200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0734628"/>
                  </a:ext>
                </a:extLst>
              </a:tr>
              <a:tr h="2999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NI00000888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기가인터넷멀티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13,200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3261340"/>
                  </a:ext>
                </a:extLst>
              </a:tr>
              <a:tr h="2999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NI00000904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Giga</a:t>
                      </a:r>
                      <a:r>
                        <a:rPr lang="ko-KR" altLang="en-US" sz="1000" u="none" strike="noStrike">
                          <a:effectLst/>
                        </a:rPr>
                        <a:t>멀티</a:t>
                      </a:r>
                      <a:r>
                        <a:rPr lang="en-US" altLang="ko-KR" sz="1000" u="none" strike="noStrike">
                          <a:effectLst/>
                        </a:rPr>
                        <a:t>+</a:t>
                      </a:r>
                      <a:r>
                        <a:rPr lang="en-US" sz="1000" u="none" strike="noStrike">
                          <a:effectLst/>
                        </a:rPr>
                        <a:t>WiFi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13,200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4780315"/>
                  </a:ext>
                </a:extLst>
              </a:tr>
              <a:tr h="2999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NI00000922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기가인터넷멀티 와이파이 </a:t>
                      </a:r>
                      <a:r>
                        <a:rPr lang="en-US" altLang="ko-KR" sz="1000" u="none" strike="noStrike">
                          <a:effectLst/>
                        </a:rPr>
                        <a:t>1.7G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13,200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64883033"/>
                  </a:ext>
                </a:extLst>
              </a:tr>
              <a:tr h="2999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NI00000929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기가프리미엄</a:t>
                      </a:r>
                      <a:r>
                        <a:rPr lang="en-US" altLang="ko-KR" sz="1000" u="none" strike="noStrike">
                          <a:effectLst/>
                        </a:rPr>
                        <a:t>X10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13,200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3325209"/>
                  </a:ext>
                </a:extLst>
              </a:tr>
              <a:tr h="2999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NI00000931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기가프리미엄</a:t>
                      </a:r>
                      <a:r>
                        <a:rPr lang="en-US" altLang="ko-KR" sz="1000" u="none" strike="noStrike">
                          <a:effectLst/>
                        </a:rPr>
                        <a:t>X2.5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13,200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3678115"/>
                  </a:ext>
                </a:extLst>
              </a:tr>
              <a:tr h="2999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NI00000932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 err="1">
                          <a:effectLst/>
                        </a:rPr>
                        <a:t>기가프리미엄</a:t>
                      </a:r>
                      <a:r>
                        <a:rPr lang="en-US" altLang="ko-KR" sz="1000" u="none" strike="noStrike" dirty="0">
                          <a:effectLst/>
                        </a:rPr>
                        <a:t>X5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₩</a:t>
                      </a:r>
                      <a:r>
                        <a:rPr lang="en-US" altLang="ko-KR" sz="1000" u="none" strike="noStrike" dirty="0">
                          <a:effectLst/>
                        </a:rPr>
                        <a:t>13,200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32438847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7F8DAB2B-A008-3302-4955-E0731AED3C29}"/>
              </a:ext>
            </a:extLst>
          </p:cNvPr>
          <p:cNvSpPr/>
          <p:nvPr/>
        </p:nvSpPr>
        <p:spPr>
          <a:xfrm rot="20851964">
            <a:off x="3289754" y="2155500"/>
            <a:ext cx="3857235" cy="1198593"/>
          </a:xfrm>
          <a:prstGeom prst="rect">
            <a:avLst/>
          </a:prstGeom>
          <a:solidFill>
            <a:srgbClr val="FF0000">
              <a:alpha val="47000"/>
            </a:srgbClr>
          </a:solidFill>
          <a:ln w="38100" cap="flat">
            <a:solidFill>
              <a:srgbClr val="C0000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최신</a:t>
            </a:r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버전으로 수급 필요</a:t>
            </a:r>
          </a:p>
        </p:txBody>
      </p:sp>
    </p:spTree>
    <p:extLst>
      <p:ext uri="{BB962C8B-B14F-4D97-AF65-F5344CB8AC3E}">
        <p14:creationId xmlns:p14="http://schemas.microsoft.com/office/powerpoint/2010/main" val="52157281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60496" y="52128"/>
            <a:ext cx="134007" cy="2154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</a:p>
        </p:txBody>
      </p:sp>
      <p:graphicFrame>
        <p:nvGraphicFramePr>
          <p:cNvPr id="15" name="표 10">
            <a:extLst>
              <a:ext uri="{FF2B5EF4-FFF2-40B4-BE49-F238E27FC236}">
                <a16:creationId xmlns:a16="http://schemas.microsoft.com/office/drawing/2014/main" id="{69FB1D49-BEB9-49B5-B223-7DED8DB49CB6}"/>
              </a:ext>
            </a:extLst>
          </p:cNvPr>
          <p:cNvGraphicFramePr>
            <a:graphicFrameLocks noGrp="1"/>
          </p:cNvGraphicFramePr>
          <p:nvPr/>
        </p:nvGraphicFramePr>
        <p:xfrm>
          <a:off x="441024" y="1251426"/>
          <a:ext cx="2740517" cy="23215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9132">
                  <a:extLst>
                    <a:ext uri="{9D8B030D-6E8A-4147-A177-3AD203B41FA5}">
                      <a16:colId xmlns:a16="http://schemas.microsoft.com/office/drawing/2014/main" val="432177238"/>
                    </a:ext>
                  </a:extLst>
                </a:gridCol>
                <a:gridCol w="1921385">
                  <a:extLst>
                    <a:ext uri="{9D8B030D-6E8A-4147-A177-3AD203B41FA5}">
                      <a16:colId xmlns:a16="http://schemas.microsoft.com/office/drawing/2014/main" val="37740781"/>
                    </a:ext>
                  </a:extLst>
                </a:gridCol>
              </a:tblGrid>
              <a:tr h="612899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ko-KR" alt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맑은 고딕"/>
                        </a:rPr>
                        <a:t>수집</a:t>
                      </a:r>
                      <a:r>
                        <a:rPr lang="en-US" altLang="ko-KR" sz="8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맑은 고딕"/>
                        </a:rPr>
                        <a:t> </a:t>
                      </a:r>
                      <a:r>
                        <a:rPr lang="ko-KR" alt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맑은 고딕"/>
                        </a:rPr>
                        <a:t>이용 목적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맑은 고딕"/>
                        </a:rPr>
                        <a:t>SK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맑은 고딕"/>
                        </a:rPr>
                        <a:t>브로드밴드 상품 및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맑은 고딕"/>
                        </a:rPr>
                        <a:t>SK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맑은 고딕"/>
                        </a:rPr>
                        <a:t>텔레콤 상품 결합 가입상담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90887"/>
                  </a:ext>
                </a:extLst>
              </a:tr>
              <a:tr h="278590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ko-KR" alt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맑은 고딕"/>
                        </a:rPr>
                        <a:t>수집 항목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맑은 고딕"/>
                        </a:rPr>
                        <a:t>연락처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210015"/>
                  </a:ext>
                </a:extLst>
              </a:tr>
              <a:tr h="482890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ko-KR" alt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맑은 고딕"/>
                        </a:rPr>
                        <a:t>보유</a:t>
                      </a:r>
                      <a:r>
                        <a:rPr lang="en-US" altLang="ko-KR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맑은 고딕"/>
                        </a:rPr>
                        <a:t>,</a:t>
                      </a:r>
                      <a:r>
                        <a:rPr lang="ko-KR" alt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맑은 고딕"/>
                        </a:rPr>
                        <a:t>이용 기간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맑은 고딕"/>
                        </a:rPr>
                        <a:t>상담신청일로부터 </a:t>
                      </a:r>
                      <a:r>
                        <a:rPr kumimoji="0" lang="en-US" altLang="ko-KR" sz="9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맑은 고딕"/>
                        </a:rPr>
                        <a:t>3</a:t>
                      </a:r>
                      <a:r>
                        <a:rPr kumimoji="0" lang="ko-KR" altLang="en-US" sz="9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맑은 고딕"/>
                        </a:rPr>
                        <a:t>개월까지 보관</a:t>
                      </a:r>
                      <a:r>
                        <a:rPr kumimoji="0" lang="en-US" altLang="ko-KR" sz="9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맑은 고딕"/>
                        </a:rPr>
                        <a:t>/</a:t>
                      </a:r>
                      <a:r>
                        <a:rPr kumimoji="0" lang="ko-KR" altLang="en-US" sz="9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맑은 고딕"/>
                        </a:rPr>
                        <a:t>이용 후 파기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5649930"/>
                  </a:ext>
                </a:extLst>
              </a:tr>
              <a:tr h="947207">
                <a:tc>
                  <a:txBody>
                    <a:bodyPr/>
                    <a:lstStyle/>
                    <a:p>
                      <a:pPr marL="0" marR="0" lvl="0" indent="0" algn="l" defTabSz="91440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맑은 고딕"/>
                        </a:rPr>
                        <a:t>개인정보의 수집 및 이용 거부</a:t>
                      </a:r>
                    </a:p>
                    <a:p>
                      <a:pPr algn="l" fontAlgn="ctr" latinLnBrk="1"/>
                      <a:endParaRPr lang="ko-KR" alt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맑은 고딕"/>
                        </a:rPr>
                        <a:t>개인정보 수집 및 이용에 대한 동의를 거부할 권리가 있습니다</a:t>
                      </a:r>
                      <a:r>
                        <a:rPr kumimoji="0" lang="en-US" altLang="ko-KR" sz="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맑은 고딕"/>
                        </a:rPr>
                        <a:t>. </a:t>
                      </a:r>
                      <a:r>
                        <a:rPr kumimoji="0" lang="ko-KR" altLang="en-US" sz="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맑은 고딕"/>
                        </a:rPr>
                        <a:t>단</a:t>
                      </a:r>
                      <a:r>
                        <a:rPr kumimoji="0" lang="en-US" altLang="ko-KR" sz="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맑은 고딕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맑은 고딕"/>
                        </a:rPr>
                        <a:t>본 동의를 거부할 경우 </a:t>
                      </a:r>
                      <a:r>
                        <a:rPr kumimoji="0" lang="en-US" altLang="ko-KR" sz="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맑은 고딕"/>
                        </a:rPr>
                        <a:t>SK</a:t>
                      </a:r>
                      <a:r>
                        <a:rPr kumimoji="0" lang="ko-KR" altLang="en-US" sz="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맑은 고딕"/>
                        </a:rPr>
                        <a:t>브로드밴드 상품 가입상담이 제한될 수 있습니다</a:t>
                      </a:r>
                      <a:r>
                        <a:rPr kumimoji="0" lang="en-US" altLang="ko-KR" sz="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맑은 고딕"/>
                        </a:rPr>
                        <a:t>.</a:t>
                      </a:r>
                      <a:endParaRPr kumimoji="0" lang="ko-KR" altLang="en-US" sz="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F4303C2D-C50D-F740-AEFB-79655CBCA1C5}"/>
              </a:ext>
            </a:extLst>
          </p:cNvPr>
          <p:cNvSpPr/>
          <p:nvPr/>
        </p:nvSpPr>
        <p:spPr>
          <a:xfrm>
            <a:off x="351343" y="798587"/>
            <a:ext cx="2934000" cy="3653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개인정보 수집 및 이용 동의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85EC7F4-B0DC-C0D7-FB35-E007CECA7164}"/>
              </a:ext>
            </a:extLst>
          </p:cNvPr>
          <p:cNvGrpSpPr/>
          <p:nvPr/>
        </p:nvGrpSpPr>
        <p:grpSpPr>
          <a:xfrm>
            <a:off x="3001961" y="892663"/>
            <a:ext cx="171116" cy="171116"/>
            <a:chOff x="8904312" y="2495889"/>
            <a:chExt cx="436190" cy="432048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2BE63F2-9456-1604-BC83-40319390C442}"/>
                </a:ext>
              </a:extLst>
            </p:cNvPr>
            <p:cNvCxnSpPr/>
            <p:nvPr/>
          </p:nvCxnSpPr>
          <p:spPr>
            <a:xfrm>
              <a:off x="8904312" y="2495889"/>
              <a:ext cx="432048" cy="432048"/>
            </a:xfrm>
            <a:prstGeom prst="line">
              <a:avLst/>
            </a:prstGeom>
            <a:noFill/>
            <a:ln w="3175" cap="flat">
              <a:solidFill>
                <a:schemeClr val="bg1">
                  <a:lumMod val="65000"/>
                </a:schemeClr>
              </a:solidFill>
              <a:prstDash val="solid"/>
              <a:bevel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99A0B88-0085-5812-57FE-3410CE7A5EA7}"/>
                </a:ext>
              </a:extLst>
            </p:cNvPr>
            <p:cNvCxnSpPr/>
            <p:nvPr/>
          </p:nvCxnSpPr>
          <p:spPr>
            <a:xfrm flipV="1">
              <a:off x="8908454" y="2495889"/>
              <a:ext cx="432048" cy="432048"/>
            </a:xfrm>
            <a:prstGeom prst="line">
              <a:avLst/>
            </a:prstGeom>
            <a:noFill/>
            <a:ln w="3175" cap="flat">
              <a:solidFill>
                <a:schemeClr val="bg1">
                  <a:lumMod val="65000"/>
                </a:schemeClr>
              </a:solidFill>
              <a:prstDash val="solid"/>
              <a:bevel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8" name="Rectangle 123">
            <a:extLst>
              <a:ext uri="{FF2B5EF4-FFF2-40B4-BE49-F238E27FC236}">
                <a16:creationId xmlns:a16="http://schemas.microsoft.com/office/drawing/2014/main" id="{A817D6D4-A9E7-44F7-5F24-35B2C754F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024" y="5833358"/>
            <a:ext cx="2618794" cy="313201"/>
          </a:xfrm>
          <a:prstGeom prst="rect">
            <a:avLst/>
          </a:prstGeom>
          <a:solidFill>
            <a:srgbClr val="3E31D7"/>
          </a:solidFill>
          <a:ln w="9525" cap="flat" cmpd="sng" algn="ctr">
            <a:noFill/>
            <a:prstDash val="solid"/>
            <a:headEnd/>
            <a:tailEnd/>
          </a:ln>
          <a:effectLst/>
        </p:spPr>
        <p:txBody>
          <a:bodyPr wrap="none" lIns="91425" tIns="45713" rIns="91425" bIns="45713" anchor="ctr"/>
          <a:lstStyle/>
          <a:p>
            <a:pPr marL="0" marR="0" lvl="0" indent="0" algn="ctr" defTabSz="1196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동의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E1B68B-0485-D73C-8010-07FA9F5B9A86}"/>
              </a:ext>
            </a:extLst>
          </p:cNvPr>
          <p:cNvSpPr/>
          <p:nvPr/>
        </p:nvSpPr>
        <p:spPr>
          <a:xfrm>
            <a:off x="336563" y="462490"/>
            <a:ext cx="876429" cy="277834"/>
          </a:xfrm>
          <a:prstGeom prst="rect">
            <a:avLst/>
          </a:prstGeom>
          <a:solidFill>
            <a:schemeClr val="tx1"/>
          </a:solidFill>
          <a:ln w="6350" cap="flat">
            <a:solidFill>
              <a:schemeClr val="bg1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800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F – 5.4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E1045B-06F0-D1DE-1D57-E4D21C36F335}"/>
              </a:ext>
            </a:extLst>
          </p:cNvPr>
          <p:cNvSpPr txBox="1"/>
          <p:nvPr/>
        </p:nvSpPr>
        <p:spPr>
          <a:xfrm>
            <a:off x="1242686" y="464201"/>
            <a:ext cx="3653163" cy="24621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  <a:sym typeface="Helvetica Neue"/>
              </a:rPr>
              <a:t>개인정보 수집 및 이용 동의</a:t>
            </a:r>
          </a:p>
        </p:txBody>
      </p:sp>
      <p:graphicFrame>
        <p:nvGraphicFramePr>
          <p:cNvPr id="2" name="Table 679">
            <a:extLst>
              <a:ext uri="{FF2B5EF4-FFF2-40B4-BE49-F238E27FC236}">
                <a16:creationId xmlns:a16="http://schemas.microsoft.com/office/drawing/2014/main" id="{8702B78C-8E07-2628-246E-7B89325174BD}"/>
              </a:ext>
            </a:extLst>
          </p:cNvPr>
          <p:cNvGraphicFramePr/>
          <p:nvPr/>
        </p:nvGraphicFramePr>
        <p:xfrm>
          <a:off x="9847450" y="577316"/>
          <a:ext cx="2291012" cy="790920"/>
        </p:xfrm>
        <a:graphic>
          <a:graphicData uri="http://schemas.openxmlformats.org/drawingml/2006/table">
            <a:tbl>
              <a:tblPr/>
              <a:tblGrid>
                <a:gridCol w="303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74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7175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 sz="1800" b="0" i="0"/>
                      </a:pPr>
                      <a:endParaRPr sz="9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나눔고딕"/>
                        <a:sym typeface="나눔고딕"/>
                      </a:endParaRPr>
                    </a:p>
                  </a:txBody>
                  <a:tcPr marL="72000" marR="72000" marT="72000" marB="72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1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1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1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 sz="1800" b="0" i="0"/>
                      </a:pPr>
                      <a:endParaRPr lang="en-US" altLang="ko-KR" sz="800" b="1" kern="1200" dirty="0">
                        <a:solidFill>
                          <a:prstClr val="black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72000" marB="72000" anchor="ctr" horzOverflow="overflow">
                    <a:lnL w="3175" cap="flat" cmpd="sng" algn="ctr">
                      <a:solidFill>
                        <a:srgbClr val="31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1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1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466891"/>
                  </a:ext>
                </a:extLst>
              </a:tr>
              <a:tr h="193864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defRPr sz="1800" b="0" i="0"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나눔고딕"/>
                          <a:sym typeface="나눔고딕"/>
                        </a:rPr>
                        <a:t>1</a:t>
                      </a:r>
                      <a:endParaRPr sz="9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나눔고딕"/>
                        <a:sym typeface="나눔고딕"/>
                      </a:endParaRPr>
                    </a:p>
                  </a:txBody>
                  <a:tcPr marL="72000" marR="72000" marT="72000" marB="72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1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1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1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 sz="1800" b="0" i="0"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나눔고딕"/>
                        </a:rPr>
                        <a:t>동의 버튼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나눔고딕"/>
                      </a:endParaRPr>
                    </a:p>
                    <a:p>
                      <a:pPr marL="85725" marR="0" lvl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 sz="1800" b="0" i="0"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나눔고딕"/>
                        </a:rPr>
                        <a:t>버튼 탭 시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나눔고딕"/>
                        </a:rPr>
                        <a:t>팝업창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나눔고딕"/>
                        </a:rPr>
                        <a:t> 닫히며 동의 항목에 체크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72000" marR="72000" marT="72000" marB="72000" anchor="ctr" horzOverflow="overflow">
                    <a:lnL w="3175" cap="flat" cmpd="sng" algn="ctr">
                      <a:solidFill>
                        <a:srgbClr val="31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1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1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962246"/>
                  </a:ext>
                </a:extLst>
              </a:tr>
            </a:tbl>
          </a:graphicData>
        </a:graphic>
      </p:graphicFrame>
      <p:sp>
        <p:nvSpPr>
          <p:cNvPr id="11" name="타원 10">
            <a:extLst>
              <a:ext uri="{FF2B5EF4-FFF2-40B4-BE49-F238E27FC236}">
                <a16:creationId xmlns:a16="http://schemas.microsoft.com/office/drawing/2014/main" id="{28C307F4-8539-373C-7C2A-A209612F131A}"/>
              </a:ext>
            </a:extLst>
          </p:cNvPr>
          <p:cNvSpPr/>
          <p:nvPr/>
        </p:nvSpPr>
        <p:spPr>
          <a:xfrm>
            <a:off x="442637" y="5821023"/>
            <a:ext cx="180000" cy="180000"/>
          </a:xfrm>
          <a:prstGeom prst="ellipse">
            <a:avLst/>
          </a:prstGeom>
          <a:solidFill>
            <a:srgbClr val="FF0000"/>
          </a:solidFill>
          <a:ln w="635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7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2689162"/>
      </p:ext>
    </p:extLst>
  </p:cSld>
  <p:clrMapOvr>
    <a:masterClrMapping/>
  </p:clrMapOvr>
  <p:transition spd="med"/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D4E9D-B80F-02AE-69AB-FF8482979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BEBEA3B-C666-BF4D-62D4-7D4E4ED417C6}"/>
              </a:ext>
            </a:extLst>
          </p:cNvPr>
          <p:cNvSpPr/>
          <p:nvPr/>
        </p:nvSpPr>
        <p:spPr>
          <a:xfrm>
            <a:off x="0" y="2378798"/>
            <a:ext cx="12192000" cy="21004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명의변경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F7A4DE-81DB-F550-7FA6-FA874D3F29BB}"/>
              </a:ext>
            </a:extLst>
          </p:cNvPr>
          <p:cNvSpPr/>
          <p:nvPr/>
        </p:nvSpPr>
        <p:spPr>
          <a:xfrm>
            <a:off x="9723422" y="-9049"/>
            <a:ext cx="2468578" cy="624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멀티모달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6AAF9A-1B76-998E-628F-20991593B20B}"/>
              </a:ext>
            </a:extLst>
          </p:cNvPr>
          <p:cNvSpPr/>
          <p:nvPr/>
        </p:nvSpPr>
        <p:spPr>
          <a:xfrm>
            <a:off x="0" y="238136"/>
            <a:ext cx="2468578" cy="93183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-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7855C4-8568-BDC0-B7C5-6BC11EBC3A1E}"/>
              </a:ext>
            </a:extLst>
          </p:cNvPr>
          <p:cNvSpPr/>
          <p:nvPr/>
        </p:nvSpPr>
        <p:spPr>
          <a:xfrm>
            <a:off x="0" y="0"/>
            <a:ext cx="2468578" cy="23489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대표발화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47326164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8541F-8A82-65CB-7764-A70AD063B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36338CDB-C6A9-DD85-0364-DD03BF9819E4}"/>
              </a:ext>
            </a:extLst>
          </p:cNvPr>
          <p:cNvGraphicFramePr>
            <a:graphicFrameLocks noGrp="1"/>
          </p:cNvGraphicFramePr>
          <p:nvPr/>
        </p:nvGraphicFramePr>
        <p:xfrm>
          <a:off x="9768840" y="532464"/>
          <a:ext cx="2361310" cy="1025925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altLang="ko-KR" sz="800" dirty="0"/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카드 자동납부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다음 화면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en-US" altLang="ko-KR" sz="800" b="0" i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DS_MI_FE_01_02)</a:t>
                      </a:r>
                      <a:r>
                        <a:rPr lang="en-US" altLang="ko-KR" sz="800" b="0" i="0" baseline="0" dirty="0"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800" b="0" i="0" baseline="0" dirty="0"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이동</a:t>
                      </a:r>
                      <a:endParaRPr lang="en-US" altLang="ko-KR" sz="800" dirty="0"/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C653375B-C731-F0A7-7AE2-3BF4BADB6BD4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가정 내  </a:t>
            </a:r>
            <a:r>
              <a:rPr lang="en-US" altLang="ko-KR" sz="800" dirty="0"/>
              <a:t>PC/TV </a:t>
            </a:r>
            <a:r>
              <a:rPr lang="ko-KR" altLang="en-US" sz="800" dirty="0"/>
              <a:t>이동 신청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6AA8DF-B8C2-0173-E414-95B40B7D5469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DS_MI_FE_01_01</a:t>
            </a:r>
            <a:endParaRPr lang="en-US" altLang="ko-KR" sz="800" dirty="0"/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EB40388F-F748-AEE4-474C-297C9F03D238}"/>
              </a:ext>
            </a:extLst>
          </p:cNvPr>
          <p:cNvSpPr/>
          <p:nvPr/>
        </p:nvSpPr>
        <p:spPr>
          <a:xfrm>
            <a:off x="4235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/>
              <a:t>명의변경 신청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FD7FBD1-9F32-8573-4624-A3B992243C0C}"/>
              </a:ext>
            </a:extLst>
          </p:cNvPr>
          <p:cNvGrpSpPr/>
          <p:nvPr/>
        </p:nvGrpSpPr>
        <p:grpSpPr>
          <a:xfrm>
            <a:off x="423510" y="943540"/>
            <a:ext cx="796863" cy="316109"/>
            <a:chOff x="4733925" y="2686050"/>
            <a:chExt cx="1362075" cy="409435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E392D64D-B270-E315-0F18-C61A1A384879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474BA3A7-D7AE-B8EF-A5FB-BEE4B74A659F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90224647-E1F4-7BB6-7D61-DCE84CFF6B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507C0019-D1A0-0468-6A14-915D6D804D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72677AC-B627-FFCF-1C4C-F4A95B82983E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379F71E-9574-C287-F83A-D40F30434555}"/>
              </a:ext>
            </a:extLst>
          </p:cNvPr>
          <p:cNvGrpSpPr/>
          <p:nvPr/>
        </p:nvGrpSpPr>
        <p:grpSpPr>
          <a:xfrm>
            <a:off x="2754606" y="939916"/>
            <a:ext cx="361950" cy="316109"/>
            <a:chOff x="4733925" y="2686050"/>
            <a:chExt cx="1362075" cy="409435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EABAA9C-532F-8ACA-3C9A-A459AC0FA577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CA927819-0D8D-3B0A-BC3A-6D005FD1AA4C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FA5D230B-E102-7707-6380-7F7F3154FE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C4CB7AEC-EA73-C0DD-D932-F07F32612B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06CE593-1C02-1AE6-7DCA-309AE5158B1D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168152B-7647-DD3B-5DD5-B12E64D08641}"/>
              </a:ext>
            </a:extLst>
          </p:cNvPr>
          <p:cNvSpPr txBox="1"/>
          <p:nvPr/>
        </p:nvSpPr>
        <p:spPr>
          <a:xfrm>
            <a:off x="416557" y="1587081"/>
            <a:ext cx="74251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명의 변경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F2DA85-6BB1-8657-78B5-75BF6EF849EF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FD_MI_FE_01_01_01</a:t>
            </a:r>
            <a:endParaRPr lang="ko-KR" altLang="en-US" sz="9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E59E9FB-D147-C46E-71C3-CC3DE9ECC090}"/>
              </a:ext>
            </a:extLst>
          </p:cNvPr>
          <p:cNvSpPr txBox="1"/>
          <p:nvPr/>
        </p:nvSpPr>
        <p:spPr>
          <a:xfrm>
            <a:off x="416556" y="2334265"/>
            <a:ext cx="2700000" cy="61061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안내사항을 확인하시고 다음버튼을 눌러주세요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8F8836-8550-1292-13EB-2E61C9EB2AF4}"/>
              </a:ext>
            </a:extLst>
          </p:cNvPr>
          <p:cNvSpPr txBox="1"/>
          <p:nvPr/>
        </p:nvSpPr>
        <p:spPr>
          <a:xfrm>
            <a:off x="416557" y="1934143"/>
            <a:ext cx="2700000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명의변경 신청 안내사항이에요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D2D445E-99B2-6609-5133-0547AA7DF1BD}"/>
              </a:ext>
            </a:extLst>
          </p:cNvPr>
          <p:cNvSpPr/>
          <p:nvPr/>
        </p:nvSpPr>
        <p:spPr>
          <a:xfrm>
            <a:off x="572837" y="3083552"/>
            <a:ext cx="2400057" cy="274320"/>
          </a:xfrm>
          <a:prstGeom prst="roundRect">
            <a:avLst>
              <a:gd name="adj" fmla="val 13889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명의변경 신청 안내사항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CD3B19-4A4F-7A2B-2E66-EA4190A2FA4A}"/>
              </a:ext>
            </a:extLst>
          </p:cNvPr>
          <p:cNvSpPr/>
          <p:nvPr/>
        </p:nvSpPr>
        <p:spPr>
          <a:xfrm>
            <a:off x="2754606" y="3160531"/>
            <a:ext cx="147484" cy="1474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i</a:t>
            </a:r>
            <a:endParaRPr lang="ko-KR" altLang="en-US" sz="900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46620B4-2553-E30D-68C8-69D07D14A686}"/>
              </a:ext>
            </a:extLst>
          </p:cNvPr>
          <p:cNvSpPr/>
          <p:nvPr/>
        </p:nvSpPr>
        <p:spPr>
          <a:xfrm>
            <a:off x="572837" y="3429000"/>
            <a:ext cx="2400057" cy="274320"/>
          </a:xfrm>
          <a:prstGeom prst="roundRect">
            <a:avLst>
              <a:gd name="adj" fmla="val 13889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다음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57BAE75-54EB-8AAC-6015-1C61B9838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199" y="684346"/>
            <a:ext cx="2700000" cy="4431908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2792FFD-3E34-4039-F26A-1BC8D467A696}"/>
              </a:ext>
            </a:extLst>
          </p:cNvPr>
          <p:cNvSpPr/>
          <p:nvPr/>
        </p:nvSpPr>
        <p:spPr>
          <a:xfrm>
            <a:off x="6630537" y="532463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/>
              <a:t>가능한 서비스 없음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48D06DF-EB61-DB64-0ACD-32C98DF14363}"/>
              </a:ext>
            </a:extLst>
          </p:cNvPr>
          <p:cNvGrpSpPr/>
          <p:nvPr/>
        </p:nvGrpSpPr>
        <p:grpSpPr>
          <a:xfrm>
            <a:off x="6630536" y="943539"/>
            <a:ext cx="796863" cy="316109"/>
            <a:chOff x="4733925" y="2686050"/>
            <a:chExt cx="1362075" cy="409435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E178732-FB72-9FD0-E2AA-9FA46BF6C5B0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55E46AF-8161-DB78-48C3-BD6A91B49B9E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DD1EF2C7-D4C8-E4E0-2549-1F9EC80D4F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B7F9A307-779C-58D0-D524-72449E11A0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112733-5AAA-0C7D-03D0-37AD66F6D22F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7BC5416-3E43-6327-D580-7C5DC28B28F1}"/>
              </a:ext>
            </a:extLst>
          </p:cNvPr>
          <p:cNvGrpSpPr/>
          <p:nvPr/>
        </p:nvGrpSpPr>
        <p:grpSpPr>
          <a:xfrm>
            <a:off x="8961632" y="939915"/>
            <a:ext cx="361950" cy="316109"/>
            <a:chOff x="4733925" y="2686050"/>
            <a:chExt cx="1362075" cy="409435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14BD1156-4089-8AE7-4CED-16D8B4B768F8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28DCB07-F874-C6A2-D5F9-F2ED1909BDF9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98682650-91AC-393B-20DA-D6B57B8E3C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3D0EDD48-800A-841D-D8CC-DCB8B685F1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9E8916B-5F94-B5A4-DD06-5EE93F0A33EC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9168D8CE-F2B7-DC7C-B59F-C7EC474C11D2}"/>
              </a:ext>
            </a:extLst>
          </p:cNvPr>
          <p:cNvSpPr txBox="1"/>
          <p:nvPr/>
        </p:nvSpPr>
        <p:spPr>
          <a:xfrm>
            <a:off x="6623583" y="1587080"/>
            <a:ext cx="74251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명의 변경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CBBFC1B-2C98-E6E2-D8D6-3DE994F80001}"/>
              </a:ext>
            </a:extLst>
          </p:cNvPr>
          <p:cNvSpPr txBox="1"/>
          <p:nvPr/>
        </p:nvSpPr>
        <p:spPr>
          <a:xfrm>
            <a:off x="6638321" y="6553680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FD_MI_FE_01_01_01</a:t>
            </a:r>
            <a:endParaRPr lang="ko-KR" altLang="en-US" sz="9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5CBD03A-7AC9-4C7B-84F0-46B3647BA4DC}"/>
              </a:ext>
            </a:extLst>
          </p:cNvPr>
          <p:cNvSpPr txBox="1"/>
          <p:nvPr/>
        </p:nvSpPr>
        <p:spPr>
          <a:xfrm>
            <a:off x="6623582" y="2334264"/>
            <a:ext cx="2700000" cy="61061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다른 문의사항이 있으시면 ‘처음으로’ </a:t>
            </a:r>
            <a:r>
              <a:rPr lang="ko-KR" altLang="en-US" sz="1200" dirty="0" err="1">
                <a:solidFill>
                  <a:schemeClr val="bg1"/>
                </a:solidFill>
                <a:latin typeface="+mn-ea"/>
              </a:rPr>
              <a:t>라고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 말씀해 주세요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B4B0F6C-FCBD-BC75-B84E-3E2EA207B3E3}"/>
              </a:ext>
            </a:extLst>
          </p:cNvPr>
          <p:cNvSpPr txBox="1"/>
          <p:nvPr/>
        </p:nvSpPr>
        <p:spPr>
          <a:xfrm>
            <a:off x="6623583" y="1934142"/>
            <a:ext cx="2700000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명의변경이 가능한 서비스가 없어요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901769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399D3-ECE3-B09C-C2F4-4C3A91C44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BAFFC11C-A3A4-9658-BB16-B45B9319659E}"/>
              </a:ext>
            </a:extLst>
          </p:cNvPr>
          <p:cNvGraphicFramePr>
            <a:graphicFrameLocks noGrp="1"/>
          </p:cNvGraphicFramePr>
          <p:nvPr/>
        </p:nvGraphicFramePr>
        <p:xfrm>
          <a:off x="9768840" y="532464"/>
          <a:ext cx="2361310" cy="1025925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altLang="ko-KR" sz="800" dirty="0"/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카드 자동납부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다음 화면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en-US" altLang="ko-KR" sz="800" b="0" i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DS_MI_FE_01_02)</a:t>
                      </a:r>
                      <a:r>
                        <a:rPr lang="en-US" altLang="ko-KR" sz="800" b="0" i="0" baseline="0" dirty="0"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800" b="0" i="0" baseline="0" dirty="0"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이동</a:t>
                      </a:r>
                      <a:endParaRPr lang="en-US" altLang="ko-KR" sz="800" dirty="0"/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7A06DDBA-B4A1-AC4A-6C94-AD2FCB7976F1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가정 내  </a:t>
            </a:r>
            <a:r>
              <a:rPr lang="en-US" altLang="ko-KR" sz="800" dirty="0"/>
              <a:t>PC/TV </a:t>
            </a:r>
            <a:r>
              <a:rPr lang="ko-KR" altLang="en-US" sz="800" dirty="0"/>
              <a:t>이동 신청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D63679-1897-2BAF-B48D-A3D85E185641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DS_MI_FE_01_01</a:t>
            </a:r>
            <a:endParaRPr lang="en-US" altLang="ko-KR" sz="800" dirty="0"/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60670F28-C2F4-717A-F06F-BB13E0D13F0E}"/>
              </a:ext>
            </a:extLst>
          </p:cNvPr>
          <p:cNvSpPr/>
          <p:nvPr/>
        </p:nvSpPr>
        <p:spPr>
          <a:xfrm>
            <a:off x="4235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/>
              <a:t>서비스 선택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F07180F-4F7D-C183-C9D1-B6E8B83F17B5}"/>
              </a:ext>
            </a:extLst>
          </p:cNvPr>
          <p:cNvGrpSpPr/>
          <p:nvPr/>
        </p:nvGrpSpPr>
        <p:grpSpPr>
          <a:xfrm>
            <a:off x="423510" y="943540"/>
            <a:ext cx="796863" cy="316109"/>
            <a:chOff x="4733925" y="2686050"/>
            <a:chExt cx="1362075" cy="409435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ED06048A-43F3-8E18-2A92-3F9C9D4C54E6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F23854C8-9777-6B05-17A4-8AF36AE43859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358F00C2-2306-DB1F-E4B9-7784099A05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3DB855D3-7192-3B0F-F6EC-19FC87F6A8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6A73EA3-9110-F6A5-F614-BDB8CDCDCF18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0D85B2FE-4499-A6C2-3C55-A190A2C5F2F9}"/>
              </a:ext>
            </a:extLst>
          </p:cNvPr>
          <p:cNvGrpSpPr/>
          <p:nvPr/>
        </p:nvGrpSpPr>
        <p:grpSpPr>
          <a:xfrm>
            <a:off x="2754606" y="939916"/>
            <a:ext cx="361950" cy="316109"/>
            <a:chOff x="4733925" y="2686050"/>
            <a:chExt cx="1362075" cy="409435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E7A8FFF7-01AC-F72D-ED0F-3B8EFFE0DDD5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4827F624-1A29-279C-14F3-FE4B163DD5A0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0AE33B2B-5395-C6F1-9494-613BD81CC1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E33B6D75-D3F8-6C74-7754-D2C9A93855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FBAF9D-762B-69CE-4634-13469C902B07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F919FCE-EBEA-1D80-6EEC-965E1188C790}"/>
              </a:ext>
            </a:extLst>
          </p:cNvPr>
          <p:cNvSpPr txBox="1"/>
          <p:nvPr/>
        </p:nvSpPr>
        <p:spPr>
          <a:xfrm>
            <a:off x="416557" y="1587081"/>
            <a:ext cx="74251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명의 변경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87E36-6EA8-DEF9-5BA4-B13970DFB2A3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FD_MI_FE_01_01_01</a:t>
            </a:r>
            <a:endParaRPr lang="ko-KR" altLang="en-US" sz="9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DC5AECF-AF65-0E86-99F3-F0253511F95F}"/>
              </a:ext>
            </a:extLst>
          </p:cNvPr>
          <p:cNvSpPr txBox="1"/>
          <p:nvPr/>
        </p:nvSpPr>
        <p:spPr>
          <a:xfrm>
            <a:off x="416556" y="2512037"/>
            <a:ext cx="2700000" cy="61061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먼저 변경을 원하시는 서비스를 선택해 주세요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831C2C-0685-D1C2-A0EB-0451AA276782}"/>
              </a:ext>
            </a:extLst>
          </p:cNvPr>
          <p:cNvSpPr txBox="1"/>
          <p:nvPr/>
        </p:nvSpPr>
        <p:spPr>
          <a:xfrm>
            <a:off x="416557" y="1934143"/>
            <a:ext cx="2700000" cy="52424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원활한 명의 변경을 위해 몇 가지 확인이 필요해요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7A6412F-96F5-1B8C-6A41-F19FBD6BB60E}"/>
              </a:ext>
            </a:extLst>
          </p:cNvPr>
          <p:cNvSpPr/>
          <p:nvPr/>
        </p:nvSpPr>
        <p:spPr>
          <a:xfrm>
            <a:off x="527050" y="3273640"/>
            <a:ext cx="2445844" cy="542710"/>
          </a:xfrm>
          <a:prstGeom prst="roundRect">
            <a:avLst>
              <a:gd name="adj" fmla="val 13889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27192D7-DFA2-60E9-4E96-0439141EAF13}"/>
              </a:ext>
            </a:extLst>
          </p:cNvPr>
          <p:cNvSpPr/>
          <p:nvPr/>
        </p:nvSpPr>
        <p:spPr>
          <a:xfrm>
            <a:off x="527050" y="3890043"/>
            <a:ext cx="2445844" cy="542710"/>
          </a:xfrm>
          <a:prstGeom prst="roundRect">
            <a:avLst>
              <a:gd name="adj" fmla="val 13889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A7337E9-541F-472A-F364-5B13E977E1A7}"/>
              </a:ext>
            </a:extLst>
          </p:cNvPr>
          <p:cNvSpPr/>
          <p:nvPr/>
        </p:nvSpPr>
        <p:spPr>
          <a:xfrm>
            <a:off x="553787" y="4535907"/>
            <a:ext cx="2400057" cy="274320"/>
          </a:xfrm>
          <a:prstGeom prst="roundRect">
            <a:avLst>
              <a:gd name="adj" fmla="val 13889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다음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3308929-0E5D-70DA-68E6-FC945BDE83A6}"/>
              </a:ext>
            </a:extLst>
          </p:cNvPr>
          <p:cNvSpPr/>
          <p:nvPr/>
        </p:nvSpPr>
        <p:spPr>
          <a:xfrm>
            <a:off x="618504" y="3441394"/>
            <a:ext cx="246313" cy="242790"/>
          </a:xfrm>
          <a:prstGeom prst="roundRect">
            <a:avLst>
              <a:gd name="adj" fmla="val 13889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28B0304-F671-262B-BD51-03F0D45B2B63}"/>
              </a:ext>
            </a:extLst>
          </p:cNvPr>
          <p:cNvSpPr/>
          <p:nvPr/>
        </p:nvSpPr>
        <p:spPr>
          <a:xfrm>
            <a:off x="618504" y="4057797"/>
            <a:ext cx="246313" cy="242790"/>
          </a:xfrm>
          <a:prstGeom prst="roundRect">
            <a:avLst>
              <a:gd name="adj" fmla="val 13889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CED7FD4-86E1-05DF-8BE9-E1A23ED8B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885065"/>
              </p:ext>
            </p:extLst>
          </p:nvPr>
        </p:nvGraphicFramePr>
        <p:xfrm>
          <a:off x="954451" y="3317923"/>
          <a:ext cx="1928809" cy="454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8809">
                  <a:extLst>
                    <a:ext uri="{9D8B030D-6E8A-4147-A177-3AD203B41FA5}">
                      <a16:colId xmlns:a16="http://schemas.microsoft.com/office/drawing/2014/main" val="4277635148"/>
                    </a:ext>
                  </a:extLst>
                </a:gridCol>
              </a:tblGrid>
              <a:tr h="227072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j-lt"/>
                        </a:rPr>
                        <a:t>[CA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j-lt"/>
                        </a:rPr>
                        <a:t>인터넷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j-lt"/>
                        </a:rPr>
                        <a:t>][TC]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j-lt"/>
                        </a:rPr>
                        <a:t>케이블광랜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j-lt"/>
                        </a:rPr>
                        <a:t>(H)_01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797557"/>
                  </a:ext>
                </a:extLst>
              </a:tr>
              <a:tr h="227072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j-lt"/>
                        </a:rPr>
                        <a:t>서울 강서구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j-lt"/>
                        </a:rPr>
                        <a:t>허준로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j-lt"/>
                        </a:rPr>
                        <a:t>47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330200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FE9BE79-0605-D5DF-F5B2-F60EFAAA7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308087"/>
              </p:ext>
            </p:extLst>
          </p:nvPr>
        </p:nvGraphicFramePr>
        <p:xfrm>
          <a:off x="954451" y="3934326"/>
          <a:ext cx="1928809" cy="454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8809">
                  <a:extLst>
                    <a:ext uri="{9D8B030D-6E8A-4147-A177-3AD203B41FA5}">
                      <a16:colId xmlns:a16="http://schemas.microsoft.com/office/drawing/2014/main" val="4277635148"/>
                    </a:ext>
                  </a:extLst>
                </a:gridCol>
              </a:tblGrid>
              <a:tr h="227072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j-lt"/>
                        </a:rPr>
                        <a:t>[QAM][TC]B tv cable200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797557"/>
                  </a:ext>
                </a:extLst>
              </a:tr>
              <a:tr h="227072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j-lt"/>
                        </a:rPr>
                        <a:t>서울 강서구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j-lt"/>
                        </a:rPr>
                        <a:t>허준로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j-lt"/>
                        </a:rPr>
                        <a:t>47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330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225454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4A944-48D6-D01A-B238-17E146195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AA642810-35DD-2271-ED60-9334ED5C6022}"/>
              </a:ext>
            </a:extLst>
          </p:cNvPr>
          <p:cNvGraphicFramePr>
            <a:graphicFrameLocks noGrp="1"/>
          </p:cNvGraphicFramePr>
          <p:nvPr/>
        </p:nvGraphicFramePr>
        <p:xfrm>
          <a:off x="9768840" y="532464"/>
          <a:ext cx="2361310" cy="1025925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altLang="ko-KR" sz="800" dirty="0"/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카드 자동납부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다음 화면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en-US" altLang="ko-KR" sz="800" b="0" i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DS_MI_FE_01_02)</a:t>
                      </a:r>
                      <a:r>
                        <a:rPr lang="en-US" altLang="ko-KR" sz="800" b="0" i="0" baseline="0" dirty="0"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800" b="0" i="0" baseline="0" dirty="0"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이동</a:t>
                      </a:r>
                      <a:endParaRPr lang="en-US" altLang="ko-KR" sz="800" dirty="0"/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B98B3D9D-3CEC-FF5E-ACC7-DF0449526374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가정 내  </a:t>
            </a:r>
            <a:r>
              <a:rPr lang="en-US" altLang="ko-KR" sz="800" dirty="0"/>
              <a:t>PC/TV </a:t>
            </a:r>
            <a:r>
              <a:rPr lang="ko-KR" altLang="en-US" sz="800" dirty="0"/>
              <a:t>이동 신청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8414DE2-AA51-26F3-97B8-AE5C542E3FA9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DS_MI_FE_01_01</a:t>
            </a:r>
            <a:endParaRPr lang="en-US" altLang="ko-KR" sz="800" dirty="0"/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89F7B943-A2A0-A4BF-29DA-CB95C29A9286}"/>
              </a:ext>
            </a:extLst>
          </p:cNvPr>
          <p:cNvSpPr/>
          <p:nvPr/>
        </p:nvSpPr>
        <p:spPr>
          <a:xfrm>
            <a:off x="4235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/>
              <a:t>서비스 선택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26DA42C-13AC-4069-4521-37F1390F43B9}"/>
              </a:ext>
            </a:extLst>
          </p:cNvPr>
          <p:cNvGrpSpPr/>
          <p:nvPr/>
        </p:nvGrpSpPr>
        <p:grpSpPr>
          <a:xfrm>
            <a:off x="423510" y="943540"/>
            <a:ext cx="796863" cy="316109"/>
            <a:chOff x="4733925" y="2686050"/>
            <a:chExt cx="1362075" cy="409435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DAEC73E-AA71-7D3F-90F8-0F377550B8CE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53524586-B245-85DF-9AE0-E62B11EB2D79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8F9963FE-9D06-DA40-67F4-6BF02F1616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30547E21-64ED-212F-B323-727CF38C7E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DA6F7AC-6875-D082-D3FB-70C725152E8E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249B2F4-FE60-1C66-978D-8B261B841C6F}"/>
              </a:ext>
            </a:extLst>
          </p:cNvPr>
          <p:cNvGrpSpPr/>
          <p:nvPr/>
        </p:nvGrpSpPr>
        <p:grpSpPr>
          <a:xfrm>
            <a:off x="2754606" y="939916"/>
            <a:ext cx="361950" cy="316109"/>
            <a:chOff x="4733925" y="2686050"/>
            <a:chExt cx="1362075" cy="409435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2BB42261-0E8D-A010-5F2C-0C06504DB428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F9E79975-EA46-A3BA-E9B4-C1C1E0B07B34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635F4945-7E1C-C8B5-CEF9-F6D8E39C48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B4E3E1C1-D6B6-C2B0-8C70-57149E872B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D678F79-CE52-8CAE-F033-AA599251A730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25B5E6C-6B71-9898-71CA-D7CF8B283E35}"/>
              </a:ext>
            </a:extLst>
          </p:cNvPr>
          <p:cNvSpPr txBox="1"/>
          <p:nvPr/>
        </p:nvSpPr>
        <p:spPr>
          <a:xfrm>
            <a:off x="416557" y="1587081"/>
            <a:ext cx="74251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명의 변경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3175AF-3470-F1F7-60D1-FB7041FA2409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FD_MI_FE_01_01_01</a:t>
            </a:r>
            <a:endParaRPr lang="ko-KR" altLang="en-US" sz="9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240ED40-F25C-984F-302F-2C26FF790A7E}"/>
              </a:ext>
            </a:extLst>
          </p:cNvPr>
          <p:cNvSpPr txBox="1"/>
          <p:nvPr/>
        </p:nvSpPr>
        <p:spPr>
          <a:xfrm>
            <a:off x="416556" y="2512037"/>
            <a:ext cx="2700000" cy="61061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내용을 모두 확인하셨다면 체크 후 다음 단계로 진행하실 수 있습니다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7258F5-712C-BE39-2FED-58C7B9350CB4}"/>
              </a:ext>
            </a:extLst>
          </p:cNvPr>
          <p:cNvSpPr txBox="1"/>
          <p:nvPr/>
        </p:nvSpPr>
        <p:spPr>
          <a:xfrm>
            <a:off x="416557" y="1934143"/>
            <a:ext cx="2700000" cy="52424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원활한 명의 변경을 위해 꼭 </a:t>
            </a:r>
            <a:r>
              <a:rPr lang="ko-KR" altLang="en-US" sz="1000" dirty="0" err="1">
                <a:solidFill>
                  <a:schemeClr val="bg1"/>
                </a:solidFill>
                <a:latin typeface="+mn-ea"/>
              </a:rPr>
              <a:t>알아두어야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 할 필수 안내 사항을 읽어주세요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2F869A7-F2DE-E476-7F03-FBDDC431EC28}"/>
              </a:ext>
            </a:extLst>
          </p:cNvPr>
          <p:cNvSpPr/>
          <p:nvPr/>
        </p:nvSpPr>
        <p:spPr>
          <a:xfrm>
            <a:off x="553787" y="4890953"/>
            <a:ext cx="2400057" cy="274320"/>
          </a:xfrm>
          <a:prstGeom prst="roundRect">
            <a:avLst>
              <a:gd name="adj" fmla="val 13889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다음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482E52B-4228-7D64-2953-B07647DCD472}"/>
              </a:ext>
            </a:extLst>
          </p:cNvPr>
          <p:cNvSpPr/>
          <p:nvPr/>
        </p:nvSpPr>
        <p:spPr>
          <a:xfrm>
            <a:off x="567311" y="3294874"/>
            <a:ext cx="246313" cy="242790"/>
          </a:xfrm>
          <a:prstGeom prst="roundRect">
            <a:avLst>
              <a:gd name="adj" fmla="val 13889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39848A1-F90D-C1FF-BE04-C51A0CFF0744}"/>
              </a:ext>
            </a:extLst>
          </p:cNvPr>
          <p:cNvSpPr/>
          <p:nvPr/>
        </p:nvSpPr>
        <p:spPr>
          <a:xfrm>
            <a:off x="567311" y="3977512"/>
            <a:ext cx="246313" cy="242790"/>
          </a:xfrm>
          <a:prstGeom prst="roundRect">
            <a:avLst>
              <a:gd name="adj" fmla="val 13889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EEB5813-B227-7756-07F9-9674C2018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208514"/>
              </p:ext>
            </p:extLst>
          </p:nvPr>
        </p:nvGraphicFramePr>
        <p:xfrm>
          <a:off x="895351" y="3244578"/>
          <a:ext cx="2108200" cy="590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8200">
                  <a:extLst>
                    <a:ext uri="{9D8B030D-6E8A-4147-A177-3AD203B41FA5}">
                      <a16:colId xmlns:a16="http://schemas.microsoft.com/office/drawing/2014/main" val="4277635148"/>
                    </a:ext>
                  </a:extLst>
                </a:gridCol>
              </a:tblGrid>
              <a:tr h="227072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j-lt"/>
                        </a:rPr>
                        <a:t>이번 달 청구요금 중 미납이 발생할 경우 신규 명의자에게 다음달 합산되어 청구될 예정입니다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j-lt"/>
                        </a:rPr>
                        <a:t>.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330200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EE7EB06-A05E-4A64-0856-DDE357B6C0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096843"/>
              </p:ext>
            </p:extLst>
          </p:nvPr>
        </p:nvGraphicFramePr>
        <p:xfrm>
          <a:off x="895350" y="3948470"/>
          <a:ext cx="2108199" cy="7964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8199">
                  <a:extLst>
                    <a:ext uri="{9D8B030D-6E8A-4147-A177-3AD203B41FA5}">
                      <a16:colId xmlns:a16="http://schemas.microsoft.com/office/drawing/2014/main" val="4277635148"/>
                    </a:ext>
                  </a:extLst>
                </a:gridCol>
              </a:tblGrid>
              <a:tr h="227072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j-lt"/>
                        </a:rPr>
                        <a:t>일부 요금제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j-lt"/>
                        </a:rPr>
                        <a:t>부가서비스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j-lt"/>
                        </a:rPr>
                        <a:t>유무선결합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j-lt"/>
                        </a:rPr>
                        <a:t>세트상품 등은 명의변경이 불가할 수 있으며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j-lt"/>
                        </a:rPr>
                        <a:t>명의변경 시 혜택이 소멸되거나 할인반환금이 부과될 수 있습니다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j-lt"/>
                        </a:rPr>
                        <a:t>.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330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010550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B4510-8F25-E2D4-493B-114F61B5F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FED2B9B7-092A-DF81-3675-0BDBC73D14B5}"/>
              </a:ext>
            </a:extLst>
          </p:cNvPr>
          <p:cNvGraphicFramePr>
            <a:graphicFrameLocks noGrp="1"/>
          </p:cNvGraphicFramePr>
          <p:nvPr/>
        </p:nvGraphicFramePr>
        <p:xfrm>
          <a:off x="9768840" y="532464"/>
          <a:ext cx="2361310" cy="879621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altLang="ko-KR" sz="800" dirty="0"/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25003732-597C-D8C4-2D83-B2ACC0C999A0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가정 내  </a:t>
            </a:r>
            <a:r>
              <a:rPr lang="en-US" altLang="ko-KR" sz="800" dirty="0"/>
              <a:t>PC/TV </a:t>
            </a:r>
            <a:r>
              <a:rPr lang="ko-KR" altLang="en-US" sz="800" dirty="0"/>
              <a:t>이동 신청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B896D9-B47B-E814-49F7-364C1413BE39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DS_MI_FE_01_01</a:t>
            </a:r>
            <a:endParaRPr lang="en-US" altLang="ko-KR" sz="800" dirty="0"/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71214552-E380-CF2F-4206-0715CA7A2403}"/>
              </a:ext>
            </a:extLst>
          </p:cNvPr>
          <p:cNvSpPr/>
          <p:nvPr/>
        </p:nvSpPr>
        <p:spPr>
          <a:xfrm>
            <a:off x="4235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/>
              <a:t>이동 유형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7197CA5-E053-56D1-D6DB-093512A1ECD2}"/>
              </a:ext>
            </a:extLst>
          </p:cNvPr>
          <p:cNvGrpSpPr/>
          <p:nvPr/>
        </p:nvGrpSpPr>
        <p:grpSpPr>
          <a:xfrm>
            <a:off x="423510" y="943540"/>
            <a:ext cx="796863" cy="316109"/>
            <a:chOff x="4733925" y="2686050"/>
            <a:chExt cx="1362075" cy="409435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AE35204-9562-5B85-7174-A27F4B050BCA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34FF221-6EDF-9FDA-4B0A-E8E4A420CCA9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04012D51-6653-9039-E66B-625D74817D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C9772FE7-25FA-70DD-7C24-837076FD30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56DA7CA-8E92-3007-70F8-98B299DF6480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461FBB2-BFD5-2A0B-8E88-E9BA5DA295B7}"/>
              </a:ext>
            </a:extLst>
          </p:cNvPr>
          <p:cNvGrpSpPr/>
          <p:nvPr/>
        </p:nvGrpSpPr>
        <p:grpSpPr>
          <a:xfrm>
            <a:off x="2754606" y="939916"/>
            <a:ext cx="361950" cy="316109"/>
            <a:chOff x="4733925" y="2686050"/>
            <a:chExt cx="1362075" cy="409435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13152793-F6B8-3BCA-98DF-BC098E104FDF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8F57CA4F-BE2A-F4E6-A3C5-5752473D9E95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FE9F6A0F-AB4C-E1AF-E7FB-BF9D76172C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D5D71F91-030F-7235-483C-E18E9C7B39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AE1A821-929D-0C50-F51F-B78785B11F1B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DA1BEA9-5E82-CAA9-8C7D-72E8B69C60DD}"/>
              </a:ext>
            </a:extLst>
          </p:cNvPr>
          <p:cNvSpPr txBox="1"/>
          <p:nvPr/>
        </p:nvSpPr>
        <p:spPr>
          <a:xfrm>
            <a:off x="416557" y="1587081"/>
            <a:ext cx="74251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명의 변경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BBBE53-3CE2-E850-6A2A-C82F83248707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FD_MI_FE_01_01_01</a:t>
            </a:r>
            <a:endParaRPr lang="ko-KR" altLang="en-US" sz="9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7135B9-E00E-0A1C-3C09-CB7C89A93948}"/>
              </a:ext>
            </a:extLst>
          </p:cNvPr>
          <p:cNvSpPr txBox="1"/>
          <p:nvPr/>
        </p:nvSpPr>
        <p:spPr>
          <a:xfrm>
            <a:off x="416556" y="2476786"/>
            <a:ext cx="2700000" cy="88761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신규 명의자 휴대폰으로 신청 링크가 전송될 예정이니 한 번 더 확인해 주세요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699C559-C1B9-9D38-39FB-8FF76A874E7C}"/>
              </a:ext>
            </a:extLst>
          </p:cNvPr>
          <p:cNvSpPr txBox="1"/>
          <p:nvPr/>
        </p:nvSpPr>
        <p:spPr>
          <a:xfrm>
            <a:off x="416557" y="1934143"/>
            <a:ext cx="2700000" cy="52424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신규 명의자의 정보를 정확하게 입력해 주세요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F68C49-98D3-B94B-75E1-8C45D88E4CA0}"/>
              </a:ext>
            </a:extLst>
          </p:cNvPr>
          <p:cNvSpPr/>
          <p:nvPr/>
        </p:nvSpPr>
        <p:spPr>
          <a:xfrm>
            <a:off x="572837" y="3707094"/>
            <a:ext cx="2400057" cy="274320"/>
          </a:xfrm>
          <a:prstGeom prst="roundRect">
            <a:avLst>
              <a:gd name="adj" fmla="val 13889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</a:rPr>
              <a:t>이름을 입력하세요</a:t>
            </a:r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1573CB9-1949-1178-02CD-348BBED83B46}"/>
              </a:ext>
            </a:extLst>
          </p:cNvPr>
          <p:cNvSpPr/>
          <p:nvPr/>
        </p:nvSpPr>
        <p:spPr>
          <a:xfrm>
            <a:off x="572837" y="5996725"/>
            <a:ext cx="2400057" cy="274320"/>
          </a:xfrm>
          <a:prstGeom prst="roundRect">
            <a:avLst>
              <a:gd name="adj" fmla="val 13889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다음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76C517-F8F6-7F12-D173-80C202DF5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966" y="684346"/>
            <a:ext cx="3284130" cy="53907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789703-2856-55E1-863E-1BBC8B6B888E}"/>
              </a:ext>
            </a:extLst>
          </p:cNvPr>
          <p:cNvSpPr txBox="1"/>
          <p:nvPr/>
        </p:nvSpPr>
        <p:spPr>
          <a:xfrm>
            <a:off x="442017" y="3409596"/>
            <a:ext cx="441146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이름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8EB67F5-D9CF-8F7D-6D7B-F183F06D8E87}"/>
              </a:ext>
            </a:extLst>
          </p:cNvPr>
          <p:cNvSpPr/>
          <p:nvPr/>
        </p:nvSpPr>
        <p:spPr>
          <a:xfrm>
            <a:off x="572837" y="4342979"/>
            <a:ext cx="2400057" cy="274320"/>
          </a:xfrm>
          <a:prstGeom prst="roundRect">
            <a:avLst>
              <a:gd name="adj" fmla="val 13889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</a:rPr>
              <a:t>이름을 입력하세요</a:t>
            </a:r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6DC894-1AD1-A902-35EE-7C8A1587D9DB}"/>
              </a:ext>
            </a:extLst>
          </p:cNvPr>
          <p:cNvSpPr txBox="1"/>
          <p:nvPr/>
        </p:nvSpPr>
        <p:spPr>
          <a:xfrm>
            <a:off x="442017" y="4045481"/>
            <a:ext cx="697627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생년월일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822E900-949A-FAC8-B597-8B7FF94EDB21}"/>
              </a:ext>
            </a:extLst>
          </p:cNvPr>
          <p:cNvSpPr/>
          <p:nvPr/>
        </p:nvSpPr>
        <p:spPr>
          <a:xfrm>
            <a:off x="572837" y="4978080"/>
            <a:ext cx="2400057" cy="274320"/>
          </a:xfrm>
          <a:prstGeom prst="roundRect">
            <a:avLst>
              <a:gd name="adj" fmla="val 13889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</a:rPr>
              <a:t>이름을 입력하세요</a:t>
            </a:r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618D766-3244-1105-4C13-81F5DD5ABBA3}"/>
              </a:ext>
            </a:extLst>
          </p:cNvPr>
          <p:cNvSpPr txBox="1"/>
          <p:nvPr/>
        </p:nvSpPr>
        <p:spPr>
          <a:xfrm>
            <a:off x="442017" y="4680582"/>
            <a:ext cx="825867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휴대폰번호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658FB55-ADDA-608B-074D-0F921AF79998}"/>
              </a:ext>
            </a:extLst>
          </p:cNvPr>
          <p:cNvSpPr txBox="1"/>
          <p:nvPr/>
        </p:nvSpPr>
        <p:spPr>
          <a:xfrm>
            <a:off x="442017" y="5300783"/>
            <a:ext cx="1999265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신규 명의자와 가족관계인가요</a:t>
            </a:r>
            <a:r>
              <a:rPr lang="en-US" altLang="ko-KR" sz="1000" b="1" dirty="0">
                <a:latin typeface="+mn-ea"/>
              </a:rPr>
              <a:t>?</a:t>
            </a: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19346C7-AFF5-6F7D-A2AC-FCC7F40EE051}"/>
              </a:ext>
            </a:extLst>
          </p:cNvPr>
          <p:cNvSpPr/>
          <p:nvPr/>
        </p:nvSpPr>
        <p:spPr>
          <a:xfrm>
            <a:off x="568676" y="5613180"/>
            <a:ext cx="195947" cy="19594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05461D8-8DD2-8925-E72F-443CC2324427}"/>
              </a:ext>
            </a:extLst>
          </p:cNvPr>
          <p:cNvSpPr/>
          <p:nvPr/>
        </p:nvSpPr>
        <p:spPr>
          <a:xfrm>
            <a:off x="604733" y="5648916"/>
            <a:ext cx="128691" cy="12869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44E161B-8E84-77BC-C6B2-C80CB2751D58}"/>
              </a:ext>
            </a:extLst>
          </p:cNvPr>
          <p:cNvSpPr txBox="1"/>
          <p:nvPr/>
        </p:nvSpPr>
        <p:spPr>
          <a:xfrm>
            <a:off x="740744" y="5542656"/>
            <a:ext cx="312906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예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6D36BA3A-5A84-CDDB-FA8D-011D5C7128CC}"/>
              </a:ext>
            </a:extLst>
          </p:cNvPr>
          <p:cNvSpPr/>
          <p:nvPr/>
        </p:nvSpPr>
        <p:spPr>
          <a:xfrm>
            <a:off x="1139644" y="5613180"/>
            <a:ext cx="195947" cy="19594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6B2B411-F63D-8872-8666-856FEE3BEADC}"/>
              </a:ext>
            </a:extLst>
          </p:cNvPr>
          <p:cNvSpPr txBox="1"/>
          <p:nvPr/>
        </p:nvSpPr>
        <p:spPr>
          <a:xfrm>
            <a:off x="1311712" y="5542656"/>
            <a:ext cx="569387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err="1">
                <a:latin typeface="+mn-ea"/>
              </a:rPr>
              <a:t>아니오</a:t>
            </a:r>
            <a:endParaRPr lang="en-US" altLang="ko-KR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511960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55C8E-2164-F823-F3BB-46CCD1C9A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6F07D5EC-AD49-DCA2-6BCF-413845D1C09F}"/>
              </a:ext>
            </a:extLst>
          </p:cNvPr>
          <p:cNvGraphicFramePr>
            <a:graphicFrameLocks noGrp="1"/>
          </p:cNvGraphicFramePr>
          <p:nvPr/>
        </p:nvGraphicFramePr>
        <p:xfrm>
          <a:off x="9768840" y="532464"/>
          <a:ext cx="2361310" cy="879621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altLang="ko-KR" sz="800" dirty="0"/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FFB19A29-487C-81DE-441E-EE0AE78F2935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가정 내  </a:t>
            </a:r>
            <a:r>
              <a:rPr lang="en-US" altLang="ko-KR" sz="800" dirty="0"/>
              <a:t>PC/TV </a:t>
            </a:r>
            <a:r>
              <a:rPr lang="ko-KR" altLang="en-US" sz="800" dirty="0"/>
              <a:t>이동 신청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DFC418-A96E-35A6-B620-9579281C0210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DS_MI_FE_01_01</a:t>
            </a:r>
            <a:endParaRPr lang="en-US" altLang="ko-KR" sz="8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14710D2-AD11-D447-6C7E-B4C4A335760B}"/>
              </a:ext>
            </a:extLst>
          </p:cNvPr>
          <p:cNvSpPr/>
          <p:nvPr/>
        </p:nvSpPr>
        <p:spPr>
          <a:xfrm>
            <a:off x="4235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/>
              <a:t>신청 내역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C9ECDDE-BC74-6028-A260-3AB0F55B478C}"/>
              </a:ext>
            </a:extLst>
          </p:cNvPr>
          <p:cNvGrpSpPr/>
          <p:nvPr/>
        </p:nvGrpSpPr>
        <p:grpSpPr>
          <a:xfrm>
            <a:off x="423510" y="943540"/>
            <a:ext cx="796863" cy="316109"/>
            <a:chOff x="4733925" y="2686050"/>
            <a:chExt cx="1362075" cy="4094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5FA1A36-2268-043D-C6B5-2EB31EB5E35B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FC5B838D-40B1-EC8F-7740-EE3FF564E342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AD754618-5B07-25C2-607F-08B9B2DA5B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762FAEE9-CA68-F691-6C82-D12006922B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3F05A9E-C912-0069-ABAE-32CE66CB38B9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DA5BB3-9BD9-2BDD-3977-A5B0A899F85A}"/>
              </a:ext>
            </a:extLst>
          </p:cNvPr>
          <p:cNvGrpSpPr/>
          <p:nvPr/>
        </p:nvGrpSpPr>
        <p:grpSpPr>
          <a:xfrm>
            <a:off x="2754606" y="939916"/>
            <a:ext cx="361950" cy="316109"/>
            <a:chOff x="4733925" y="2686050"/>
            <a:chExt cx="1362075" cy="409435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D558D82-C22A-38C9-0FA0-CDE9FF22973B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29327FD0-1C8C-81E8-2D3E-EF45678BD99E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0FAE2A0E-D85A-131E-0C13-26A7C59A86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8E4D6FE6-D6AE-7104-CBA4-9000BEDA16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CF53926-4825-7E0F-A418-036774DBF52B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28C5D9B-7E61-6EE8-BDE5-02ECD17F9FC2}"/>
              </a:ext>
            </a:extLst>
          </p:cNvPr>
          <p:cNvSpPr txBox="1"/>
          <p:nvPr/>
        </p:nvSpPr>
        <p:spPr>
          <a:xfrm>
            <a:off x="416557" y="1587081"/>
            <a:ext cx="74251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명의 변경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AD4067-4643-9CC2-928E-394C913B8910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FD_MI_FE_01_01_01</a:t>
            </a:r>
            <a:endParaRPr lang="ko-KR" altLang="en-US" sz="9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15583C-85BB-369E-0CE3-2E3A6F3F14A5}"/>
              </a:ext>
            </a:extLst>
          </p:cNvPr>
          <p:cNvSpPr txBox="1"/>
          <p:nvPr/>
        </p:nvSpPr>
        <p:spPr>
          <a:xfrm>
            <a:off x="416556" y="2507885"/>
            <a:ext cx="2700000" cy="61061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명의변경 신청을 위한 전자서명에 </a:t>
            </a:r>
            <a:r>
              <a:rPr lang="ko-KR" altLang="en-US" sz="1200" dirty="0" err="1">
                <a:solidFill>
                  <a:schemeClr val="bg1"/>
                </a:solidFill>
                <a:latin typeface="+mn-ea"/>
              </a:rPr>
              <a:t>동의하시겠어요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6606A1-DADC-D494-FCFA-E8CB87E0DB37}"/>
              </a:ext>
            </a:extLst>
          </p:cNvPr>
          <p:cNvSpPr txBox="1"/>
          <p:nvPr/>
        </p:nvSpPr>
        <p:spPr>
          <a:xfrm>
            <a:off x="416557" y="1934143"/>
            <a:ext cx="2700000" cy="52424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신청서 접수를 위해 본인 인증 및 서명이 필요해요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27F9077-8C24-45BA-75CB-C50770C4AB10}"/>
              </a:ext>
            </a:extLst>
          </p:cNvPr>
          <p:cNvSpPr/>
          <p:nvPr/>
        </p:nvSpPr>
        <p:spPr>
          <a:xfrm>
            <a:off x="572837" y="3640740"/>
            <a:ext cx="2400057" cy="274320"/>
          </a:xfrm>
          <a:prstGeom prst="roundRect">
            <a:avLst>
              <a:gd name="adj" fmla="val 13889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</a:rPr>
              <a:t>아니오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D72B6E2-141E-61AB-68AC-0E15242084DD}"/>
              </a:ext>
            </a:extLst>
          </p:cNvPr>
          <p:cNvSpPr/>
          <p:nvPr/>
        </p:nvSpPr>
        <p:spPr>
          <a:xfrm>
            <a:off x="572837" y="3280939"/>
            <a:ext cx="2400057" cy="274320"/>
          </a:xfrm>
          <a:prstGeom prst="roundRect">
            <a:avLst>
              <a:gd name="adj" fmla="val 13889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동의합니다</a:t>
            </a:r>
          </a:p>
        </p:txBody>
      </p:sp>
    </p:spTree>
    <p:extLst>
      <p:ext uri="{BB962C8B-B14F-4D97-AF65-F5344CB8AC3E}">
        <p14:creationId xmlns:p14="http://schemas.microsoft.com/office/powerpoint/2010/main" val="3304531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3B461-064E-B7B3-652A-DA8A5D1B7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2134E166-C95B-3234-6CB2-8BC4C5DA7789}"/>
              </a:ext>
            </a:extLst>
          </p:cNvPr>
          <p:cNvGraphicFramePr>
            <a:graphicFrameLocks noGrp="1"/>
          </p:cNvGraphicFramePr>
          <p:nvPr/>
        </p:nvGraphicFramePr>
        <p:xfrm>
          <a:off x="9768840" y="532464"/>
          <a:ext cx="2361310" cy="2342661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공동 화면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UI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시안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모달팝업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“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처음으로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”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발화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버튼 클릭 시 노출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[1-1] </a:t>
                      </a: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확인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멀티모달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종료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통화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(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최초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r>
                        <a:rPr lang="ko-KR" altLang="en-US" sz="800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웰컴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메시지 송출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화면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X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화면 이동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[1-2] </a:t>
                      </a: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취소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모달팝업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닫기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기존 화면 복귀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BE71F274-EFB7-3487-DB50-BAFC4C8EB4B1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공통 </a:t>
            </a:r>
            <a:r>
              <a:rPr lang="en-US" altLang="ko-KR" sz="800" dirty="0"/>
              <a:t>UI : </a:t>
            </a:r>
            <a:r>
              <a:rPr lang="ko-KR" altLang="en-US" sz="800" dirty="0"/>
              <a:t>이전버튼</a:t>
            </a:r>
            <a:endParaRPr lang="en-US" altLang="ko-KR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8B35EFE-7FBA-70A7-BF6A-A32C3FCE18E4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DS_MI_CM_06_P01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B5CCE46-2B49-7390-156F-649CB4074740}"/>
              </a:ext>
            </a:extLst>
          </p:cNvPr>
          <p:cNvSpPr/>
          <p:nvPr/>
        </p:nvSpPr>
        <p:spPr>
          <a:xfrm>
            <a:off x="3481875" y="532463"/>
            <a:ext cx="2718883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이전버튼 클릭 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3F9C1D4-6AF1-56BC-29C3-8330CCAF57BC}"/>
              </a:ext>
            </a:extLst>
          </p:cNvPr>
          <p:cNvSpPr/>
          <p:nvPr/>
        </p:nvSpPr>
        <p:spPr>
          <a:xfrm>
            <a:off x="3542835" y="942975"/>
            <a:ext cx="2686685" cy="55626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337E529-7EEE-F42F-C231-43C0B17BA549}"/>
              </a:ext>
            </a:extLst>
          </p:cNvPr>
          <p:cNvSpPr/>
          <p:nvPr/>
        </p:nvSpPr>
        <p:spPr>
          <a:xfrm>
            <a:off x="3614064" y="2227635"/>
            <a:ext cx="2452944" cy="1427614"/>
          </a:xfrm>
          <a:prstGeom prst="roundRect">
            <a:avLst>
              <a:gd name="adj" fmla="val 3323"/>
            </a:avLst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</a:rPr>
              <a:t>이전 버튼은 이용할 수 없어요</a:t>
            </a:r>
            <a:r>
              <a:rPr lang="en-US" altLang="ko-KR" sz="900" dirty="0">
                <a:solidFill>
                  <a:schemeClr val="tx1"/>
                </a:solidFill>
              </a:rPr>
              <a:t>. </a:t>
            </a:r>
            <a:br>
              <a:rPr lang="en-US" altLang="ko-KR" sz="900" dirty="0">
                <a:solidFill>
                  <a:schemeClr val="tx1"/>
                </a:solidFill>
              </a:rPr>
            </a:br>
            <a:r>
              <a:rPr lang="ko-KR" altLang="en-US" sz="900" dirty="0">
                <a:solidFill>
                  <a:schemeClr val="tx1"/>
                </a:solidFill>
              </a:rPr>
              <a:t>처음으로 이동 후 다시 문의해 주세요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</a:endParaRPr>
          </a:p>
        </p:txBody>
      </p:sp>
      <p:graphicFrame>
        <p:nvGraphicFramePr>
          <p:cNvPr id="16" name="표 7">
            <a:extLst>
              <a:ext uri="{FF2B5EF4-FFF2-40B4-BE49-F238E27FC236}">
                <a16:creationId xmlns:a16="http://schemas.microsoft.com/office/drawing/2014/main" id="{4128D334-D575-BEBF-8870-FF312CC526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317145"/>
              </p:ext>
            </p:extLst>
          </p:nvPr>
        </p:nvGraphicFramePr>
        <p:xfrm>
          <a:off x="3833426" y="3243580"/>
          <a:ext cx="20142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110">
                  <a:extLst>
                    <a:ext uri="{9D8B030D-6E8A-4147-A177-3AD203B41FA5}">
                      <a16:colId xmlns:a16="http://schemas.microsoft.com/office/drawing/2014/main" val="1170298277"/>
                    </a:ext>
                  </a:extLst>
                </a:gridCol>
                <a:gridCol w="1007110">
                  <a:extLst>
                    <a:ext uri="{9D8B030D-6E8A-4147-A177-3AD203B41FA5}">
                      <a16:colId xmlns:a16="http://schemas.microsoft.com/office/drawing/2014/main" val="389732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처음으로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취소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3285858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6D10AA31-0372-050A-A2B0-DF424F8C6313}"/>
              </a:ext>
            </a:extLst>
          </p:cNvPr>
          <p:cNvSpPr/>
          <p:nvPr/>
        </p:nvSpPr>
        <p:spPr>
          <a:xfrm>
            <a:off x="3542835" y="2227635"/>
            <a:ext cx="192015" cy="1920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1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05D577F-52B6-22C6-E934-E74AF1404590}"/>
              </a:ext>
            </a:extLst>
          </p:cNvPr>
          <p:cNvSpPr/>
          <p:nvPr/>
        </p:nvSpPr>
        <p:spPr>
          <a:xfrm>
            <a:off x="3638842" y="3332992"/>
            <a:ext cx="362458" cy="1920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1-1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00B2589-E143-8BA5-EDBD-16D6FB1D063B}"/>
              </a:ext>
            </a:extLst>
          </p:cNvPr>
          <p:cNvSpPr/>
          <p:nvPr/>
        </p:nvSpPr>
        <p:spPr>
          <a:xfrm>
            <a:off x="4743244" y="3338111"/>
            <a:ext cx="362458" cy="1920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1-2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29E9EB4-02DD-8E55-560A-4615D1F9FA56}"/>
              </a:ext>
            </a:extLst>
          </p:cNvPr>
          <p:cNvGrpSpPr/>
          <p:nvPr/>
        </p:nvGrpSpPr>
        <p:grpSpPr>
          <a:xfrm>
            <a:off x="420616" y="943540"/>
            <a:ext cx="796863" cy="316109"/>
            <a:chOff x="4733925" y="2686050"/>
            <a:chExt cx="1362075" cy="40943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6B55FF1-91E5-0138-D42E-E3EFADF491D2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A21AA13C-33E8-75F3-A872-7DAB7A6FC783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CCDFCD2D-6D14-7165-0057-A95C4A9863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CC312A6C-C33A-7E72-501E-988A05E2F0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7ED14C5-C148-F086-2A22-E03B82660372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AFC304E-C739-52B1-0393-F41FDDFD7C5A}"/>
              </a:ext>
            </a:extLst>
          </p:cNvPr>
          <p:cNvGrpSpPr/>
          <p:nvPr/>
        </p:nvGrpSpPr>
        <p:grpSpPr>
          <a:xfrm>
            <a:off x="2751712" y="939916"/>
            <a:ext cx="361950" cy="316109"/>
            <a:chOff x="4733925" y="2686050"/>
            <a:chExt cx="1362075" cy="409435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451DEE04-4D05-C7ED-E962-81E35124E3B3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E79DF50E-8EAE-8445-4BCD-BEC97789B4D0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6D58210A-54A2-8DDB-0278-779CBADA76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F97E43EA-570A-C528-3FBC-6602C5ABB4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42B1DDB-CA4A-B90E-3C39-07ACC75F7D42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948BE6B0-F25F-18B7-F121-3096530CCAE9}"/>
              </a:ext>
            </a:extLst>
          </p:cNvPr>
          <p:cNvCxnSpPr>
            <a:cxnSpLocks/>
            <a:stCxn id="37" idx="0"/>
            <a:endCxn id="15" idx="1"/>
          </p:cNvCxnSpPr>
          <p:nvPr/>
        </p:nvCxnSpPr>
        <p:spPr>
          <a:xfrm rot="16200000" flipH="1">
            <a:off x="1218784" y="546162"/>
            <a:ext cx="1995544" cy="2795016"/>
          </a:xfrm>
          <a:prstGeom prst="bentConnector4">
            <a:avLst>
              <a:gd name="adj1" fmla="val -11456"/>
              <a:gd name="adj2" fmla="val 89116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DF6F1A7-3E46-5102-E6CC-A50DEE57E6E8}"/>
              </a:ext>
            </a:extLst>
          </p:cNvPr>
          <p:cNvGrpSpPr/>
          <p:nvPr/>
        </p:nvGrpSpPr>
        <p:grpSpPr>
          <a:xfrm>
            <a:off x="672568" y="826281"/>
            <a:ext cx="316010" cy="316010"/>
            <a:chOff x="4052419" y="4979890"/>
            <a:chExt cx="316010" cy="316010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812D2B67-B2AB-63F4-F5CC-727139E1395D}"/>
                </a:ext>
              </a:extLst>
            </p:cNvPr>
            <p:cNvSpPr/>
            <p:nvPr/>
          </p:nvSpPr>
          <p:spPr>
            <a:xfrm>
              <a:off x="4052419" y="4979890"/>
              <a:ext cx="316010" cy="316010"/>
            </a:xfrm>
            <a:prstGeom prst="ellipse">
              <a:avLst/>
            </a:pr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D61962EF-6DC2-EED8-56DD-69DC35824E55}"/>
                </a:ext>
              </a:extLst>
            </p:cNvPr>
            <p:cNvSpPr/>
            <p:nvPr/>
          </p:nvSpPr>
          <p:spPr>
            <a:xfrm>
              <a:off x="4112248" y="5039719"/>
              <a:ext cx="196352" cy="196352"/>
            </a:xfrm>
            <a:prstGeom prst="ellipse">
              <a:avLst/>
            </a:prstGeom>
            <a:solidFill>
              <a:srgbClr val="FF0000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7321BDA-22A1-3B28-AD78-3992DCCF0756}"/>
              </a:ext>
            </a:extLst>
          </p:cNvPr>
          <p:cNvSpPr txBox="1"/>
          <p:nvPr/>
        </p:nvSpPr>
        <p:spPr>
          <a:xfrm>
            <a:off x="3529669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FD_MI_</a:t>
            </a:r>
            <a:r>
              <a:rPr lang="en-US" altLang="ko-KR" sz="900" dirty="0"/>
              <a:t>CM_06_02_01</a:t>
            </a:r>
          </a:p>
        </p:txBody>
      </p:sp>
    </p:spTree>
    <p:extLst>
      <p:ext uri="{BB962C8B-B14F-4D97-AF65-F5344CB8AC3E}">
        <p14:creationId xmlns:p14="http://schemas.microsoft.com/office/powerpoint/2010/main" val="18535864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278CB-8561-25DD-8E11-E82703542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D7C0E9EB-670F-8E0B-15C4-12BA23239B13}"/>
              </a:ext>
            </a:extLst>
          </p:cNvPr>
          <p:cNvGraphicFramePr>
            <a:graphicFrameLocks noGrp="1"/>
          </p:cNvGraphicFramePr>
          <p:nvPr/>
        </p:nvGraphicFramePr>
        <p:xfrm>
          <a:off x="9768840" y="532464"/>
          <a:ext cx="2361310" cy="879621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altLang="ko-KR" sz="800" dirty="0"/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A2FE1594-506A-1036-692E-E4E5D235931B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가정 내  </a:t>
            </a:r>
            <a:r>
              <a:rPr lang="en-US" altLang="ko-KR" sz="800" dirty="0"/>
              <a:t>PC/TV </a:t>
            </a:r>
            <a:r>
              <a:rPr lang="ko-KR" altLang="en-US" sz="800" dirty="0"/>
              <a:t>이동 신청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50BFEC-B84D-E0FC-8069-843937F6B12B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DS_MI_FE_01_01</a:t>
            </a:r>
            <a:endParaRPr lang="en-US" altLang="ko-KR" sz="8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3F0976-9662-E345-3975-C7F20E82D771}"/>
              </a:ext>
            </a:extLst>
          </p:cNvPr>
          <p:cNvGrpSpPr/>
          <p:nvPr/>
        </p:nvGrpSpPr>
        <p:grpSpPr>
          <a:xfrm>
            <a:off x="431152" y="941122"/>
            <a:ext cx="796863" cy="316109"/>
            <a:chOff x="4733925" y="2686050"/>
            <a:chExt cx="1362075" cy="409435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0B011DF-FB92-E0FB-5391-A5AA6DDBAD90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B325F434-2EC1-0C9E-F832-EA11A21FD349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3890A71A-4D5B-46E7-AFE9-BF5A35E98A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05C561B4-C7E5-3CB4-0955-9487F1D5F2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A62AD60-B78B-B174-D4C8-D8EB84D9D1B6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4FCA791-5DF6-3B0E-C7D1-5C59406A85FB}"/>
              </a:ext>
            </a:extLst>
          </p:cNvPr>
          <p:cNvGrpSpPr/>
          <p:nvPr/>
        </p:nvGrpSpPr>
        <p:grpSpPr>
          <a:xfrm>
            <a:off x="2757983" y="941099"/>
            <a:ext cx="361950" cy="316109"/>
            <a:chOff x="4733925" y="2686050"/>
            <a:chExt cx="1362075" cy="4094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D1D78CD-0314-77C1-A99F-4CD677AA6DE7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E4DA2CF-90F9-E47F-8145-F638B1B28704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2552EBBD-FDAF-71E1-2AE9-1CB7938A5F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82DB8694-3138-13FC-28FF-BD343747D1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E45BFE-3916-8FF7-43CE-B895B618589E}"/>
                </a:ext>
              </a:extLst>
            </p:cNvPr>
            <p:cNvSpPr txBox="1"/>
            <p:nvPr/>
          </p:nvSpPr>
          <p:spPr>
            <a:xfrm>
              <a:off x="4915279" y="2737147"/>
              <a:ext cx="1038775" cy="338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/>
                <a:t>X</a:t>
              </a:r>
              <a:endParaRPr lang="ko-KR" altLang="en-US" sz="1100" b="1" dirty="0"/>
            </a:p>
          </p:txBody>
        </p:sp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B0A1A86-8DE3-6446-980F-E6B6625E142D}"/>
              </a:ext>
            </a:extLst>
          </p:cNvPr>
          <p:cNvSpPr/>
          <p:nvPr/>
        </p:nvSpPr>
        <p:spPr>
          <a:xfrm>
            <a:off x="4235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방문희망 일시 확인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DF003D8-5353-6CE8-79CD-24B444D725B4}"/>
              </a:ext>
            </a:extLst>
          </p:cNvPr>
          <p:cNvSpPr txBox="1"/>
          <p:nvPr/>
        </p:nvSpPr>
        <p:spPr>
          <a:xfrm>
            <a:off x="432378" y="1373897"/>
            <a:ext cx="1338828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가정 내 </a:t>
            </a:r>
            <a:r>
              <a:rPr lang="en-US" altLang="ko-KR" sz="1000" b="1" dirty="0">
                <a:latin typeface="+mn-ea"/>
              </a:rPr>
              <a:t>PC/TV </a:t>
            </a:r>
            <a:r>
              <a:rPr lang="ko-KR" altLang="en-US" sz="1000" b="1" dirty="0">
                <a:latin typeface="+mn-ea"/>
              </a:rPr>
              <a:t>이동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421696-9A76-4398-1FFC-C18D877F5AE2}"/>
              </a:ext>
            </a:extLst>
          </p:cNvPr>
          <p:cNvSpPr txBox="1"/>
          <p:nvPr/>
        </p:nvSpPr>
        <p:spPr>
          <a:xfrm>
            <a:off x="431151" y="1707673"/>
            <a:ext cx="2688781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명의변경 양도인 전자서명이 필요해요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D58C3E-BDA4-AC28-530B-721BF290D7E4}"/>
              </a:ext>
            </a:extLst>
          </p:cNvPr>
          <p:cNvSpPr txBox="1"/>
          <p:nvPr/>
        </p:nvSpPr>
        <p:spPr>
          <a:xfrm>
            <a:off x="431152" y="2067692"/>
            <a:ext cx="2688781" cy="31354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전자서명에 동의 하시겠어요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?</a:t>
            </a: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EB6E951B-FB04-BB6B-D0F3-333BD844BDA6}"/>
              </a:ext>
            </a:extLst>
          </p:cNvPr>
          <p:cNvGraphicFramePr>
            <a:graphicFrameLocks noGrp="1"/>
          </p:cNvGraphicFramePr>
          <p:nvPr/>
        </p:nvGraphicFramePr>
        <p:xfrm>
          <a:off x="568637" y="2764014"/>
          <a:ext cx="2299800" cy="839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1563">
                  <a:extLst>
                    <a:ext uri="{9D8B030D-6E8A-4147-A177-3AD203B41FA5}">
                      <a16:colId xmlns:a16="http://schemas.microsoft.com/office/drawing/2014/main" val="2100716494"/>
                    </a:ext>
                  </a:extLst>
                </a:gridCol>
                <a:gridCol w="1268237">
                  <a:extLst>
                    <a:ext uri="{9D8B030D-6E8A-4147-A177-3AD203B41FA5}">
                      <a16:colId xmlns:a16="http://schemas.microsoft.com/office/drawing/2014/main" val="4277635148"/>
                    </a:ext>
                  </a:extLst>
                </a:gridCol>
              </a:tblGrid>
              <a:tr h="227072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j-lt"/>
                        </a:rPr>
                        <a:t>방문희망일</a:t>
                      </a:r>
                      <a:endParaRPr lang="en-US" altLang="ko-KR" sz="9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00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j-lt"/>
                        </a:rPr>
                        <a:t>2025.10.10(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j-lt"/>
                        </a:rPr>
                        <a:t>월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j-lt"/>
                        </a:rPr>
                        <a:t>) </a:t>
                      </a:r>
                      <a:r>
                        <a:rPr lang="en-US" altLang="ko-KR" sz="900" dirty="0">
                          <a:latin typeface="+mn-ea"/>
                        </a:rPr>
                        <a:t>15:00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797557"/>
                  </a:ext>
                </a:extLst>
              </a:tr>
              <a:tr h="227072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j-lt"/>
                        </a:rPr>
                        <a:t>방문희망시간</a:t>
                      </a:r>
                      <a:endParaRPr lang="en-US" altLang="ko-KR" sz="9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00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j-lt"/>
                        </a:rPr>
                        <a:t>13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j-lt"/>
                        </a:rPr>
                        <a:t>시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j-lt"/>
                        </a:rPr>
                        <a:t>~14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j-lt"/>
                        </a:rPr>
                        <a:t>시 사이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330200"/>
                  </a:ext>
                </a:extLst>
              </a:tr>
              <a:tr h="227072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9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00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14</a:t>
                      </a:r>
                      <a:r>
                        <a:rPr lang="ko-KR" altLang="en-US" sz="900" dirty="0"/>
                        <a:t>시</a:t>
                      </a:r>
                      <a:r>
                        <a:rPr lang="en-US" altLang="ko-KR" sz="900" dirty="0"/>
                        <a:t>~15</a:t>
                      </a:r>
                      <a:r>
                        <a:rPr lang="ko-KR" altLang="en-US" sz="900" dirty="0"/>
                        <a:t>시 사이</a:t>
                      </a:r>
                      <a:endParaRPr lang="en-US" altLang="ko-KR" sz="9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15</a:t>
                      </a:r>
                      <a:r>
                        <a:rPr lang="ko-KR" altLang="en-US" sz="900" dirty="0"/>
                        <a:t>시</a:t>
                      </a:r>
                      <a:r>
                        <a:rPr lang="en-US" altLang="ko-KR" sz="900" dirty="0"/>
                        <a:t>~16</a:t>
                      </a:r>
                      <a:r>
                        <a:rPr lang="ko-KR" altLang="en-US" sz="900" dirty="0"/>
                        <a:t>시 사이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951300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54E65A60-1F8A-B832-348A-7473FD078DFE}"/>
              </a:ext>
            </a:extLst>
          </p:cNvPr>
          <p:cNvSpPr txBox="1"/>
          <p:nvPr/>
        </p:nvSpPr>
        <p:spPr>
          <a:xfrm>
            <a:off x="425866" y="6567685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VD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_01_03_01</a:t>
            </a:r>
            <a:endParaRPr lang="ko-KR" altLang="en-US" sz="900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090C7BD2-BB19-A297-55F9-4F4CABF1F225}"/>
              </a:ext>
            </a:extLst>
          </p:cNvPr>
          <p:cNvSpPr/>
          <p:nvPr/>
        </p:nvSpPr>
        <p:spPr>
          <a:xfrm>
            <a:off x="628130" y="3925333"/>
            <a:ext cx="2318262" cy="576817"/>
          </a:xfrm>
          <a:prstGeom prst="roundRect">
            <a:avLst>
              <a:gd name="adj" fmla="val 2450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</a:rPr>
              <a:t>전달하실 내용이 있다면 적어주세요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ko-KR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AAA2A66-C6CD-8884-87A4-496381142982}"/>
              </a:ext>
            </a:extLst>
          </p:cNvPr>
          <p:cNvSpPr/>
          <p:nvPr/>
        </p:nvSpPr>
        <p:spPr>
          <a:xfrm>
            <a:off x="628129" y="4570639"/>
            <a:ext cx="2318261" cy="274320"/>
          </a:xfrm>
          <a:prstGeom prst="roundRect">
            <a:avLst>
              <a:gd name="adj" fmla="val 13889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상담예약하기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9400931C-3718-40E9-7ECF-90B436FB38F6}"/>
              </a:ext>
            </a:extLst>
          </p:cNvPr>
          <p:cNvGraphicFramePr>
            <a:graphicFrameLocks noGrp="1"/>
          </p:cNvGraphicFramePr>
          <p:nvPr/>
        </p:nvGraphicFramePr>
        <p:xfrm>
          <a:off x="506375" y="3698261"/>
          <a:ext cx="2567812" cy="227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7812">
                  <a:extLst>
                    <a:ext uri="{9D8B030D-6E8A-4147-A177-3AD203B41FA5}">
                      <a16:colId xmlns:a16="http://schemas.microsoft.com/office/drawing/2014/main" val="2100716494"/>
                    </a:ext>
                  </a:extLst>
                </a:gridCol>
              </a:tblGrid>
              <a:tr h="227072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j-lt"/>
                        </a:rPr>
                        <a:t>서비스 매니저 전달사항</a:t>
                      </a:r>
                      <a:endParaRPr lang="en-US" altLang="ko-KR" sz="9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00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797557"/>
                  </a:ext>
                </a:extLst>
              </a:tr>
            </a:tbl>
          </a:graphicData>
        </a:graphic>
      </p:graphicFrame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1972084-377D-DF22-1128-DFA8CE9BCB6E}"/>
              </a:ext>
            </a:extLst>
          </p:cNvPr>
          <p:cNvSpPr/>
          <p:nvPr/>
        </p:nvSpPr>
        <p:spPr>
          <a:xfrm>
            <a:off x="626145" y="4908429"/>
            <a:ext cx="2318261" cy="274320"/>
          </a:xfrm>
          <a:prstGeom prst="roundRect">
            <a:avLst>
              <a:gd name="adj" fmla="val 13889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취소하기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5D04D5B-E757-FA25-28BD-7ED6428B5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009" y="348900"/>
            <a:ext cx="4185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2078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AE8A6-9707-0BDE-0E24-61B718BEB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1D47863-272D-D897-45C6-B16ECD89501D}"/>
              </a:ext>
            </a:extLst>
          </p:cNvPr>
          <p:cNvSpPr/>
          <p:nvPr/>
        </p:nvSpPr>
        <p:spPr>
          <a:xfrm>
            <a:off x="0" y="2378798"/>
            <a:ext cx="12192000" cy="21004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가정내</a:t>
            </a:r>
            <a:r>
              <a:rPr lang="en-US" altLang="ko-KR" sz="2800" dirty="0"/>
              <a:t>PC/TV </a:t>
            </a:r>
            <a:r>
              <a:rPr lang="ko-KR" altLang="en-US" sz="2800" dirty="0"/>
              <a:t>이동신청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DEF12BF-643A-6126-B50E-DDD837AC780B}"/>
              </a:ext>
            </a:extLst>
          </p:cNvPr>
          <p:cNvSpPr/>
          <p:nvPr/>
        </p:nvSpPr>
        <p:spPr>
          <a:xfrm>
            <a:off x="9723422" y="-9049"/>
            <a:ext cx="2468578" cy="624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멀티모달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1B8E585-48AE-61EB-FF75-2730CEBA855B}"/>
              </a:ext>
            </a:extLst>
          </p:cNvPr>
          <p:cNvSpPr/>
          <p:nvPr/>
        </p:nvSpPr>
        <p:spPr>
          <a:xfrm>
            <a:off x="0" y="238136"/>
            <a:ext cx="2468578" cy="93183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-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A39943-ED13-F520-D68B-037FB04D2658}"/>
              </a:ext>
            </a:extLst>
          </p:cNvPr>
          <p:cNvSpPr/>
          <p:nvPr/>
        </p:nvSpPr>
        <p:spPr>
          <a:xfrm>
            <a:off x="0" y="0"/>
            <a:ext cx="2468578" cy="23489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대표발화</a:t>
            </a:r>
            <a:endParaRPr lang="en-US" altLang="ko-KR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343FCC-D6C4-E035-660F-EF321E3F19D5}"/>
              </a:ext>
            </a:extLst>
          </p:cNvPr>
          <p:cNvSpPr/>
          <p:nvPr/>
        </p:nvSpPr>
        <p:spPr>
          <a:xfrm>
            <a:off x="12191756" y="0"/>
            <a:ext cx="1439147" cy="43692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V0.7 </a:t>
            </a:r>
            <a:r>
              <a:rPr lang="ko-KR" altLang="en-US" sz="1200" b="1">
                <a:solidFill>
                  <a:schemeClr val="tx1"/>
                </a:solidFill>
              </a:rPr>
              <a:t>수정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32591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6C0FA-9573-844E-FF60-E62D0CE13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BAA1EC2F-35B5-A8CC-EC98-55114B695A13}"/>
              </a:ext>
            </a:extLst>
          </p:cNvPr>
          <p:cNvGraphicFramePr>
            <a:graphicFrameLocks noGrp="1"/>
          </p:cNvGraphicFramePr>
          <p:nvPr/>
        </p:nvGraphicFramePr>
        <p:xfrm>
          <a:off x="9768840" y="532464"/>
          <a:ext cx="2361310" cy="1025925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altLang="ko-KR" sz="800" dirty="0"/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카드 자동납부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다음 화면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en-US" altLang="ko-KR" sz="800" b="0" i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DS_MI_FE_01_02)</a:t>
                      </a:r>
                      <a:r>
                        <a:rPr lang="en-US" altLang="ko-KR" sz="800" b="0" i="0" baseline="0" dirty="0"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800" b="0" i="0" baseline="0" dirty="0"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이동</a:t>
                      </a:r>
                      <a:endParaRPr lang="en-US" altLang="ko-KR" sz="800" dirty="0"/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655DE6C1-436F-9718-ACDD-A3E74AFF3CD0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가정 내  </a:t>
            </a:r>
            <a:r>
              <a:rPr lang="en-US" altLang="ko-KR" sz="800" dirty="0"/>
              <a:t>PC/TV </a:t>
            </a:r>
            <a:r>
              <a:rPr lang="ko-KR" altLang="en-US" sz="800" dirty="0"/>
              <a:t>이동 신청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D2D7ABC-7E45-3E3C-17F9-C32B57DB5EE9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DS_MI_FE_01_01</a:t>
            </a:r>
            <a:endParaRPr lang="en-US" altLang="ko-KR" sz="800" dirty="0"/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3FFB81D8-D70A-A47B-1FF3-B5EB589D7D14}"/>
              </a:ext>
            </a:extLst>
          </p:cNvPr>
          <p:cNvSpPr/>
          <p:nvPr/>
        </p:nvSpPr>
        <p:spPr>
          <a:xfrm>
            <a:off x="4235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/>
              <a:t>해지 선택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D217539-A7D7-B75A-14FF-AAE2BDA57411}"/>
              </a:ext>
            </a:extLst>
          </p:cNvPr>
          <p:cNvGrpSpPr/>
          <p:nvPr/>
        </p:nvGrpSpPr>
        <p:grpSpPr>
          <a:xfrm>
            <a:off x="572837" y="4558728"/>
            <a:ext cx="2400057" cy="274320"/>
            <a:chOff x="6846094" y="3510739"/>
            <a:chExt cx="2169534" cy="274320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BA547FD5-0D53-48B1-BE08-597B318D1AB8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30C02B-37A6-6BFA-E6B2-6A5432F6BF8C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신청하기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58E1D83-C3AE-F58D-B734-271DD5631339}"/>
              </a:ext>
            </a:extLst>
          </p:cNvPr>
          <p:cNvGrpSpPr/>
          <p:nvPr/>
        </p:nvGrpSpPr>
        <p:grpSpPr>
          <a:xfrm>
            <a:off x="423510" y="943540"/>
            <a:ext cx="796863" cy="316109"/>
            <a:chOff x="4733925" y="2686050"/>
            <a:chExt cx="1362075" cy="409435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02903467-6343-F95F-615C-EF7A34CE183A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9830DAC2-DC3D-7951-C571-57F4EF24B5A0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A07363AD-99E7-B9A3-BC68-AD7E1CB95F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241C3DD8-65E7-4424-7596-616150E8A6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9D56BEF-000A-B783-9B1A-56CE119E6593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AB67BC6-D7B5-145D-F8E2-7D01683976D7}"/>
              </a:ext>
            </a:extLst>
          </p:cNvPr>
          <p:cNvGrpSpPr/>
          <p:nvPr/>
        </p:nvGrpSpPr>
        <p:grpSpPr>
          <a:xfrm>
            <a:off x="2754606" y="939916"/>
            <a:ext cx="361950" cy="316109"/>
            <a:chOff x="4733925" y="2686050"/>
            <a:chExt cx="1362075" cy="409435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08CFBFAF-9DB5-70DB-CFC6-C0FD81C505C7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FFB22CC2-42F6-17CF-4989-AD0AF60EEB36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F2FE3D8C-42CB-BA43-1FDB-F312B50F29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531CA953-3AFE-7BB2-E228-5A15E85940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20FFC0-B3C9-9BFB-8DAF-E89ED2BFF5DD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EA7676C-E8A8-4216-3910-0F5FAEC8EE4D}"/>
              </a:ext>
            </a:extLst>
          </p:cNvPr>
          <p:cNvSpPr txBox="1"/>
          <p:nvPr/>
        </p:nvSpPr>
        <p:spPr>
          <a:xfrm>
            <a:off x="416557" y="1587081"/>
            <a:ext cx="1383712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가정 내 </a:t>
            </a:r>
            <a:r>
              <a:rPr lang="en-US" altLang="ko-KR" sz="1000" b="1" dirty="0">
                <a:latin typeface="+mn-ea"/>
              </a:rPr>
              <a:t>PC/TV </a:t>
            </a:r>
            <a:r>
              <a:rPr lang="ko-KR" altLang="en-US" sz="1000" b="1" dirty="0">
                <a:latin typeface="+mn-ea"/>
              </a:rPr>
              <a:t>이동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9D1EDC-F951-7802-F398-93497A59037C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FD_MI_FE_01_01_01</a:t>
            </a:r>
            <a:endParaRPr lang="ko-KR" altLang="en-US" sz="9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D640F3-339B-5407-BE5C-3EB6168E4D98}"/>
              </a:ext>
            </a:extLst>
          </p:cNvPr>
          <p:cNvSpPr txBox="1"/>
          <p:nvPr/>
        </p:nvSpPr>
        <p:spPr>
          <a:xfrm>
            <a:off x="416556" y="2530321"/>
            <a:ext cx="2700000" cy="61061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이동 가능 서비스를 확인하시고 신청하기 버튼을 눌러주세요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4E6360A-54AD-33C8-A4CC-DE0FD0B3E2FF}"/>
              </a:ext>
            </a:extLst>
          </p:cNvPr>
          <p:cNvSpPr txBox="1"/>
          <p:nvPr/>
        </p:nvSpPr>
        <p:spPr>
          <a:xfrm>
            <a:off x="416557" y="1934143"/>
            <a:ext cx="2700000" cy="52424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서울 강서구 가양동에서 서비스를 이용 중이시네요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776D2EF-7DDE-9C1A-36BA-BACDCAED2D0B}"/>
              </a:ext>
            </a:extLst>
          </p:cNvPr>
          <p:cNvSpPr/>
          <p:nvPr/>
        </p:nvSpPr>
        <p:spPr>
          <a:xfrm>
            <a:off x="476017" y="3189992"/>
            <a:ext cx="2605963" cy="1281719"/>
          </a:xfrm>
          <a:prstGeom prst="roundRect">
            <a:avLst>
              <a:gd name="adj" fmla="val 2450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EEC13E7-75B3-0F09-462E-1C5C3598986D}"/>
              </a:ext>
            </a:extLst>
          </p:cNvPr>
          <p:cNvSpPr/>
          <p:nvPr/>
        </p:nvSpPr>
        <p:spPr>
          <a:xfrm>
            <a:off x="522391" y="3247643"/>
            <a:ext cx="2503977" cy="244775"/>
          </a:xfrm>
          <a:prstGeom prst="roundRect">
            <a:avLst>
              <a:gd name="adj" fmla="val 2450"/>
            </a:avLst>
          </a:prstGeom>
          <a:solidFill>
            <a:schemeClr val="bg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이동 가능 서비스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6B073D-85CA-9721-C164-B0EE4B7FD7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5002"/>
          <a:stretch>
            <a:fillRect/>
          </a:stretch>
        </p:blipFill>
        <p:spPr>
          <a:xfrm>
            <a:off x="809452" y="3651029"/>
            <a:ext cx="821841" cy="74908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0ADA8B0-EA22-1428-EACE-74961825C7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869"/>
          <a:stretch>
            <a:fillRect/>
          </a:stretch>
        </p:blipFill>
        <p:spPr>
          <a:xfrm>
            <a:off x="1781295" y="3651029"/>
            <a:ext cx="942389" cy="749088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77108E5-F77B-03C7-7ABB-E706BA189B94}"/>
              </a:ext>
            </a:extLst>
          </p:cNvPr>
          <p:cNvSpPr/>
          <p:nvPr/>
        </p:nvSpPr>
        <p:spPr>
          <a:xfrm>
            <a:off x="3532472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/>
              <a:t>이동 가능 서비스가 없음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152BC55-CB52-A61D-BA7D-E5903BE30D80}"/>
              </a:ext>
            </a:extLst>
          </p:cNvPr>
          <p:cNvGrpSpPr/>
          <p:nvPr/>
        </p:nvGrpSpPr>
        <p:grpSpPr>
          <a:xfrm>
            <a:off x="3532471" y="943540"/>
            <a:ext cx="796863" cy="316109"/>
            <a:chOff x="4733925" y="2686050"/>
            <a:chExt cx="1362075" cy="409435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24BBD3AC-CA22-651B-D21A-548B63BE0CA7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6E7BC905-5F38-5355-E1A6-C972CC426DAE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4488E0BD-21D0-0D8C-72A2-51EDB86982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D8A67CE2-B7C8-7B28-51CF-5C030E3A1D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07B6974-9D72-556D-4DF7-CBB3401D92A2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EA864E1-42B4-1117-7F6D-34D95E8C3DA5}"/>
              </a:ext>
            </a:extLst>
          </p:cNvPr>
          <p:cNvGrpSpPr/>
          <p:nvPr/>
        </p:nvGrpSpPr>
        <p:grpSpPr>
          <a:xfrm>
            <a:off x="5863567" y="939916"/>
            <a:ext cx="361950" cy="316109"/>
            <a:chOff x="4733925" y="2686050"/>
            <a:chExt cx="1362075" cy="409435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E5125FE5-5AEB-34F6-F1D1-E5C9E2477B33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2CB0EB6B-96CB-9066-54D4-8016299BB9BB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FDF47DDA-7C94-4B36-2658-66AF71DDFB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6125BA90-1AD4-92DC-9199-3D0CFBFA2E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5E7A9C6-0EFB-F928-7D0A-99BF798AFFDC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02D985A4-F240-38F1-B7FC-FA8B40A15ED6}"/>
              </a:ext>
            </a:extLst>
          </p:cNvPr>
          <p:cNvSpPr txBox="1"/>
          <p:nvPr/>
        </p:nvSpPr>
        <p:spPr>
          <a:xfrm>
            <a:off x="3525518" y="1587081"/>
            <a:ext cx="1383712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가정 내 </a:t>
            </a:r>
            <a:r>
              <a:rPr lang="en-US" altLang="ko-KR" sz="1000" b="1" dirty="0">
                <a:latin typeface="+mn-ea"/>
              </a:rPr>
              <a:t>PC/TV </a:t>
            </a:r>
            <a:r>
              <a:rPr lang="ko-KR" altLang="en-US" sz="1000" b="1" dirty="0">
                <a:latin typeface="+mn-ea"/>
              </a:rPr>
              <a:t>이동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F08064E-9D16-91DE-E72D-2C50ACCA337D}"/>
              </a:ext>
            </a:extLst>
          </p:cNvPr>
          <p:cNvSpPr txBox="1"/>
          <p:nvPr/>
        </p:nvSpPr>
        <p:spPr>
          <a:xfrm>
            <a:off x="3540256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FD_MI_FE_01_01_01</a:t>
            </a:r>
            <a:endParaRPr lang="ko-KR" altLang="en-US" sz="9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401AD2D-6176-7489-108A-11240BC4A27B}"/>
              </a:ext>
            </a:extLst>
          </p:cNvPr>
          <p:cNvSpPr txBox="1"/>
          <p:nvPr/>
        </p:nvSpPr>
        <p:spPr>
          <a:xfrm>
            <a:off x="3525517" y="2294350"/>
            <a:ext cx="2700000" cy="61061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이동 가능 서비스를 확인하시고 신청하기 버튼을 눌러주세요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F927796-A05D-E71A-D433-0B6DF08FCE2D}"/>
              </a:ext>
            </a:extLst>
          </p:cNvPr>
          <p:cNvSpPr txBox="1"/>
          <p:nvPr/>
        </p:nvSpPr>
        <p:spPr>
          <a:xfrm>
            <a:off x="3525518" y="1934143"/>
            <a:ext cx="2700000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이동 가능한 서비스가 없어요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729608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52172-C604-D575-27D7-A7E0A55B7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DC2431A0-8782-333E-EF1C-6AB85841EA52}"/>
              </a:ext>
            </a:extLst>
          </p:cNvPr>
          <p:cNvGraphicFramePr>
            <a:graphicFrameLocks noGrp="1"/>
          </p:cNvGraphicFramePr>
          <p:nvPr/>
        </p:nvGraphicFramePr>
        <p:xfrm>
          <a:off x="9768840" y="532464"/>
          <a:ext cx="2361310" cy="1025925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altLang="ko-KR" sz="800" dirty="0"/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카드 자동납부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다음 화면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en-US" altLang="ko-KR" sz="800" b="0" i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DS_MI_FE_01_02)</a:t>
                      </a:r>
                      <a:r>
                        <a:rPr lang="en-US" altLang="ko-KR" sz="800" b="0" i="0" baseline="0" dirty="0"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800" b="0" i="0" baseline="0" dirty="0"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이동</a:t>
                      </a:r>
                      <a:endParaRPr lang="en-US" altLang="ko-KR" sz="800" dirty="0"/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251235E3-9540-6102-8163-40838DB11AF5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가정 내  </a:t>
            </a:r>
            <a:r>
              <a:rPr lang="en-US" altLang="ko-KR" sz="800" dirty="0"/>
              <a:t>PC/TV </a:t>
            </a:r>
            <a:r>
              <a:rPr lang="ko-KR" altLang="en-US" sz="800" dirty="0"/>
              <a:t>이동 신청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F0EFE70-EAED-C40D-36F6-D5FA6181603A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DS_MI_FE_01_01</a:t>
            </a:r>
            <a:endParaRPr lang="en-US" altLang="ko-KR" sz="800" dirty="0"/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6D6C8ED6-38BE-C1B8-140E-136BB003EB6F}"/>
              </a:ext>
            </a:extLst>
          </p:cNvPr>
          <p:cNvSpPr/>
          <p:nvPr/>
        </p:nvSpPr>
        <p:spPr>
          <a:xfrm>
            <a:off x="4235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/>
              <a:t>서비스 선택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F460F08-3752-12EA-E1CA-09919A5C3B1D}"/>
              </a:ext>
            </a:extLst>
          </p:cNvPr>
          <p:cNvGrpSpPr/>
          <p:nvPr/>
        </p:nvGrpSpPr>
        <p:grpSpPr>
          <a:xfrm>
            <a:off x="423510" y="943540"/>
            <a:ext cx="796863" cy="316109"/>
            <a:chOff x="4733925" y="2686050"/>
            <a:chExt cx="1362075" cy="409435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9D3F49BE-FA33-1B65-EBDF-B666B26ECFBC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91384631-9D0A-6D50-D40C-77C4B912940E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43643991-BD1A-77B0-1F35-59898E1B57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98C24F0C-BA81-BEA9-EF37-20A247439B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5B7FFF6-3AA1-BA4B-582A-2C9ECDF5F199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C2ECF7F-743A-7635-D83E-3FF0EB851F98}"/>
              </a:ext>
            </a:extLst>
          </p:cNvPr>
          <p:cNvGrpSpPr/>
          <p:nvPr/>
        </p:nvGrpSpPr>
        <p:grpSpPr>
          <a:xfrm>
            <a:off x="2754606" y="939916"/>
            <a:ext cx="361950" cy="316109"/>
            <a:chOff x="4733925" y="2686050"/>
            <a:chExt cx="1362075" cy="409435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25ADDD1D-9549-89EC-BECB-996CF6CCAC61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BAA5177-4F1C-D9B9-BFC6-8EF4687079F3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24700F28-8F54-51E3-9976-CC6298FAEF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706B91DD-9A72-FF1A-7570-5D3F0F184B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C86D5E-81C5-F607-F443-2627B232E829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5DC50CE-3EE2-E4E8-6E7E-C18E8002B791}"/>
              </a:ext>
            </a:extLst>
          </p:cNvPr>
          <p:cNvSpPr txBox="1"/>
          <p:nvPr/>
        </p:nvSpPr>
        <p:spPr>
          <a:xfrm>
            <a:off x="416557" y="1587081"/>
            <a:ext cx="1383712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가정 내 </a:t>
            </a:r>
            <a:r>
              <a:rPr lang="en-US" altLang="ko-KR" sz="1000" b="1" dirty="0">
                <a:latin typeface="+mn-ea"/>
              </a:rPr>
              <a:t>PC/TV </a:t>
            </a:r>
            <a:r>
              <a:rPr lang="ko-KR" altLang="en-US" sz="1000" b="1" dirty="0">
                <a:latin typeface="+mn-ea"/>
              </a:rPr>
              <a:t>이동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E6B432-F5B9-D9E2-29CA-128D8A1167DC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FD_MI_FE_01_01_01</a:t>
            </a:r>
            <a:endParaRPr lang="ko-KR" altLang="en-US" sz="9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38393E8-D1A2-F286-BA34-76E614D028FF}"/>
              </a:ext>
            </a:extLst>
          </p:cNvPr>
          <p:cNvSpPr txBox="1"/>
          <p:nvPr/>
        </p:nvSpPr>
        <p:spPr>
          <a:xfrm>
            <a:off x="416556" y="2264111"/>
            <a:ext cx="2700000" cy="61061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이동이 필요한 서비스를 모두 선택하시고 버튼을 눌러주세요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DCE373D-1206-C8BC-231C-6D6025962D8A}"/>
              </a:ext>
            </a:extLst>
          </p:cNvPr>
          <p:cNvSpPr txBox="1"/>
          <p:nvPr/>
        </p:nvSpPr>
        <p:spPr>
          <a:xfrm>
            <a:off x="416557" y="1934143"/>
            <a:ext cx="2700000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서비스를 확인해 주세요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8822011-86B9-0308-0053-47EDACBF1888}"/>
              </a:ext>
            </a:extLst>
          </p:cNvPr>
          <p:cNvSpPr/>
          <p:nvPr/>
        </p:nvSpPr>
        <p:spPr>
          <a:xfrm>
            <a:off x="572837" y="3025714"/>
            <a:ext cx="2400057" cy="274320"/>
          </a:xfrm>
          <a:prstGeom prst="roundRect">
            <a:avLst>
              <a:gd name="adj" fmla="val 13889"/>
            </a:avLst>
          </a:prstGeom>
          <a:solidFill>
            <a:schemeClr val="bg1"/>
          </a:solidFill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인터넷</a:t>
            </a:r>
            <a:r>
              <a:rPr lang="en-US" altLang="ko-KR" sz="800" dirty="0">
                <a:solidFill>
                  <a:schemeClr val="tx1"/>
                </a:solidFill>
              </a:rPr>
              <a:t>/</a:t>
            </a:r>
            <a:r>
              <a:rPr lang="ko-KR" altLang="en-US" sz="800" dirty="0">
                <a:solidFill>
                  <a:schemeClr val="tx1"/>
                </a:solidFill>
              </a:rPr>
              <a:t>와이파이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688C709-0ADA-9576-B98C-750F58757E7A}"/>
              </a:ext>
            </a:extLst>
          </p:cNvPr>
          <p:cNvSpPr/>
          <p:nvPr/>
        </p:nvSpPr>
        <p:spPr>
          <a:xfrm>
            <a:off x="572837" y="3354003"/>
            <a:ext cx="2400057" cy="274320"/>
          </a:xfrm>
          <a:prstGeom prst="roundRect">
            <a:avLst>
              <a:gd name="adj" fmla="val 13889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B tv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18D3093-7178-BEF4-C678-D2C7B74DF1FF}"/>
              </a:ext>
            </a:extLst>
          </p:cNvPr>
          <p:cNvSpPr/>
          <p:nvPr/>
        </p:nvSpPr>
        <p:spPr>
          <a:xfrm>
            <a:off x="572837" y="3681961"/>
            <a:ext cx="2400057" cy="274320"/>
          </a:xfrm>
          <a:prstGeom prst="roundRect">
            <a:avLst>
              <a:gd name="adj" fmla="val 13889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집전화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0625649-1DCC-51C5-EE45-D177A473A8C0}"/>
              </a:ext>
            </a:extLst>
          </p:cNvPr>
          <p:cNvSpPr/>
          <p:nvPr/>
        </p:nvSpPr>
        <p:spPr>
          <a:xfrm>
            <a:off x="572837" y="4048767"/>
            <a:ext cx="2400057" cy="274320"/>
          </a:xfrm>
          <a:prstGeom prst="roundRect">
            <a:avLst>
              <a:gd name="adj" fmla="val 13889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신청하기</a:t>
            </a:r>
          </a:p>
        </p:txBody>
      </p:sp>
    </p:spTree>
    <p:extLst>
      <p:ext uri="{BB962C8B-B14F-4D97-AF65-F5344CB8AC3E}">
        <p14:creationId xmlns:p14="http://schemas.microsoft.com/office/powerpoint/2010/main" val="13498955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0CB27-4C4C-6C17-1120-AA3A9D978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44042FFC-80C8-B49D-E5E9-F0F2BC2BD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839753"/>
              </p:ext>
            </p:extLst>
          </p:nvPr>
        </p:nvGraphicFramePr>
        <p:xfrm>
          <a:off x="9768840" y="532464"/>
          <a:ext cx="2361310" cy="879621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altLang="ko-KR" sz="800" dirty="0"/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8FD492F9-C436-051D-7C76-891175ED5A64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가정 내  </a:t>
            </a:r>
            <a:r>
              <a:rPr lang="en-US" altLang="ko-KR" sz="800" dirty="0"/>
              <a:t>PC/TV </a:t>
            </a:r>
            <a:r>
              <a:rPr lang="ko-KR" altLang="en-US" sz="800" dirty="0"/>
              <a:t>이동 신청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B76049-D311-F1CD-C6DE-6739EBA6680A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DS_MI_FE_01_01</a:t>
            </a:r>
            <a:endParaRPr lang="en-US" altLang="ko-KR" sz="800" dirty="0"/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2A712ECF-E7AA-077D-720F-4C29FEFB7A7C}"/>
              </a:ext>
            </a:extLst>
          </p:cNvPr>
          <p:cNvSpPr/>
          <p:nvPr/>
        </p:nvSpPr>
        <p:spPr>
          <a:xfrm>
            <a:off x="4235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/>
              <a:t>이동 유형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CBBA1CC-6B63-CF33-5D6D-901708E4971A}"/>
              </a:ext>
            </a:extLst>
          </p:cNvPr>
          <p:cNvGrpSpPr/>
          <p:nvPr/>
        </p:nvGrpSpPr>
        <p:grpSpPr>
          <a:xfrm>
            <a:off x="423510" y="943540"/>
            <a:ext cx="796863" cy="316109"/>
            <a:chOff x="4733925" y="2686050"/>
            <a:chExt cx="1362075" cy="409435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87B872BF-139A-D509-1096-14D807B45574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20BD199A-4DC8-D6E7-4FE2-60EB85B9D3F6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6052B946-DCDE-3AE2-BF89-DCCA851B3B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E8FF98DC-4535-E95F-D8B5-1F2B4D831A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6BF92A8-BAC0-BEFF-7EC3-9D1FEEF99F63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493D0F2-85CE-FEEF-9060-B747C9648EAC}"/>
              </a:ext>
            </a:extLst>
          </p:cNvPr>
          <p:cNvGrpSpPr/>
          <p:nvPr/>
        </p:nvGrpSpPr>
        <p:grpSpPr>
          <a:xfrm>
            <a:off x="2754606" y="939916"/>
            <a:ext cx="361950" cy="316109"/>
            <a:chOff x="4733925" y="2686050"/>
            <a:chExt cx="1362075" cy="409435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54E88E9F-21E8-7171-DD1B-F264DA7181D4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08E2A69B-47FE-FF82-9BE4-5044576956F8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029E8098-F953-E099-44AA-7C8438E0AC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3D212AE-D4C6-B5FE-792D-2884BF730D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5BC0B82-DC3E-BCE6-CFA2-5F15608FDA8F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F0DA496-9DF7-4E68-F735-4F91F42C3973}"/>
              </a:ext>
            </a:extLst>
          </p:cNvPr>
          <p:cNvSpPr txBox="1"/>
          <p:nvPr/>
        </p:nvSpPr>
        <p:spPr>
          <a:xfrm>
            <a:off x="416557" y="1587081"/>
            <a:ext cx="1383712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가정 내 </a:t>
            </a:r>
            <a:r>
              <a:rPr lang="en-US" altLang="ko-KR" sz="1000" b="1" dirty="0">
                <a:latin typeface="+mn-ea"/>
              </a:rPr>
              <a:t>PC/TV </a:t>
            </a:r>
            <a:r>
              <a:rPr lang="ko-KR" altLang="en-US" sz="1000" b="1" dirty="0">
                <a:latin typeface="+mn-ea"/>
              </a:rPr>
              <a:t>이동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89D07A-E82C-5EDE-C5D3-37695F2812D9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FD_MI_FE_01_01_01</a:t>
            </a:r>
            <a:endParaRPr lang="ko-KR" altLang="en-US" sz="9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5871B0D-95C9-5CE3-7029-35351C99C9C3}"/>
              </a:ext>
            </a:extLst>
          </p:cNvPr>
          <p:cNvSpPr txBox="1"/>
          <p:nvPr/>
        </p:nvSpPr>
        <p:spPr>
          <a:xfrm>
            <a:off x="416556" y="2264111"/>
            <a:ext cx="2700000" cy="33361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원하시는 이동 유형을 선택해주세요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3022A1D-AAFB-BABE-3EB4-933194700708}"/>
              </a:ext>
            </a:extLst>
          </p:cNvPr>
          <p:cNvSpPr txBox="1"/>
          <p:nvPr/>
        </p:nvSpPr>
        <p:spPr>
          <a:xfrm>
            <a:off x="416557" y="1934143"/>
            <a:ext cx="2700000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가정내 이동 유형을 확인하시고</a:t>
            </a:r>
            <a:endParaRPr lang="en-US" altLang="ko-KR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668A8C7-0124-AD4E-0363-CE7B2E47FDB8}"/>
              </a:ext>
            </a:extLst>
          </p:cNvPr>
          <p:cNvSpPr/>
          <p:nvPr/>
        </p:nvSpPr>
        <p:spPr>
          <a:xfrm>
            <a:off x="572837" y="2707503"/>
            <a:ext cx="2400057" cy="274320"/>
          </a:xfrm>
          <a:prstGeom prst="roundRect">
            <a:avLst>
              <a:gd name="adj" fmla="val 13889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같은 방에서 </a:t>
            </a:r>
            <a:r>
              <a:rPr lang="ko-KR" altLang="en-US" sz="800" dirty="0" err="1">
                <a:solidFill>
                  <a:schemeClr val="tx1"/>
                </a:solidFill>
              </a:rPr>
              <a:t>재연결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4AB8919-6AB0-83A1-ADAB-766EEE18D37E}"/>
              </a:ext>
            </a:extLst>
          </p:cNvPr>
          <p:cNvSpPr/>
          <p:nvPr/>
        </p:nvSpPr>
        <p:spPr>
          <a:xfrm>
            <a:off x="572837" y="3035792"/>
            <a:ext cx="2400057" cy="274320"/>
          </a:xfrm>
          <a:prstGeom prst="roundRect">
            <a:avLst>
              <a:gd name="adj" fmla="val 13889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다른 방으로 이동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38113D1-2E08-24F8-63A2-212871F4D681}"/>
              </a:ext>
            </a:extLst>
          </p:cNvPr>
          <p:cNvSpPr/>
          <p:nvPr/>
        </p:nvSpPr>
        <p:spPr>
          <a:xfrm>
            <a:off x="572837" y="3363750"/>
            <a:ext cx="2400057" cy="274320"/>
          </a:xfrm>
          <a:prstGeom prst="roundRect">
            <a:avLst>
              <a:gd name="adj" fmla="val 13889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인테리어 공사 </a:t>
            </a:r>
            <a:r>
              <a:rPr lang="ko-KR" altLang="en-US" sz="800" dirty="0" err="1">
                <a:solidFill>
                  <a:schemeClr val="tx1"/>
                </a:solidFill>
              </a:rPr>
              <a:t>재연결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E77B618-957D-8666-008C-EDF7BAA3C836}"/>
              </a:ext>
            </a:extLst>
          </p:cNvPr>
          <p:cNvSpPr/>
          <p:nvPr/>
        </p:nvSpPr>
        <p:spPr>
          <a:xfrm>
            <a:off x="2754606" y="2784482"/>
            <a:ext cx="147484" cy="1474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i</a:t>
            </a:r>
            <a:endParaRPr lang="ko-KR" altLang="en-US" sz="90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43947D0-54AD-1719-935F-D86088F68232}"/>
              </a:ext>
            </a:extLst>
          </p:cNvPr>
          <p:cNvSpPr/>
          <p:nvPr/>
        </p:nvSpPr>
        <p:spPr>
          <a:xfrm>
            <a:off x="3596224" y="3246528"/>
            <a:ext cx="2545003" cy="1414727"/>
          </a:xfrm>
          <a:prstGeom prst="roundRect">
            <a:avLst>
              <a:gd name="adj" fmla="val 2450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050" dirty="0">
                <a:solidFill>
                  <a:schemeClr val="tx1"/>
                </a:solidFill>
              </a:rPr>
              <a:t>다른 방으로 이동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24A03D-204A-53B5-8FDD-34B69314D8E3}"/>
              </a:ext>
            </a:extLst>
          </p:cNvPr>
          <p:cNvSpPr txBox="1"/>
          <p:nvPr/>
        </p:nvSpPr>
        <p:spPr>
          <a:xfrm>
            <a:off x="3638427" y="3526747"/>
            <a:ext cx="25028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800" dirty="0">
                <a:solidFill>
                  <a:schemeClr val="tx1"/>
                </a:solidFill>
              </a:rPr>
              <a:t>현관문을 통해 외부로 나가지 않고 집안내에서 설치 위치를 변경하는 경우 해당 </a:t>
            </a:r>
            <a:r>
              <a:rPr lang="ko-KR" altLang="en-US" sz="800" dirty="0"/>
              <a:t>됩니다</a:t>
            </a:r>
            <a:r>
              <a:rPr lang="en-US" altLang="ko-KR" sz="8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800" dirty="0">
                <a:solidFill>
                  <a:schemeClr val="tx1"/>
                </a:solidFill>
              </a:rPr>
              <a:t>원룸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오피스텔 등 방 호수 또는 층이 달라지는 경우는 이사 이전 신청 접수를 해주세요</a:t>
            </a:r>
            <a:r>
              <a:rPr lang="en-US" altLang="ko-KR" sz="800" dirty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r>
              <a:rPr lang="en-US" altLang="ko-KR" sz="800" dirty="0">
                <a:solidFill>
                  <a:schemeClr val="tx1"/>
                </a:solidFill>
              </a:rPr>
              <a:t>PC</a:t>
            </a:r>
            <a:r>
              <a:rPr lang="ko-KR" altLang="en-US" sz="800" dirty="0">
                <a:solidFill>
                  <a:schemeClr val="tx1"/>
                </a:solidFill>
              </a:rPr>
              <a:t>의 무선 </a:t>
            </a:r>
            <a:r>
              <a:rPr lang="en-US" altLang="ko-KR" sz="800" dirty="0">
                <a:solidFill>
                  <a:schemeClr val="tx1"/>
                </a:solidFill>
              </a:rPr>
              <a:t>-&gt; </a:t>
            </a:r>
            <a:r>
              <a:rPr lang="ko-KR" altLang="en-US" sz="800" dirty="0">
                <a:solidFill>
                  <a:schemeClr val="tx1"/>
                </a:solidFill>
              </a:rPr>
              <a:t>유선 연결 방식 변경에도 일부 해당 됩니다</a:t>
            </a:r>
            <a:r>
              <a:rPr lang="en-US" altLang="ko-KR" sz="800" dirty="0">
                <a:solidFill>
                  <a:schemeClr val="tx1"/>
                </a:solidFill>
              </a:rPr>
              <a:t>.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EC741EC-B4C0-C16C-1767-54B40AD58509}"/>
              </a:ext>
            </a:extLst>
          </p:cNvPr>
          <p:cNvSpPr/>
          <p:nvPr/>
        </p:nvSpPr>
        <p:spPr>
          <a:xfrm>
            <a:off x="2754606" y="3099044"/>
            <a:ext cx="147484" cy="1474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i</a:t>
            </a:r>
            <a:endParaRPr lang="ko-KR" altLang="en-US" sz="9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2A88454-8234-6ECC-2627-2F54629FA64D}"/>
              </a:ext>
            </a:extLst>
          </p:cNvPr>
          <p:cNvSpPr/>
          <p:nvPr/>
        </p:nvSpPr>
        <p:spPr>
          <a:xfrm>
            <a:off x="2754606" y="3427168"/>
            <a:ext cx="147484" cy="1474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i</a:t>
            </a:r>
            <a:endParaRPr lang="ko-KR" altLang="en-US" sz="9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27AB168-0F71-A03A-4902-61FB8BDA7600}"/>
              </a:ext>
            </a:extLst>
          </p:cNvPr>
          <p:cNvSpPr/>
          <p:nvPr/>
        </p:nvSpPr>
        <p:spPr>
          <a:xfrm>
            <a:off x="572837" y="3705014"/>
            <a:ext cx="2400057" cy="274320"/>
          </a:xfrm>
          <a:prstGeom prst="roundRect">
            <a:avLst>
              <a:gd name="adj" fmla="val 13889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선택하기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19FE3D7-A523-CC82-1FE1-D4085D00E5F3}"/>
              </a:ext>
            </a:extLst>
          </p:cNvPr>
          <p:cNvGrpSpPr/>
          <p:nvPr/>
        </p:nvGrpSpPr>
        <p:grpSpPr>
          <a:xfrm>
            <a:off x="5897287" y="3238239"/>
            <a:ext cx="260008" cy="230832"/>
            <a:chOff x="4722598" y="2670420"/>
            <a:chExt cx="1424127" cy="43516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7A950C6-152A-23FA-5BC4-18F35C7208EB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24EA68D8-4183-D66C-5A74-83E3437F0DFB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C04B29A5-65A8-A739-8E3C-93151DE7D6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DF5D2B66-FA00-C1B2-AB78-85763DECAB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2573A77-447B-C670-1FED-24F28BC91D94}"/>
                </a:ext>
              </a:extLst>
            </p:cNvPr>
            <p:cNvSpPr txBox="1"/>
            <p:nvPr/>
          </p:nvSpPr>
          <p:spPr>
            <a:xfrm>
              <a:off x="4722598" y="2670420"/>
              <a:ext cx="1424127" cy="435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b="1" dirty="0"/>
                <a:t>X</a:t>
              </a:r>
              <a:endParaRPr lang="ko-KR" altLang="en-US" sz="900" b="1" dirty="0"/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8FB05B5-5F8E-BBDE-1092-850E5F1B216C}"/>
              </a:ext>
            </a:extLst>
          </p:cNvPr>
          <p:cNvSpPr/>
          <p:nvPr/>
        </p:nvSpPr>
        <p:spPr>
          <a:xfrm>
            <a:off x="6368921" y="3246528"/>
            <a:ext cx="2545003" cy="1414727"/>
          </a:xfrm>
          <a:prstGeom prst="roundRect">
            <a:avLst>
              <a:gd name="adj" fmla="val 2450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050" dirty="0">
                <a:solidFill>
                  <a:schemeClr val="tx1"/>
                </a:solidFill>
              </a:rPr>
              <a:t>인테리어 공사 </a:t>
            </a:r>
            <a:r>
              <a:rPr lang="ko-KR" altLang="en-US" sz="1050" dirty="0" err="1">
                <a:solidFill>
                  <a:schemeClr val="tx1"/>
                </a:solidFill>
              </a:rPr>
              <a:t>재연결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3D98D4-1749-3654-0642-E54044EF0A63}"/>
              </a:ext>
            </a:extLst>
          </p:cNvPr>
          <p:cNvSpPr txBox="1"/>
          <p:nvPr/>
        </p:nvSpPr>
        <p:spPr>
          <a:xfrm>
            <a:off x="6411124" y="3526747"/>
            <a:ext cx="25028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800" dirty="0">
                <a:solidFill>
                  <a:schemeClr val="tx1"/>
                </a:solidFill>
              </a:rPr>
              <a:t>현관문을 통해 외부로 나가지 않고 집안내에서 설치 위치를 변경하는 경우 해당 </a:t>
            </a:r>
            <a:r>
              <a:rPr lang="ko-KR" altLang="en-US" sz="800" dirty="0"/>
              <a:t>됩니다</a:t>
            </a:r>
            <a:r>
              <a:rPr lang="en-US" altLang="ko-KR" sz="8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800" dirty="0">
                <a:solidFill>
                  <a:schemeClr val="tx1"/>
                </a:solidFill>
              </a:rPr>
              <a:t>원룸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오피스텔 등 방 호수 또는 층이 달라지는 경우는 이사 이전 신청 접수를 해주세요</a:t>
            </a:r>
            <a:r>
              <a:rPr lang="en-US" altLang="ko-KR" sz="800" dirty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r>
              <a:rPr lang="en-US" altLang="ko-KR" sz="800" dirty="0">
                <a:solidFill>
                  <a:schemeClr val="tx1"/>
                </a:solidFill>
              </a:rPr>
              <a:t>PC</a:t>
            </a:r>
            <a:r>
              <a:rPr lang="ko-KR" altLang="en-US" sz="800" dirty="0">
                <a:solidFill>
                  <a:schemeClr val="tx1"/>
                </a:solidFill>
              </a:rPr>
              <a:t>의 무선 </a:t>
            </a:r>
            <a:r>
              <a:rPr lang="en-US" altLang="ko-KR" sz="800" dirty="0">
                <a:solidFill>
                  <a:schemeClr val="tx1"/>
                </a:solidFill>
              </a:rPr>
              <a:t>-&gt; </a:t>
            </a:r>
            <a:r>
              <a:rPr lang="ko-KR" altLang="en-US" sz="800" dirty="0">
                <a:solidFill>
                  <a:schemeClr val="tx1"/>
                </a:solidFill>
              </a:rPr>
              <a:t>유선 연결 방식 변경에도 일부 해당 됩니다</a:t>
            </a:r>
            <a:r>
              <a:rPr lang="en-US" altLang="ko-KR" sz="800" dirty="0">
                <a:solidFill>
                  <a:schemeClr val="tx1"/>
                </a:solidFill>
              </a:rPr>
              <a:t>.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94C60C6-EA21-18F8-347A-717E0D58FD29}"/>
              </a:ext>
            </a:extLst>
          </p:cNvPr>
          <p:cNvGrpSpPr/>
          <p:nvPr/>
        </p:nvGrpSpPr>
        <p:grpSpPr>
          <a:xfrm>
            <a:off x="8669984" y="3238239"/>
            <a:ext cx="260008" cy="230832"/>
            <a:chOff x="4722598" y="2670420"/>
            <a:chExt cx="1424127" cy="435164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8211339-9B9D-1361-8BBC-7962D2363FDA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42C4F614-9B56-DC2A-D24F-9FAD1A9F34B2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7F7923A4-EDD1-8775-B31E-41DDCB60D9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C048BDF0-8A00-37A8-5630-C61E087627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9B4D4A5-B0A3-A2F5-14AC-9DE01FF64DC0}"/>
                </a:ext>
              </a:extLst>
            </p:cNvPr>
            <p:cNvSpPr txBox="1"/>
            <p:nvPr/>
          </p:nvSpPr>
          <p:spPr>
            <a:xfrm>
              <a:off x="4722598" y="2670420"/>
              <a:ext cx="1424127" cy="435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b="1" dirty="0"/>
                <a:t>X</a:t>
              </a:r>
              <a:endParaRPr lang="ko-KR" altLang="en-US" sz="900" b="1" dirty="0"/>
            </a:p>
          </p:txBody>
        </p:sp>
      </p:grp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57A1BBE4-CF91-233D-B607-8C177CDA57E1}"/>
              </a:ext>
            </a:extLst>
          </p:cNvPr>
          <p:cNvSpPr/>
          <p:nvPr/>
        </p:nvSpPr>
        <p:spPr>
          <a:xfrm>
            <a:off x="6368921" y="1765836"/>
            <a:ext cx="2545003" cy="1414727"/>
          </a:xfrm>
          <a:prstGeom prst="roundRect">
            <a:avLst>
              <a:gd name="adj" fmla="val 2450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050" dirty="0">
                <a:solidFill>
                  <a:schemeClr val="tx1"/>
                </a:solidFill>
              </a:rPr>
              <a:t>같은 방에서 </a:t>
            </a:r>
            <a:r>
              <a:rPr lang="ko-KR" altLang="en-US" sz="1050" dirty="0" err="1">
                <a:solidFill>
                  <a:schemeClr val="tx1"/>
                </a:solidFill>
              </a:rPr>
              <a:t>재연결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FE336E-2C30-7A26-C98E-D98DCBD1570C}"/>
              </a:ext>
            </a:extLst>
          </p:cNvPr>
          <p:cNvSpPr txBox="1"/>
          <p:nvPr/>
        </p:nvSpPr>
        <p:spPr>
          <a:xfrm>
            <a:off x="6411124" y="2046055"/>
            <a:ext cx="25028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800" dirty="0">
                <a:solidFill>
                  <a:schemeClr val="tx1"/>
                </a:solidFill>
              </a:rPr>
              <a:t>현관문을 통해 외부로 나가지 않고 집안내에서 설치 위치를 변경하는 경우 해당 </a:t>
            </a:r>
            <a:r>
              <a:rPr lang="ko-KR" altLang="en-US" sz="800" dirty="0"/>
              <a:t>됩니다</a:t>
            </a:r>
            <a:r>
              <a:rPr lang="en-US" altLang="ko-KR" sz="8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800" dirty="0">
                <a:solidFill>
                  <a:schemeClr val="tx1"/>
                </a:solidFill>
              </a:rPr>
              <a:t>원룸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오피스텔 등 방 호수 또는 층이 달라지는 경우는 이사 이전 신청 접수를 해주세요</a:t>
            </a:r>
            <a:r>
              <a:rPr lang="en-US" altLang="ko-KR" sz="800" dirty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r>
              <a:rPr lang="en-US" altLang="ko-KR" sz="800" dirty="0">
                <a:solidFill>
                  <a:schemeClr val="tx1"/>
                </a:solidFill>
              </a:rPr>
              <a:t>PC</a:t>
            </a:r>
            <a:r>
              <a:rPr lang="ko-KR" altLang="en-US" sz="800" dirty="0">
                <a:solidFill>
                  <a:schemeClr val="tx1"/>
                </a:solidFill>
              </a:rPr>
              <a:t>의 무선 </a:t>
            </a:r>
            <a:r>
              <a:rPr lang="en-US" altLang="ko-KR" sz="800" dirty="0">
                <a:solidFill>
                  <a:schemeClr val="tx1"/>
                </a:solidFill>
              </a:rPr>
              <a:t>-&gt; </a:t>
            </a:r>
            <a:r>
              <a:rPr lang="ko-KR" altLang="en-US" sz="800" dirty="0">
                <a:solidFill>
                  <a:schemeClr val="tx1"/>
                </a:solidFill>
              </a:rPr>
              <a:t>유선 연결 방식 변경에도 일부 해당 됩니다</a:t>
            </a:r>
            <a:r>
              <a:rPr lang="en-US" altLang="ko-KR" sz="800" dirty="0">
                <a:solidFill>
                  <a:schemeClr val="tx1"/>
                </a:solidFill>
              </a:rPr>
              <a:t>.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F5DD94B-328E-5D93-2C36-2C46AC95BDDB}"/>
              </a:ext>
            </a:extLst>
          </p:cNvPr>
          <p:cNvGrpSpPr/>
          <p:nvPr/>
        </p:nvGrpSpPr>
        <p:grpSpPr>
          <a:xfrm>
            <a:off x="8669984" y="1757547"/>
            <a:ext cx="260008" cy="230832"/>
            <a:chOff x="4722598" y="2670420"/>
            <a:chExt cx="1424127" cy="435164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61E350BE-5616-FB49-D48D-9ABFB829C2C6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10A9915-5EFD-0321-46D1-F9918F9D06F4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EB50BF07-D0D0-F439-729F-EA57622950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4703EDBC-A587-546B-42B0-66BEA53A6D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5F6B6B5-ADF8-7175-19F6-44E26BC791E9}"/>
                </a:ext>
              </a:extLst>
            </p:cNvPr>
            <p:cNvSpPr txBox="1"/>
            <p:nvPr/>
          </p:nvSpPr>
          <p:spPr>
            <a:xfrm>
              <a:off x="4722598" y="2670420"/>
              <a:ext cx="1424127" cy="435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b="1" dirty="0"/>
                <a:t>X</a:t>
              </a:r>
              <a:endParaRPr lang="ko-KR" altLang="en-US" sz="9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2271830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0CB27-4C4C-6C17-1120-AA3A9D978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44042FFC-80C8-B49D-E5E9-F0F2BC2BD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336584"/>
              </p:ext>
            </p:extLst>
          </p:nvPr>
        </p:nvGraphicFramePr>
        <p:xfrm>
          <a:off x="9768840" y="532464"/>
          <a:ext cx="2361310" cy="879621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altLang="ko-KR" sz="800" dirty="0"/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8FD492F9-C436-051D-7C76-891175ED5A64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가정 내  </a:t>
            </a:r>
            <a:r>
              <a:rPr lang="en-US" altLang="ko-KR" sz="800" dirty="0"/>
              <a:t>PC/TV </a:t>
            </a:r>
            <a:r>
              <a:rPr lang="ko-KR" altLang="en-US" sz="800" dirty="0"/>
              <a:t>이동 신청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B76049-D311-F1CD-C6DE-6739EBA6680A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DS_MI_FE_01_01</a:t>
            </a:r>
            <a:endParaRPr lang="en-US" altLang="ko-KR" sz="8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DE0E95F-AD24-A93E-481B-7A14715C3809}"/>
              </a:ext>
            </a:extLst>
          </p:cNvPr>
          <p:cNvSpPr/>
          <p:nvPr/>
        </p:nvSpPr>
        <p:spPr>
          <a:xfrm>
            <a:off x="4235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/>
              <a:t>신청 내역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687C6A2-C890-AE41-D8AD-B0E607BF618A}"/>
              </a:ext>
            </a:extLst>
          </p:cNvPr>
          <p:cNvGrpSpPr/>
          <p:nvPr/>
        </p:nvGrpSpPr>
        <p:grpSpPr>
          <a:xfrm>
            <a:off x="423510" y="943540"/>
            <a:ext cx="796863" cy="316109"/>
            <a:chOff x="4733925" y="2686050"/>
            <a:chExt cx="1362075" cy="4094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A0FC443-35D4-17C2-2657-855E44AB3FD8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7110379-2A2B-020D-DD6B-2E74E97FC609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6E70198C-B76A-BB14-A6E1-69F9242F20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7EB43533-5468-C58B-D053-5230D9AEC1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563C722-1E3D-12CE-A313-23DA8B8D057A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58F2291-6E02-7038-57FA-66653F62BE2F}"/>
              </a:ext>
            </a:extLst>
          </p:cNvPr>
          <p:cNvGrpSpPr/>
          <p:nvPr/>
        </p:nvGrpSpPr>
        <p:grpSpPr>
          <a:xfrm>
            <a:off x="2754606" y="939916"/>
            <a:ext cx="361950" cy="316109"/>
            <a:chOff x="4733925" y="2686050"/>
            <a:chExt cx="1362075" cy="409435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6F06B395-EE7F-CFD2-3376-C347CC17CB04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694CE51F-1EB7-D233-133E-48B9498B6FC0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BE3B3289-8B93-BFBA-51F5-604692CA5B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28E52525-0415-11C4-0B2E-A289111E05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1F09DA3-2865-C9ED-59FE-C9F2590B1777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B2745FA-9147-6CC9-2F5F-E8B63B58ED87}"/>
              </a:ext>
            </a:extLst>
          </p:cNvPr>
          <p:cNvSpPr txBox="1"/>
          <p:nvPr/>
        </p:nvSpPr>
        <p:spPr>
          <a:xfrm>
            <a:off x="416557" y="1587081"/>
            <a:ext cx="1383712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가정 내 </a:t>
            </a:r>
            <a:r>
              <a:rPr lang="en-US" altLang="ko-KR" sz="1000" b="1" dirty="0">
                <a:latin typeface="+mn-ea"/>
              </a:rPr>
              <a:t>PC/TV </a:t>
            </a:r>
            <a:r>
              <a:rPr lang="ko-KR" altLang="en-US" sz="1000" b="1" dirty="0">
                <a:latin typeface="+mn-ea"/>
              </a:rPr>
              <a:t>이동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6E2DA0-32F9-927C-4E23-1F32A43190C6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FD_MI_FE_01_01_01</a:t>
            </a:r>
            <a:endParaRPr lang="ko-KR" altLang="en-US" sz="9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C621A6-9A08-0253-4572-2B1C65366D4C}"/>
              </a:ext>
            </a:extLst>
          </p:cNvPr>
          <p:cNvSpPr txBox="1"/>
          <p:nvPr/>
        </p:nvSpPr>
        <p:spPr>
          <a:xfrm>
            <a:off x="416556" y="2264111"/>
            <a:ext cx="2700000" cy="61061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내역 확인 후 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“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다음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” 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이라고 말씀하시거나 버튼을 눌러주세요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FF7F5F-9CBE-BD45-C6A6-C4C890F4D1FA}"/>
              </a:ext>
            </a:extLst>
          </p:cNvPr>
          <p:cNvSpPr txBox="1"/>
          <p:nvPr/>
        </p:nvSpPr>
        <p:spPr>
          <a:xfrm>
            <a:off x="416557" y="1934143"/>
            <a:ext cx="2700000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신청 내역 및 출동비를 확인해 주세요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35921539-9D89-B671-883A-A9EA4C766CDF}"/>
              </a:ext>
            </a:extLst>
          </p:cNvPr>
          <p:cNvSpPr/>
          <p:nvPr/>
        </p:nvSpPr>
        <p:spPr>
          <a:xfrm>
            <a:off x="452420" y="2960847"/>
            <a:ext cx="2605963" cy="1040332"/>
          </a:xfrm>
          <a:prstGeom prst="roundRect">
            <a:avLst>
              <a:gd name="adj" fmla="val 245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DD4FC31C-CD02-FADF-7BDA-3E82F46A97C2}"/>
              </a:ext>
            </a:extLst>
          </p:cNvPr>
          <p:cNvGrpSpPr/>
          <p:nvPr/>
        </p:nvGrpSpPr>
        <p:grpSpPr>
          <a:xfrm>
            <a:off x="612326" y="4094117"/>
            <a:ext cx="2318262" cy="274320"/>
            <a:chOff x="6846094" y="3510739"/>
            <a:chExt cx="2169534" cy="274320"/>
          </a:xfrm>
        </p:grpSpPr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0FF58B4E-D10E-3344-1E68-77110B09CC8C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ADE8E8B-0330-D0F0-C37C-10A2BBDDC293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다음</a:t>
              </a:r>
            </a:p>
          </p:txBody>
        </p:sp>
      </p:grpSp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D86C579C-5627-89E4-0060-726E442B26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940154"/>
              </p:ext>
            </p:extLst>
          </p:nvPr>
        </p:nvGraphicFramePr>
        <p:xfrm>
          <a:off x="492074" y="3263007"/>
          <a:ext cx="2513063" cy="663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5470">
                  <a:extLst>
                    <a:ext uri="{9D8B030D-6E8A-4147-A177-3AD203B41FA5}">
                      <a16:colId xmlns:a16="http://schemas.microsoft.com/office/drawing/2014/main" val="2252942029"/>
                    </a:ext>
                  </a:extLst>
                </a:gridCol>
                <a:gridCol w="1387593">
                  <a:extLst>
                    <a:ext uri="{9D8B030D-6E8A-4147-A177-3AD203B41FA5}">
                      <a16:colId xmlns:a16="http://schemas.microsoft.com/office/drawing/2014/main" val="2677618820"/>
                    </a:ext>
                  </a:extLst>
                </a:gridCol>
              </a:tblGrid>
              <a:tr h="2212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방문주소</a:t>
                      </a: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서울 강서구 가양동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158441"/>
                  </a:ext>
                </a:extLst>
              </a:tr>
              <a:tr h="2212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이동서비스</a:t>
                      </a: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인터넷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와이파이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,B tv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5167118"/>
                  </a:ext>
                </a:extLst>
              </a:tr>
              <a:tr h="2212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이동유형</a:t>
                      </a: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다른 방으로 이동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6920083"/>
                  </a:ext>
                </a:extLst>
              </a:tr>
            </a:tbl>
          </a:graphicData>
        </a:graphic>
      </p:graphicFrame>
      <p:graphicFrame>
        <p:nvGraphicFramePr>
          <p:cNvPr id="82" name="표 81">
            <a:extLst>
              <a:ext uri="{FF2B5EF4-FFF2-40B4-BE49-F238E27FC236}">
                <a16:creationId xmlns:a16="http://schemas.microsoft.com/office/drawing/2014/main" id="{83AF72D8-2A65-E687-EE6B-4A14875760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877517"/>
              </p:ext>
            </p:extLst>
          </p:nvPr>
        </p:nvGraphicFramePr>
        <p:xfrm>
          <a:off x="1048430" y="2978409"/>
          <a:ext cx="1610872" cy="284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0872">
                  <a:extLst>
                    <a:ext uri="{9D8B030D-6E8A-4147-A177-3AD203B41FA5}">
                      <a16:colId xmlns:a16="http://schemas.microsoft.com/office/drawing/2014/main" val="1072252059"/>
                    </a:ext>
                  </a:extLst>
                </a:gridCol>
              </a:tblGrid>
              <a:tr h="2844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신청 내역 및 </a:t>
                      </a:r>
                      <a:r>
                        <a:rPr lang="ko-KR" altLang="en-US" sz="900" b="1" dirty="0" err="1">
                          <a:solidFill>
                            <a:schemeClr val="tx1"/>
                          </a:solidFill>
                        </a:rPr>
                        <a:t>출동비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346977"/>
                  </a:ext>
                </a:extLst>
              </a:tr>
            </a:tbl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12B23947-AA77-65E8-D3B1-3876A9A3A7CC}"/>
              </a:ext>
            </a:extLst>
          </p:cNvPr>
          <p:cNvSpPr txBox="1"/>
          <p:nvPr/>
        </p:nvSpPr>
        <p:spPr>
          <a:xfrm>
            <a:off x="414450" y="4428259"/>
            <a:ext cx="2688781" cy="622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/>
              <a:t>출동비는 </a:t>
            </a:r>
            <a:r>
              <a:rPr lang="en-US" altLang="ko-KR" sz="800" dirty="0"/>
              <a:t>11,000</a:t>
            </a:r>
            <a:r>
              <a:rPr lang="ko-KR" altLang="en-US" sz="800" dirty="0"/>
              <a:t>원부터 </a:t>
            </a:r>
            <a:r>
              <a:rPr lang="en-US" altLang="ko-KR" sz="800" dirty="0"/>
              <a:t>36,300</a:t>
            </a:r>
            <a:r>
              <a:rPr lang="ko-KR" altLang="en-US" sz="800" dirty="0"/>
              <a:t>원</a:t>
            </a:r>
            <a:r>
              <a:rPr lang="en-US" altLang="ko-KR" sz="800" dirty="0"/>
              <a:t>(</a:t>
            </a:r>
            <a:r>
              <a:rPr lang="ko-KR" altLang="en-US" sz="800" dirty="0"/>
              <a:t>부가세 포함</a:t>
            </a:r>
            <a:r>
              <a:rPr lang="en-US" altLang="ko-KR" sz="800" dirty="0"/>
              <a:t>)</a:t>
            </a:r>
            <a:r>
              <a:rPr lang="ko-KR" altLang="en-US" sz="800" dirty="0"/>
              <a:t>까지 현장 작업 상황에 따라 변동 될 수 있어요</a:t>
            </a:r>
            <a:r>
              <a:rPr lang="en-US" altLang="ko-KR" sz="8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rgbClr val="FF0000"/>
                </a:solidFill>
              </a:rPr>
              <a:t>다음달 요금에 출동비용이 포함돼요</a:t>
            </a:r>
            <a:r>
              <a:rPr lang="en-US" altLang="ko-KR" sz="800" dirty="0">
                <a:solidFill>
                  <a:srgbClr val="FF0000"/>
                </a:solidFill>
              </a:rPr>
              <a:t>.</a:t>
            </a:r>
            <a:endParaRPr lang="ko-KR" altLang="en-US" sz="800" b="0" u="none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CF63F7A-63A9-253A-66E6-D3BF13924F51}"/>
              </a:ext>
            </a:extLst>
          </p:cNvPr>
          <p:cNvSpPr/>
          <p:nvPr/>
        </p:nvSpPr>
        <p:spPr>
          <a:xfrm>
            <a:off x="1729374" y="1064501"/>
            <a:ext cx="66173" cy="66173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F80FB03-F14E-26BA-87B6-558E6E550EC2}"/>
              </a:ext>
            </a:extLst>
          </p:cNvPr>
          <p:cNvSpPr/>
          <p:nvPr/>
        </p:nvSpPr>
        <p:spPr>
          <a:xfrm>
            <a:off x="1879393" y="1064501"/>
            <a:ext cx="66173" cy="661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3D6BC6E-293D-591C-BBDA-C4BC0C15D302}"/>
              </a:ext>
            </a:extLst>
          </p:cNvPr>
          <p:cNvSpPr/>
          <p:nvPr/>
        </p:nvSpPr>
        <p:spPr>
          <a:xfrm>
            <a:off x="2029412" y="1064501"/>
            <a:ext cx="66173" cy="661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9C4B7CC-C8B4-A626-1BDB-004351716CA3}"/>
              </a:ext>
            </a:extLst>
          </p:cNvPr>
          <p:cNvSpPr/>
          <p:nvPr/>
        </p:nvSpPr>
        <p:spPr>
          <a:xfrm>
            <a:off x="2179431" y="1064501"/>
            <a:ext cx="66173" cy="661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08491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89A82-6053-4938-EF51-3683A0739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5AB318CB-4F76-BD87-F8BE-AA8673E52BE0}"/>
              </a:ext>
            </a:extLst>
          </p:cNvPr>
          <p:cNvGraphicFramePr>
            <a:graphicFrameLocks noGrp="1"/>
          </p:cNvGraphicFramePr>
          <p:nvPr/>
        </p:nvGraphicFramePr>
        <p:xfrm>
          <a:off x="9768840" y="532464"/>
          <a:ext cx="2361310" cy="879621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altLang="ko-KR" sz="800" dirty="0"/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4C9F5F09-7A27-AEAE-4BDC-4BDD236F0F99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가정 내  </a:t>
            </a:r>
            <a:r>
              <a:rPr lang="en-US" altLang="ko-KR" sz="800" dirty="0"/>
              <a:t>PC/TV </a:t>
            </a:r>
            <a:r>
              <a:rPr lang="ko-KR" altLang="en-US" sz="800" dirty="0"/>
              <a:t>이동 신청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EDC5DCA-5C39-9DEC-6BE4-59A8B04A34AB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DS_MI_FE_01_01</a:t>
            </a:r>
            <a:endParaRPr lang="en-US" altLang="ko-KR" sz="800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9D0FC37-5A62-CBEB-47FB-54BC88303FB4}"/>
              </a:ext>
            </a:extLst>
          </p:cNvPr>
          <p:cNvSpPr/>
          <p:nvPr/>
        </p:nvSpPr>
        <p:spPr>
          <a:xfrm>
            <a:off x="419932" y="532464"/>
            <a:ext cx="5846089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방문일정 등록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A06093E-AD34-9424-6DC8-102768E89BA8}"/>
              </a:ext>
            </a:extLst>
          </p:cNvPr>
          <p:cNvGrpSpPr/>
          <p:nvPr/>
        </p:nvGrpSpPr>
        <p:grpSpPr>
          <a:xfrm>
            <a:off x="3538310" y="941122"/>
            <a:ext cx="796863" cy="316109"/>
            <a:chOff x="4733925" y="2686050"/>
            <a:chExt cx="1362075" cy="4094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7028BAA-6051-1DB5-651D-2730F5F7876B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12DF427-CEF6-6DEE-5CB7-66868AA49368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6DB896AB-305B-43DE-8C63-D579840580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34619475-E7B1-F58D-9F49-19BC29453D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45B5A89-CCAC-0171-BA23-117E65815D47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B373AA8-077B-4E8E-1481-1C24BAFC571D}"/>
              </a:ext>
            </a:extLst>
          </p:cNvPr>
          <p:cNvGrpSpPr/>
          <p:nvPr/>
        </p:nvGrpSpPr>
        <p:grpSpPr>
          <a:xfrm>
            <a:off x="5865141" y="941099"/>
            <a:ext cx="361950" cy="316109"/>
            <a:chOff x="4733925" y="2686050"/>
            <a:chExt cx="1362075" cy="40943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C00EC3B-3BDD-010D-4CB6-10A7D537D846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1A32D96-7B93-72D4-53D1-E34B0AFB9F17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B76D4F35-88FA-F3AC-A82A-F88600B0FF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A3D201A2-5D5E-F628-1518-DCC84EF117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029179-67AC-5EC3-5088-47087B599B2F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915543B-90AE-B17B-4DD0-FD8123CC0499}"/>
              </a:ext>
            </a:extLst>
          </p:cNvPr>
          <p:cNvSpPr txBox="1"/>
          <p:nvPr/>
        </p:nvSpPr>
        <p:spPr>
          <a:xfrm>
            <a:off x="3538311" y="3710958"/>
            <a:ext cx="185820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원하는 시간을 선택해주세요</a:t>
            </a:r>
            <a:endParaRPr lang="en-US" altLang="ko-KR" sz="1000" b="1" dirty="0">
              <a:latin typeface="+mn-ea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25A8400-1470-5FF8-41E0-D9BE657363BC}"/>
              </a:ext>
            </a:extLst>
          </p:cNvPr>
          <p:cNvGrpSpPr/>
          <p:nvPr/>
        </p:nvGrpSpPr>
        <p:grpSpPr>
          <a:xfrm>
            <a:off x="3610977" y="4030188"/>
            <a:ext cx="2524611" cy="581606"/>
            <a:chOff x="503819" y="4748696"/>
            <a:chExt cx="2524611" cy="605816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F56CD828-EA1A-C233-FAB7-FF4889E87766}"/>
                </a:ext>
              </a:extLst>
            </p:cNvPr>
            <p:cNvGrpSpPr/>
            <p:nvPr/>
          </p:nvGrpSpPr>
          <p:grpSpPr>
            <a:xfrm>
              <a:off x="503819" y="4748696"/>
              <a:ext cx="575252" cy="274320"/>
              <a:chOff x="6846094" y="3510739"/>
              <a:chExt cx="2169534" cy="274320"/>
            </a:xfrm>
          </p:grpSpPr>
          <p:sp>
            <p:nvSpPr>
              <p:cNvPr id="59" name="사각형: 둥근 모서리 58">
                <a:extLst>
                  <a:ext uri="{FF2B5EF4-FFF2-40B4-BE49-F238E27FC236}">
                    <a16:creationId xmlns:a16="http://schemas.microsoft.com/office/drawing/2014/main" id="{B4DAD844-2590-F9B4-78C4-923030217BB2}"/>
                  </a:ext>
                </a:extLst>
              </p:cNvPr>
              <p:cNvSpPr/>
              <p:nvPr/>
            </p:nvSpPr>
            <p:spPr>
              <a:xfrm>
                <a:off x="6846094" y="3510739"/>
                <a:ext cx="2169534" cy="274320"/>
              </a:xfrm>
              <a:prstGeom prst="roundRect">
                <a:avLst>
                  <a:gd name="adj" fmla="val 13889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77D0BB6-0EAC-1EEB-E141-F9D098FAA8A5}"/>
                  </a:ext>
                </a:extLst>
              </p:cNvPr>
              <p:cNvSpPr txBox="1"/>
              <p:nvPr/>
            </p:nvSpPr>
            <p:spPr>
              <a:xfrm>
                <a:off x="6846094" y="3540177"/>
                <a:ext cx="216953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/>
                  <a:t>10-11</a:t>
                </a:r>
                <a:r>
                  <a:rPr lang="ko-KR" altLang="en-US" sz="800" dirty="0"/>
                  <a:t>시</a:t>
                </a: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7FB9935A-FD6C-D554-C5B7-C6E98727BFD4}"/>
                </a:ext>
              </a:extLst>
            </p:cNvPr>
            <p:cNvGrpSpPr/>
            <p:nvPr/>
          </p:nvGrpSpPr>
          <p:grpSpPr>
            <a:xfrm>
              <a:off x="1793439" y="4748696"/>
              <a:ext cx="575252" cy="274320"/>
              <a:chOff x="6846094" y="3510739"/>
              <a:chExt cx="2169534" cy="274320"/>
            </a:xfrm>
          </p:grpSpPr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19A05E16-E5FA-E84D-BE56-53B0694985FB}"/>
                  </a:ext>
                </a:extLst>
              </p:cNvPr>
              <p:cNvSpPr/>
              <p:nvPr/>
            </p:nvSpPr>
            <p:spPr>
              <a:xfrm>
                <a:off x="6846094" y="3510739"/>
                <a:ext cx="2169534" cy="274320"/>
              </a:xfrm>
              <a:prstGeom prst="roundRect">
                <a:avLst>
                  <a:gd name="adj" fmla="val 13889"/>
                </a:avLst>
              </a:prstGeom>
              <a:solidFill>
                <a:schemeClr val="bg1">
                  <a:lumMod val="75000"/>
                </a:schemeClr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FA8039B-CFDC-CD6B-CE80-8434A762FD3B}"/>
                  </a:ext>
                </a:extLst>
              </p:cNvPr>
              <p:cNvSpPr txBox="1"/>
              <p:nvPr/>
            </p:nvSpPr>
            <p:spPr>
              <a:xfrm>
                <a:off x="6846094" y="3540177"/>
                <a:ext cx="216953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800" dirty="0"/>
                  <a:t>점심</a:t>
                </a: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2DC9A69-65D9-4196-C281-DF925845B6BE}"/>
                </a:ext>
              </a:extLst>
            </p:cNvPr>
            <p:cNvGrpSpPr/>
            <p:nvPr/>
          </p:nvGrpSpPr>
          <p:grpSpPr>
            <a:xfrm>
              <a:off x="1151014" y="4748696"/>
              <a:ext cx="575252" cy="274320"/>
              <a:chOff x="6846094" y="3510739"/>
              <a:chExt cx="2169534" cy="274320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A33653A9-3C58-AE94-C178-BD14788B7E7D}"/>
                  </a:ext>
                </a:extLst>
              </p:cNvPr>
              <p:cNvSpPr/>
              <p:nvPr/>
            </p:nvSpPr>
            <p:spPr>
              <a:xfrm>
                <a:off x="6846094" y="3510739"/>
                <a:ext cx="2169534" cy="274320"/>
              </a:xfrm>
              <a:prstGeom prst="roundRect">
                <a:avLst>
                  <a:gd name="adj" fmla="val 13889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30DE18A-6692-79AA-8297-E38E69F1CA26}"/>
                  </a:ext>
                </a:extLst>
              </p:cNvPr>
              <p:cNvSpPr txBox="1"/>
              <p:nvPr/>
            </p:nvSpPr>
            <p:spPr>
              <a:xfrm>
                <a:off x="6846094" y="3540177"/>
                <a:ext cx="216953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/>
                  <a:t>11-12</a:t>
                </a:r>
                <a:r>
                  <a:rPr lang="ko-KR" altLang="en-US" sz="800" dirty="0"/>
                  <a:t>시</a:t>
                </a: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E072689-FF6A-94A4-7651-AEEB21ACEF3B}"/>
                </a:ext>
              </a:extLst>
            </p:cNvPr>
            <p:cNvGrpSpPr/>
            <p:nvPr/>
          </p:nvGrpSpPr>
          <p:grpSpPr>
            <a:xfrm>
              <a:off x="2453178" y="4748696"/>
              <a:ext cx="575252" cy="274320"/>
              <a:chOff x="6846094" y="3510739"/>
              <a:chExt cx="2169534" cy="274320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C9D2FDDF-2A6D-919B-AE38-90F7B702BD89}"/>
                  </a:ext>
                </a:extLst>
              </p:cNvPr>
              <p:cNvSpPr/>
              <p:nvPr/>
            </p:nvSpPr>
            <p:spPr>
              <a:xfrm>
                <a:off x="6846094" y="3510739"/>
                <a:ext cx="2169534" cy="274320"/>
              </a:xfrm>
              <a:prstGeom prst="roundRect">
                <a:avLst>
                  <a:gd name="adj" fmla="val 13889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C3AFEB5-F663-D8AE-F547-8CB8EB7265BF}"/>
                  </a:ext>
                </a:extLst>
              </p:cNvPr>
              <p:cNvSpPr txBox="1"/>
              <p:nvPr/>
            </p:nvSpPr>
            <p:spPr>
              <a:xfrm>
                <a:off x="6846094" y="3540177"/>
                <a:ext cx="216953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/>
                  <a:t>13-14</a:t>
                </a:r>
                <a:r>
                  <a:rPr lang="ko-KR" altLang="en-US" sz="800" dirty="0"/>
                  <a:t>시</a:t>
                </a: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D0F780CE-6738-D187-4077-626607D55693}"/>
                </a:ext>
              </a:extLst>
            </p:cNvPr>
            <p:cNvGrpSpPr/>
            <p:nvPr/>
          </p:nvGrpSpPr>
          <p:grpSpPr>
            <a:xfrm>
              <a:off x="503819" y="5075458"/>
              <a:ext cx="575252" cy="274320"/>
              <a:chOff x="6846094" y="3510739"/>
              <a:chExt cx="2169534" cy="274320"/>
            </a:xfrm>
          </p:grpSpPr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C5800DE8-D3BB-3FFA-DF79-BA692FBDEB94}"/>
                  </a:ext>
                </a:extLst>
              </p:cNvPr>
              <p:cNvSpPr/>
              <p:nvPr/>
            </p:nvSpPr>
            <p:spPr>
              <a:xfrm>
                <a:off x="6846094" y="3510739"/>
                <a:ext cx="2169534" cy="274320"/>
              </a:xfrm>
              <a:prstGeom prst="roundRect">
                <a:avLst>
                  <a:gd name="adj" fmla="val 13889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A31B56F-E3C0-C52E-24C0-7E2082F18AF0}"/>
                  </a:ext>
                </a:extLst>
              </p:cNvPr>
              <p:cNvSpPr txBox="1"/>
              <p:nvPr/>
            </p:nvSpPr>
            <p:spPr>
              <a:xfrm>
                <a:off x="6846094" y="3540177"/>
                <a:ext cx="216953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/>
                  <a:t>14-15</a:t>
                </a:r>
                <a:r>
                  <a:rPr lang="ko-KR" altLang="en-US" sz="800" dirty="0"/>
                  <a:t>시</a:t>
                </a: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DFFF86DC-DCE2-ED56-D49E-E45304F2D0E5}"/>
                </a:ext>
              </a:extLst>
            </p:cNvPr>
            <p:cNvGrpSpPr/>
            <p:nvPr/>
          </p:nvGrpSpPr>
          <p:grpSpPr>
            <a:xfrm>
              <a:off x="1151014" y="5075458"/>
              <a:ext cx="575252" cy="274320"/>
              <a:chOff x="6846094" y="3510739"/>
              <a:chExt cx="2169534" cy="274320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A60D9825-74A3-AB23-1416-6A9AC04CBA8E}"/>
                  </a:ext>
                </a:extLst>
              </p:cNvPr>
              <p:cNvSpPr/>
              <p:nvPr/>
            </p:nvSpPr>
            <p:spPr>
              <a:xfrm>
                <a:off x="6846094" y="3510739"/>
                <a:ext cx="2169534" cy="274320"/>
              </a:xfrm>
              <a:prstGeom prst="roundRect">
                <a:avLst>
                  <a:gd name="adj" fmla="val 13889"/>
                </a:avLst>
              </a:prstGeom>
              <a:solidFill>
                <a:schemeClr val="bg1">
                  <a:lumMod val="75000"/>
                </a:schemeClr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13E704E-3F99-464D-C194-D2D15A97B8D7}"/>
                  </a:ext>
                </a:extLst>
              </p:cNvPr>
              <p:cNvSpPr txBox="1"/>
              <p:nvPr/>
            </p:nvSpPr>
            <p:spPr>
              <a:xfrm>
                <a:off x="6846094" y="3540177"/>
                <a:ext cx="216953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/>
                  <a:t>15-16</a:t>
                </a:r>
                <a:r>
                  <a:rPr lang="ko-KR" altLang="en-US" sz="800" dirty="0"/>
                  <a:t>시</a:t>
                </a: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14298967-26A5-07C3-C25B-F24EE812FA9D}"/>
                </a:ext>
              </a:extLst>
            </p:cNvPr>
            <p:cNvGrpSpPr/>
            <p:nvPr/>
          </p:nvGrpSpPr>
          <p:grpSpPr>
            <a:xfrm>
              <a:off x="1794333" y="5075458"/>
              <a:ext cx="575252" cy="274320"/>
              <a:chOff x="6846094" y="3510739"/>
              <a:chExt cx="2169534" cy="274320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CFEFB49D-B902-9C01-7A21-6011A5AE69D7}"/>
                  </a:ext>
                </a:extLst>
              </p:cNvPr>
              <p:cNvSpPr/>
              <p:nvPr/>
            </p:nvSpPr>
            <p:spPr>
              <a:xfrm>
                <a:off x="6846094" y="3510739"/>
                <a:ext cx="2169534" cy="274320"/>
              </a:xfrm>
              <a:prstGeom prst="roundRect">
                <a:avLst>
                  <a:gd name="adj" fmla="val 13889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5411596-32F0-B156-B4BC-71BF0152BF99}"/>
                  </a:ext>
                </a:extLst>
              </p:cNvPr>
              <p:cNvSpPr txBox="1"/>
              <p:nvPr/>
            </p:nvSpPr>
            <p:spPr>
              <a:xfrm>
                <a:off x="6846094" y="3540177"/>
                <a:ext cx="216953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/>
                  <a:t>16-17</a:t>
                </a:r>
                <a:r>
                  <a:rPr lang="ko-KR" altLang="en-US" sz="800" dirty="0"/>
                  <a:t>시</a:t>
                </a: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AF3EE14-868B-F8E4-C31D-4B7FCD862486}"/>
                </a:ext>
              </a:extLst>
            </p:cNvPr>
            <p:cNvGrpSpPr/>
            <p:nvPr/>
          </p:nvGrpSpPr>
          <p:grpSpPr>
            <a:xfrm>
              <a:off x="2453178" y="5080192"/>
              <a:ext cx="575252" cy="274320"/>
              <a:chOff x="6846094" y="3510739"/>
              <a:chExt cx="2169534" cy="274320"/>
            </a:xfrm>
          </p:grpSpPr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D9A95C0B-565C-DAD0-6E42-2F590BB56038}"/>
                  </a:ext>
                </a:extLst>
              </p:cNvPr>
              <p:cNvSpPr/>
              <p:nvPr/>
            </p:nvSpPr>
            <p:spPr>
              <a:xfrm>
                <a:off x="6846094" y="3510739"/>
                <a:ext cx="2169534" cy="274320"/>
              </a:xfrm>
              <a:prstGeom prst="roundRect">
                <a:avLst>
                  <a:gd name="adj" fmla="val 1388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EA62075-BDD4-05E1-4984-8A1261C99D55}"/>
                  </a:ext>
                </a:extLst>
              </p:cNvPr>
              <p:cNvSpPr txBox="1"/>
              <p:nvPr/>
            </p:nvSpPr>
            <p:spPr>
              <a:xfrm>
                <a:off x="6846094" y="3540177"/>
                <a:ext cx="216953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/>
                  <a:t>17-18</a:t>
                </a:r>
                <a:r>
                  <a:rPr lang="ko-KR" altLang="en-US" sz="800" dirty="0"/>
                  <a:t>시</a:t>
                </a:r>
              </a:p>
            </p:txBody>
          </p: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5F28471E-0D7E-0CB0-88C3-37DB20A6146D}"/>
              </a:ext>
            </a:extLst>
          </p:cNvPr>
          <p:cNvGrpSpPr/>
          <p:nvPr/>
        </p:nvGrpSpPr>
        <p:grpSpPr>
          <a:xfrm>
            <a:off x="426723" y="941122"/>
            <a:ext cx="796863" cy="316109"/>
            <a:chOff x="4733925" y="2686050"/>
            <a:chExt cx="1362075" cy="409435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243C4281-D92F-28EC-2019-59C078B252C2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55C59B51-8570-3AF8-223C-3CA8FB107E5E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19E80DF2-B9CC-5265-4201-D61E05348F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CDD66A3B-6E7D-28E7-88BA-339D20E017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13B7AC9-A43C-50DE-930C-A0EA462B8046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BCBF069E-A8A6-BEBD-2766-56F9D17029D6}"/>
              </a:ext>
            </a:extLst>
          </p:cNvPr>
          <p:cNvGrpSpPr/>
          <p:nvPr/>
        </p:nvGrpSpPr>
        <p:grpSpPr>
          <a:xfrm>
            <a:off x="2753554" y="941099"/>
            <a:ext cx="361950" cy="316109"/>
            <a:chOff x="4733925" y="2686050"/>
            <a:chExt cx="1362075" cy="409435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4905C1E4-6B9B-25C9-63E4-2CA95F5EFDB6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77220945-B812-754B-3389-56C63F257444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7E0A6046-9F7B-CFFD-2D91-6275D7633F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40730E96-0061-8072-BA60-6C16049353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4D19B7D-58C2-6B8A-7922-2FBE1425BF2A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E435913-BDFC-1703-CCF1-46D38A660B8B}"/>
              </a:ext>
            </a:extLst>
          </p:cNvPr>
          <p:cNvSpPr txBox="1"/>
          <p:nvPr/>
        </p:nvSpPr>
        <p:spPr>
          <a:xfrm>
            <a:off x="431453" y="1350979"/>
            <a:ext cx="1338828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가정 내 </a:t>
            </a:r>
            <a:r>
              <a:rPr lang="en-US" altLang="ko-KR" sz="1000" b="1" dirty="0">
                <a:latin typeface="+mn-ea"/>
              </a:rPr>
              <a:t>PC/TV </a:t>
            </a:r>
            <a:r>
              <a:rPr lang="ko-KR" altLang="en-US" sz="1000" b="1" dirty="0">
                <a:latin typeface="+mn-ea"/>
              </a:rPr>
              <a:t>이동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759C0B7-F40F-F33B-ABD6-B964E4D31835}"/>
              </a:ext>
            </a:extLst>
          </p:cNvPr>
          <p:cNvSpPr txBox="1"/>
          <p:nvPr/>
        </p:nvSpPr>
        <p:spPr>
          <a:xfrm>
            <a:off x="421927" y="1684754"/>
            <a:ext cx="2707507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{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다른 방으로 이동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}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에 대한 방문 일정이에요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867C5C7-5C24-8523-0960-D59D6A824249}"/>
              </a:ext>
            </a:extLst>
          </p:cNvPr>
          <p:cNvSpPr txBox="1"/>
          <p:nvPr/>
        </p:nvSpPr>
        <p:spPr>
          <a:xfrm>
            <a:off x="442017" y="3710958"/>
            <a:ext cx="211468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원하는 시간을 모두 선택해주세요</a:t>
            </a:r>
            <a:endParaRPr lang="en-US" altLang="ko-KR" sz="1000" b="1" dirty="0">
              <a:latin typeface="+mn-ea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D013742-F83B-8F6F-4DC3-BA35E5600302}"/>
              </a:ext>
            </a:extLst>
          </p:cNvPr>
          <p:cNvGrpSpPr/>
          <p:nvPr/>
        </p:nvGrpSpPr>
        <p:grpSpPr>
          <a:xfrm>
            <a:off x="514683" y="4030188"/>
            <a:ext cx="2524611" cy="581606"/>
            <a:chOff x="503819" y="4748696"/>
            <a:chExt cx="2524611" cy="605816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54314E84-CDC1-A39B-8AE1-41D1B6FE36ED}"/>
                </a:ext>
              </a:extLst>
            </p:cNvPr>
            <p:cNvGrpSpPr/>
            <p:nvPr/>
          </p:nvGrpSpPr>
          <p:grpSpPr>
            <a:xfrm>
              <a:off x="503819" y="4748696"/>
              <a:ext cx="575252" cy="274320"/>
              <a:chOff x="6846094" y="3510739"/>
              <a:chExt cx="2169534" cy="274320"/>
            </a:xfrm>
          </p:grpSpPr>
          <p:sp>
            <p:nvSpPr>
              <p:cNvPr id="106" name="사각형: 둥근 모서리 105">
                <a:extLst>
                  <a:ext uri="{FF2B5EF4-FFF2-40B4-BE49-F238E27FC236}">
                    <a16:creationId xmlns:a16="http://schemas.microsoft.com/office/drawing/2014/main" id="{55E46CE2-880B-9A48-388F-96A87D2CB1C6}"/>
                  </a:ext>
                </a:extLst>
              </p:cNvPr>
              <p:cNvSpPr/>
              <p:nvPr/>
            </p:nvSpPr>
            <p:spPr>
              <a:xfrm>
                <a:off x="6846094" y="3510739"/>
                <a:ext cx="2169534" cy="274320"/>
              </a:xfrm>
              <a:prstGeom prst="roundRect">
                <a:avLst>
                  <a:gd name="adj" fmla="val 13889"/>
                </a:avLst>
              </a:prstGeom>
              <a:solidFill>
                <a:schemeClr val="bg1">
                  <a:lumMod val="75000"/>
                </a:schemeClr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BFDD3968-2D01-D587-DB0A-8B09416F3839}"/>
                  </a:ext>
                </a:extLst>
              </p:cNvPr>
              <p:cNvSpPr txBox="1"/>
              <p:nvPr/>
            </p:nvSpPr>
            <p:spPr>
              <a:xfrm>
                <a:off x="6846094" y="3540177"/>
                <a:ext cx="216953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/>
                  <a:t>10-11</a:t>
                </a:r>
                <a:r>
                  <a:rPr lang="ko-KR" altLang="en-US" sz="800" dirty="0"/>
                  <a:t>시</a:t>
                </a:r>
              </a:p>
            </p:txBody>
          </p:sp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BD04CF05-6578-9E68-B107-329FBBE60777}"/>
                </a:ext>
              </a:extLst>
            </p:cNvPr>
            <p:cNvGrpSpPr/>
            <p:nvPr/>
          </p:nvGrpSpPr>
          <p:grpSpPr>
            <a:xfrm>
              <a:off x="1793439" y="4748696"/>
              <a:ext cx="575252" cy="274320"/>
              <a:chOff x="6846094" y="3510739"/>
              <a:chExt cx="2169534" cy="274320"/>
            </a:xfrm>
          </p:grpSpPr>
          <p:sp>
            <p:nvSpPr>
              <p:cNvPr id="104" name="사각형: 둥근 모서리 103">
                <a:extLst>
                  <a:ext uri="{FF2B5EF4-FFF2-40B4-BE49-F238E27FC236}">
                    <a16:creationId xmlns:a16="http://schemas.microsoft.com/office/drawing/2014/main" id="{95FD984C-82A9-2B61-8C2F-802265C4DAA8}"/>
                  </a:ext>
                </a:extLst>
              </p:cNvPr>
              <p:cNvSpPr/>
              <p:nvPr/>
            </p:nvSpPr>
            <p:spPr>
              <a:xfrm>
                <a:off x="6846094" y="3510739"/>
                <a:ext cx="2169534" cy="274320"/>
              </a:xfrm>
              <a:prstGeom prst="roundRect">
                <a:avLst>
                  <a:gd name="adj" fmla="val 13889"/>
                </a:avLst>
              </a:prstGeom>
              <a:solidFill>
                <a:schemeClr val="bg1">
                  <a:lumMod val="75000"/>
                </a:schemeClr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02423B83-3B74-CD0F-3EED-6B944180485B}"/>
                  </a:ext>
                </a:extLst>
              </p:cNvPr>
              <p:cNvSpPr txBox="1"/>
              <p:nvPr/>
            </p:nvSpPr>
            <p:spPr>
              <a:xfrm>
                <a:off x="6846094" y="3540177"/>
                <a:ext cx="216953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800" dirty="0"/>
                  <a:t>점심</a:t>
                </a:r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0C66FD28-754B-0D08-B8EE-7B23AD6D582F}"/>
                </a:ext>
              </a:extLst>
            </p:cNvPr>
            <p:cNvGrpSpPr/>
            <p:nvPr/>
          </p:nvGrpSpPr>
          <p:grpSpPr>
            <a:xfrm>
              <a:off x="1151014" y="4748696"/>
              <a:ext cx="575252" cy="274320"/>
              <a:chOff x="6846094" y="3510739"/>
              <a:chExt cx="2169534" cy="274320"/>
            </a:xfrm>
          </p:grpSpPr>
          <p:sp>
            <p:nvSpPr>
              <p:cNvPr id="102" name="사각형: 둥근 모서리 101">
                <a:extLst>
                  <a:ext uri="{FF2B5EF4-FFF2-40B4-BE49-F238E27FC236}">
                    <a16:creationId xmlns:a16="http://schemas.microsoft.com/office/drawing/2014/main" id="{6606A40C-92D5-8D01-5ABE-E8D5B89444BD}"/>
                  </a:ext>
                </a:extLst>
              </p:cNvPr>
              <p:cNvSpPr/>
              <p:nvPr/>
            </p:nvSpPr>
            <p:spPr>
              <a:xfrm>
                <a:off x="6846094" y="3510739"/>
                <a:ext cx="2169534" cy="274320"/>
              </a:xfrm>
              <a:prstGeom prst="roundRect">
                <a:avLst>
                  <a:gd name="adj" fmla="val 13889"/>
                </a:avLst>
              </a:prstGeom>
              <a:solidFill>
                <a:schemeClr val="bg1">
                  <a:lumMod val="75000"/>
                </a:schemeClr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E959600-0E09-7391-A4AA-2176E307A45D}"/>
                  </a:ext>
                </a:extLst>
              </p:cNvPr>
              <p:cNvSpPr txBox="1"/>
              <p:nvPr/>
            </p:nvSpPr>
            <p:spPr>
              <a:xfrm>
                <a:off x="6846094" y="3540177"/>
                <a:ext cx="216953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/>
                  <a:t>11-12</a:t>
                </a:r>
                <a:r>
                  <a:rPr lang="ko-KR" altLang="en-US" sz="800" dirty="0"/>
                  <a:t>시</a:t>
                </a:r>
              </a:p>
            </p:txBody>
          </p: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B75B210F-672D-9808-1FC8-9D23A28096FD}"/>
                </a:ext>
              </a:extLst>
            </p:cNvPr>
            <p:cNvGrpSpPr/>
            <p:nvPr/>
          </p:nvGrpSpPr>
          <p:grpSpPr>
            <a:xfrm>
              <a:off x="2453178" y="4748696"/>
              <a:ext cx="575252" cy="274320"/>
              <a:chOff x="6846094" y="3510739"/>
              <a:chExt cx="2169534" cy="274320"/>
            </a:xfrm>
          </p:grpSpPr>
          <p:sp>
            <p:nvSpPr>
              <p:cNvPr id="100" name="사각형: 둥근 모서리 99">
                <a:extLst>
                  <a:ext uri="{FF2B5EF4-FFF2-40B4-BE49-F238E27FC236}">
                    <a16:creationId xmlns:a16="http://schemas.microsoft.com/office/drawing/2014/main" id="{FC164FC1-CFC2-598E-6E2B-60326DA75913}"/>
                  </a:ext>
                </a:extLst>
              </p:cNvPr>
              <p:cNvSpPr/>
              <p:nvPr/>
            </p:nvSpPr>
            <p:spPr>
              <a:xfrm>
                <a:off x="6846094" y="3510739"/>
                <a:ext cx="2169534" cy="274320"/>
              </a:xfrm>
              <a:prstGeom prst="roundRect">
                <a:avLst>
                  <a:gd name="adj" fmla="val 13889"/>
                </a:avLst>
              </a:prstGeom>
              <a:solidFill>
                <a:schemeClr val="bg1">
                  <a:lumMod val="75000"/>
                </a:schemeClr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E1CAE735-79E3-37C2-3F28-093C41F9F51C}"/>
                  </a:ext>
                </a:extLst>
              </p:cNvPr>
              <p:cNvSpPr txBox="1"/>
              <p:nvPr/>
            </p:nvSpPr>
            <p:spPr>
              <a:xfrm>
                <a:off x="6846094" y="3540177"/>
                <a:ext cx="216953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/>
                  <a:t>13-14</a:t>
                </a:r>
                <a:r>
                  <a:rPr lang="ko-KR" altLang="en-US" sz="800" dirty="0"/>
                  <a:t>시</a:t>
                </a: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10B20D0D-16B2-5A56-77F5-733E997E52E4}"/>
                </a:ext>
              </a:extLst>
            </p:cNvPr>
            <p:cNvGrpSpPr/>
            <p:nvPr/>
          </p:nvGrpSpPr>
          <p:grpSpPr>
            <a:xfrm>
              <a:off x="503819" y="5075458"/>
              <a:ext cx="575252" cy="274320"/>
              <a:chOff x="6846094" y="3510739"/>
              <a:chExt cx="2169534" cy="274320"/>
            </a:xfrm>
          </p:grpSpPr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147EDCA4-0981-8C17-CAF5-1F5F27A33B54}"/>
                  </a:ext>
                </a:extLst>
              </p:cNvPr>
              <p:cNvSpPr/>
              <p:nvPr/>
            </p:nvSpPr>
            <p:spPr>
              <a:xfrm>
                <a:off x="6846094" y="3510739"/>
                <a:ext cx="2169534" cy="274320"/>
              </a:xfrm>
              <a:prstGeom prst="roundRect">
                <a:avLst>
                  <a:gd name="adj" fmla="val 13889"/>
                </a:avLst>
              </a:prstGeom>
              <a:solidFill>
                <a:schemeClr val="bg1">
                  <a:lumMod val="75000"/>
                </a:schemeClr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982BEFF6-7E18-26B0-AF5F-6E3FCEE15531}"/>
                  </a:ext>
                </a:extLst>
              </p:cNvPr>
              <p:cNvSpPr txBox="1"/>
              <p:nvPr/>
            </p:nvSpPr>
            <p:spPr>
              <a:xfrm>
                <a:off x="6846094" y="3540177"/>
                <a:ext cx="216953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/>
                  <a:t>14-15</a:t>
                </a:r>
                <a:r>
                  <a:rPr lang="ko-KR" altLang="en-US" sz="800" dirty="0"/>
                  <a:t>시</a:t>
                </a:r>
              </a:p>
            </p:txBody>
          </p:sp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55AB6211-BF71-81FF-8612-DA054EACB766}"/>
                </a:ext>
              </a:extLst>
            </p:cNvPr>
            <p:cNvGrpSpPr/>
            <p:nvPr/>
          </p:nvGrpSpPr>
          <p:grpSpPr>
            <a:xfrm>
              <a:off x="1151014" y="5075458"/>
              <a:ext cx="575252" cy="274320"/>
              <a:chOff x="6846094" y="3510739"/>
              <a:chExt cx="2169534" cy="274320"/>
            </a:xfrm>
          </p:grpSpPr>
          <p:sp>
            <p:nvSpPr>
              <p:cNvPr id="96" name="사각형: 둥근 모서리 95">
                <a:extLst>
                  <a:ext uri="{FF2B5EF4-FFF2-40B4-BE49-F238E27FC236}">
                    <a16:creationId xmlns:a16="http://schemas.microsoft.com/office/drawing/2014/main" id="{7695BE4D-6AC1-2410-96DE-4601FDC29CD7}"/>
                  </a:ext>
                </a:extLst>
              </p:cNvPr>
              <p:cNvSpPr/>
              <p:nvPr/>
            </p:nvSpPr>
            <p:spPr>
              <a:xfrm>
                <a:off x="6846094" y="3510739"/>
                <a:ext cx="2169534" cy="274320"/>
              </a:xfrm>
              <a:prstGeom prst="roundRect">
                <a:avLst>
                  <a:gd name="adj" fmla="val 13889"/>
                </a:avLst>
              </a:prstGeom>
              <a:solidFill>
                <a:schemeClr val="bg1">
                  <a:lumMod val="75000"/>
                </a:schemeClr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7415AD82-FCA6-2743-80F9-5BC0CC88E281}"/>
                  </a:ext>
                </a:extLst>
              </p:cNvPr>
              <p:cNvSpPr txBox="1"/>
              <p:nvPr/>
            </p:nvSpPr>
            <p:spPr>
              <a:xfrm>
                <a:off x="6846094" y="3540177"/>
                <a:ext cx="216953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/>
                  <a:t>15-16</a:t>
                </a:r>
                <a:r>
                  <a:rPr lang="ko-KR" altLang="en-US" sz="800" dirty="0"/>
                  <a:t>시</a:t>
                </a:r>
              </a:p>
            </p:txBody>
          </p: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CB91F840-821F-D9CE-D283-67C652DB5BC2}"/>
                </a:ext>
              </a:extLst>
            </p:cNvPr>
            <p:cNvGrpSpPr/>
            <p:nvPr/>
          </p:nvGrpSpPr>
          <p:grpSpPr>
            <a:xfrm>
              <a:off x="1794333" y="5075458"/>
              <a:ext cx="575252" cy="274320"/>
              <a:chOff x="6846094" y="3510739"/>
              <a:chExt cx="2169534" cy="274320"/>
            </a:xfrm>
          </p:grpSpPr>
          <p:sp>
            <p:nvSpPr>
              <p:cNvPr id="94" name="사각형: 둥근 모서리 93">
                <a:extLst>
                  <a:ext uri="{FF2B5EF4-FFF2-40B4-BE49-F238E27FC236}">
                    <a16:creationId xmlns:a16="http://schemas.microsoft.com/office/drawing/2014/main" id="{6B8C9803-85F8-71B2-48D8-99AFFD4028BB}"/>
                  </a:ext>
                </a:extLst>
              </p:cNvPr>
              <p:cNvSpPr/>
              <p:nvPr/>
            </p:nvSpPr>
            <p:spPr>
              <a:xfrm>
                <a:off x="6846094" y="3510739"/>
                <a:ext cx="2169534" cy="274320"/>
              </a:xfrm>
              <a:prstGeom prst="roundRect">
                <a:avLst>
                  <a:gd name="adj" fmla="val 13889"/>
                </a:avLst>
              </a:prstGeom>
              <a:solidFill>
                <a:schemeClr val="bg1">
                  <a:lumMod val="75000"/>
                </a:schemeClr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4635BC3-CA9E-05A5-11A1-5F38F124A083}"/>
                  </a:ext>
                </a:extLst>
              </p:cNvPr>
              <p:cNvSpPr txBox="1"/>
              <p:nvPr/>
            </p:nvSpPr>
            <p:spPr>
              <a:xfrm>
                <a:off x="6846094" y="3540177"/>
                <a:ext cx="216953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/>
                  <a:t>16-17</a:t>
                </a:r>
                <a:r>
                  <a:rPr lang="ko-KR" altLang="en-US" sz="800" dirty="0"/>
                  <a:t>시</a:t>
                </a:r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A0902846-6FDF-1D90-039A-BEB2F671EEC1}"/>
                </a:ext>
              </a:extLst>
            </p:cNvPr>
            <p:cNvGrpSpPr/>
            <p:nvPr/>
          </p:nvGrpSpPr>
          <p:grpSpPr>
            <a:xfrm>
              <a:off x="2453178" y="5080192"/>
              <a:ext cx="575252" cy="274320"/>
              <a:chOff x="6846094" y="3510739"/>
              <a:chExt cx="2169534" cy="274320"/>
            </a:xfrm>
          </p:grpSpPr>
          <p:sp>
            <p:nvSpPr>
              <p:cNvPr id="92" name="사각형: 둥근 모서리 91">
                <a:extLst>
                  <a:ext uri="{FF2B5EF4-FFF2-40B4-BE49-F238E27FC236}">
                    <a16:creationId xmlns:a16="http://schemas.microsoft.com/office/drawing/2014/main" id="{BD41A523-7040-E490-13D5-744A3AA3EACB}"/>
                  </a:ext>
                </a:extLst>
              </p:cNvPr>
              <p:cNvSpPr/>
              <p:nvPr/>
            </p:nvSpPr>
            <p:spPr>
              <a:xfrm>
                <a:off x="6846094" y="3510739"/>
                <a:ext cx="2169534" cy="274320"/>
              </a:xfrm>
              <a:prstGeom prst="roundRect">
                <a:avLst>
                  <a:gd name="adj" fmla="val 13889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70363C84-C8E0-D23B-2888-24E02D8F4174}"/>
                  </a:ext>
                </a:extLst>
              </p:cNvPr>
              <p:cNvSpPr txBox="1"/>
              <p:nvPr/>
            </p:nvSpPr>
            <p:spPr>
              <a:xfrm>
                <a:off x="6846094" y="3540177"/>
                <a:ext cx="216953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/>
                  <a:t>17-18</a:t>
                </a:r>
                <a:r>
                  <a:rPr lang="ko-KR" altLang="en-US" sz="800" dirty="0"/>
                  <a:t>시</a:t>
                </a:r>
              </a:p>
            </p:txBody>
          </p:sp>
        </p:grp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78460DB9-89C2-28BB-B3BD-AE73E6232068}"/>
              </a:ext>
            </a:extLst>
          </p:cNvPr>
          <p:cNvGrpSpPr/>
          <p:nvPr/>
        </p:nvGrpSpPr>
        <p:grpSpPr>
          <a:xfrm>
            <a:off x="588127" y="4741725"/>
            <a:ext cx="2318262" cy="274320"/>
            <a:chOff x="6846094" y="3510739"/>
            <a:chExt cx="2169534" cy="274320"/>
          </a:xfrm>
        </p:grpSpPr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63653BE0-51E7-0123-44D8-290E6F6CC703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96D74A0-0F9B-30D0-957A-73B9F36D51CB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선택 완료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168A44F7-AB8A-1E43-AEAE-BA7F94E12F81}"/>
              </a:ext>
            </a:extLst>
          </p:cNvPr>
          <p:cNvGrpSpPr/>
          <p:nvPr/>
        </p:nvGrpSpPr>
        <p:grpSpPr>
          <a:xfrm>
            <a:off x="3705999" y="4741725"/>
            <a:ext cx="2318262" cy="274320"/>
            <a:chOff x="6846094" y="3510739"/>
            <a:chExt cx="2169534" cy="274320"/>
          </a:xfrm>
        </p:grpSpPr>
        <p:sp>
          <p:nvSpPr>
            <p:cNvPr id="112" name="사각형: 둥근 모서리 111">
              <a:extLst>
                <a:ext uri="{FF2B5EF4-FFF2-40B4-BE49-F238E27FC236}">
                  <a16:creationId xmlns:a16="http://schemas.microsoft.com/office/drawing/2014/main" id="{87FC02A2-007E-653D-4C1A-DFDE1AD4F57C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150D3470-FAD5-B553-25E0-F071562571A0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선택 완료</a:t>
              </a:r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23DA98BA-F77F-A4DA-78D7-BB53BAE13821}"/>
              </a:ext>
            </a:extLst>
          </p:cNvPr>
          <p:cNvSpPr txBox="1"/>
          <p:nvPr/>
        </p:nvSpPr>
        <p:spPr>
          <a:xfrm>
            <a:off x="3529211" y="1341832"/>
            <a:ext cx="1338828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가정 내 </a:t>
            </a:r>
            <a:r>
              <a:rPr lang="en-US" altLang="ko-KR" sz="1000" b="1" dirty="0">
                <a:latin typeface="+mn-ea"/>
              </a:rPr>
              <a:t>PC/TV </a:t>
            </a:r>
            <a:r>
              <a:rPr lang="ko-KR" altLang="en-US" sz="1000" b="1" dirty="0">
                <a:latin typeface="+mn-ea"/>
              </a:rPr>
              <a:t>이동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21F161DE-F065-2565-B836-108A4E3154E0}"/>
              </a:ext>
            </a:extLst>
          </p:cNvPr>
          <p:cNvSpPr/>
          <p:nvPr/>
        </p:nvSpPr>
        <p:spPr>
          <a:xfrm>
            <a:off x="442017" y="4710471"/>
            <a:ext cx="398963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/>
              <a:t>1-3</a:t>
            </a:r>
            <a:endParaRPr lang="ko-KR" altLang="en-US" sz="800" b="1" dirty="0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BB62F2AB-ECA1-C601-E704-6A2A40616488}"/>
              </a:ext>
            </a:extLst>
          </p:cNvPr>
          <p:cNvSpPr/>
          <p:nvPr/>
        </p:nvSpPr>
        <p:spPr>
          <a:xfrm>
            <a:off x="3520503" y="3019606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ACD638C2-1518-7ADC-9C2B-4C868B086982}"/>
              </a:ext>
            </a:extLst>
          </p:cNvPr>
          <p:cNvGrpSpPr/>
          <p:nvPr/>
        </p:nvGrpSpPr>
        <p:grpSpPr>
          <a:xfrm>
            <a:off x="6009841" y="4324697"/>
            <a:ext cx="316010" cy="316010"/>
            <a:chOff x="4052419" y="4979890"/>
            <a:chExt cx="316010" cy="316010"/>
          </a:xfrm>
        </p:grpSpPr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E80A45A8-9B9E-A2C8-96A1-5DFA3402F317}"/>
                </a:ext>
              </a:extLst>
            </p:cNvPr>
            <p:cNvSpPr/>
            <p:nvPr/>
          </p:nvSpPr>
          <p:spPr>
            <a:xfrm>
              <a:off x="4052419" y="4979890"/>
              <a:ext cx="316010" cy="316010"/>
            </a:xfrm>
            <a:prstGeom prst="ellipse">
              <a:avLst/>
            </a:pr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F7BD00C1-ED7A-4C9C-2BC5-3158DE309139}"/>
                </a:ext>
              </a:extLst>
            </p:cNvPr>
            <p:cNvSpPr/>
            <p:nvPr/>
          </p:nvSpPr>
          <p:spPr>
            <a:xfrm>
              <a:off x="4112248" y="5039719"/>
              <a:ext cx="196352" cy="196352"/>
            </a:xfrm>
            <a:prstGeom prst="ellipse">
              <a:avLst/>
            </a:prstGeom>
            <a:solidFill>
              <a:srgbClr val="FF0000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/>
            </a:p>
          </p:txBody>
        </p:sp>
      </p:grpSp>
      <p:cxnSp>
        <p:nvCxnSpPr>
          <p:cNvPr id="121" name="연결선: 꺾임 120">
            <a:extLst>
              <a:ext uri="{FF2B5EF4-FFF2-40B4-BE49-F238E27FC236}">
                <a16:creationId xmlns:a16="http://schemas.microsoft.com/office/drawing/2014/main" id="{A77F120A-A8A4-70A5-85E8-971C79C54F4A}"/>
              </a:ext>
            </a:extLst>
          </p:cNvPr>
          <p:cNvCxnSpPr>
            <a:cxnSpLocks/>
            <a:stCxn id="119" idx="6"/>
            <a:endCxn id="113" idx="3"/>
          </p:cNvCxnSpPr>
          <p:nvPr/>
        </p:nvCxnSpPr>
        <p:spPr>
          <a:xfrm flipH="1">
            <a:off x="6024261" y="4482702"/>
            <a:ext cx="301590" cy="396183"/>
          </a:xfrm>
          <a:prstGeom prst="bentConnector3">
            <a:avLst>
              <a:gd name="adj1" fmla="val -75798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Picture 4" descr="181,700+ Finger Icon Stock Illustrations, Royalty-Free ...">
            <a:extLst>
              <a:ext uri="{FF2B5EF4-FFF2-40B4-BE49-F238E27FC236}">
                <a16:creationId xmlns:a16="http://schemas.microsoft.com/office/drawing/2014/main" id="{EA662B17-AF5E-F080-FF6A-A28551344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2190" y1="51961" x2="32026" y2="55882"/>
                        <a14:foregroundMark x1="23039" y1="48529" x2="21569" y2="49346"/>
                        <a14:foregroundMark x1="16993" y1="39216" x2="16993" y2="39216"/>
                        <a14:foregroundMark x1="22549" y1="29739" x2="22549" y2="29739"/>
                        <a14:foregroundMark x1="32353" y1="25327" x2="32353" y2="25327"/>
                        <a14:foregroundMark x1="44281" y1="28431" x2="44281" y2="284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841" y="4399689"/>
            <a:ext cx="335011" cy="33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2D083E74-9FA9-147A-691E-41143689DDC7}"/>
              </a:ext>
            </a:extLst>
          </p:cNvPr>
          <p:cNvSpPr txBox="1"/>
          <p:nvPr/>
        </p:nvSpPr>
        <p:spPr>
          <a:xfrm>
            <a:off x="425866" y="6567685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VD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_01_02_01</a:t>
            </a:r>
            <a:endParaRPr lang="ko-KR" altLang="en-US" sz="900" dirty="0"/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CED0BE08-D426-BA95-E905-BC992326E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97" y="2826693"/>
            <a:ext cx="2546297" cy="774648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7BD2A83E-E1A3-F2BC-64BC-385815028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977" y="2826693"/>
            <a:ext cx="2546297" cy="774648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B5D37166-AEFD-1F37-F7D1-E89144F9DA3D}"/>
              </a:ext>
            </a:extLst>
          </p:cNvPr>
          <p:cNvSpPr txBox="1"/>
          <p:nvPr/>
        </p:nvSpPr>
        <p:spPr>
          <a:xfrm>
            <a:off x="421927" y="2050817"/>
            <a:ext cx="2707507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2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ko-KR" altLang="en-US" dirty="0"/>
              <a:t>원하시는 날짜와 시간을 </a:t>
            </a:r>
            <a:r>
              <a:rPr lang="ko-KR" altLang="en-US"/>
              <a:t>선택해 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4C4E465-C59A-6149-5A92-E5DBA960D6FD}"/>
              </a:ext>
            </a:extLst>
          </p:cNvPr>
          <p:cNvSpPr txBox="1"/>
          <p:nvPr/>
        </p:nvSpPr>
        <p:spPr>
          <a:xfrm>
            <a:off x="3514782" y="1684754"/>
            <a:ext cx="2707507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{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다른 방으로 이동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}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에 대한 방문 일정이에요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4F7C4E3-E2E7-C483-A0B3-3A83C65F6395}"/>
              </a:ext>
            </a:extLst>
          </p:cNvPr>
          <p:cNvSpPr txBox="1"/>
          <p:nvPr/>
        </p:nvSpPr>
        <p:spPr>
          <a:xfrm>
            <a:off x="3514782" y="2050817"/>
            <a:ext cx="2707507" cy="61061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2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ko-KR" altLang="en-US" dirty="0"/>
              <a:t>원하시는 날짜와 시간을 </a:t>
            </a:r>
            <a:r>
              <a:rPr lang="ko-KR" altLang="en-US"/>
              <a:t>선택해 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989737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BCE18-DF39-E259-1B1D-388F5CF19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D1935706-08F7-36DC-3A18-9E1D234E28BB}"/>
              </a:ext>
            </a:extLst>
          </p:cNvPr>
          <p:cNvGraphicFramePr>
            <a:graphicFrameLocks noGrp="1"/>
          </p:cNvGraphicFramePr>
          <p:nvPr/>
        </p:nvGraphicFramePr>
        <p:xfrm>
          <a:off x="9768840" y="532464"/>
          <a:ext cx="2361310" cy="879621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altLang="ko-KR" sz="800" dirty="0"/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43BAC9C5-FB8A-F9AC-42AF-22D6C34755EF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가정 내  </a:t>
            </a:r>
            <a:r>
              <a:rPr lang="en-US" altLang="ko-KR" sz="800" dirty="0"/>
              <a:t>PC/TV </a:t>
            </a:r>
            <a:r>
              <a:rPr lang="ko-KR" altLang="en-US" sz="800" dirty="0"/>
              <a:t>이동 신청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EF0D866-D941-6ACB-693D-0B6D57CF8751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DS_MI_FE_01_01</a:t>
            </a:r>
            <a:endParaRPr lang="en-US" altLang="ko-KR" sz="8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20563FA-7007-378D-4A24-F1ADF80C86E3}"/>
              </a:ext>
            </a:extLst>
          </p:cNvPr>
          <p:cNvGrpSpPr/>
          <p:nvPr/>
        </p:nvGrpSpPr>
        <p:grpSpPr>
          <a:xfrm>
            <a:off x="431152" y="941122"/>
            <a:ext cx="796863" cy="316109"/>
            <a:chOff x="4733925" y="2686050"/>
            <a:chExt cx="1362075" cy="409435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29A7D35-410F-91B6-7EBC-386D15D8619B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F168DBA3-EA64-BB01-6C7C-83AF33FEF411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CD7DF427-B22F-F973-7C25-29E6AC4179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0D7812DE-ED94-E0EF-A9B6-334399DFE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D1061B-7417-3E16-468A-6145320B8946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527CAF5-D2A0-E77B-09C9-D72910389F97}"/>
              </a:ext>
            </a:extLst>
          </p:cNvPr>
          <p:cNvGrpSpPr/>
          <p:nvPr/>
        </p:nvGrpSpPr>
        <p:grpSpPr>
          <a:xfrm>
            <a:off x="2757983" y="941099"/>
            <a:ext cx="361950" cy="316109"/>
            <a:chOff x="4733925" y="2686050"/>
            <a:chExt cx="1362075" cy="4094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65B9F9C-7E04-B0A0-1084-F01A97BBF291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D24F83E-48E7-25A5-D138-6D79AF339C81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0B54523A-3280-74D7-7952-36E35C8BAD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5C23A608-E041-3CCB-6DA1-DA1CAA19EC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4197B2-2559-30C1-10B1-CFAAA6661064}"/>
                </a:ext>
              </a:extLst>
            </p:cNvPr>
            <p:cNvSpPr txBox="1"/>
            <p:nvPr/>
          </p:nvSpPr>
          <p:spPr>
            <a:xfrm>
              <a:off x="4915279" y="2737147"/>
              <a:ext cx="1038775" cy="338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/>
                <a:t>X</a:t>
              </a:r>
              <a:endParaRPr lang="ko-KR" altLang="en-US" sz="1100" b="1" dirty="0"/>
            </a:p>
          </p:txBody>
        </p:sp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EEFA4D2-F7FB-4BB8-E223-336C9DD4FD50}"/>
              </a:ext>
            </a:extLst>
          </p:cNvPr>
          <p:cNvSpPr/>
          <p:nvPr/>
        </p:nvSpPr>
        <p:spPr>
          <a:xfrm>
            <a:off x="4235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방문희망 일시 확인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5F437BA-B13F-3298-DE35-6AE6F64FFCBB}"/>
              </a:ext>
            </a:extLst>
          </p:cNvPr>
          <p:cNvSpPr txBox="1"/>
          <p:nvPr/>
        </p:nvSpPr>
        <p:spPr>
          <a:xfrm>
            <a:off x="432378" y="1373897"/>
            <a:ext cx="1338828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가정 내 </a:t>
            </a:r>
            <a:r>
              <a:rPr lang="en-US" altLang="ko-KR" sz="1000" b="1" dirty="0">
                <a:latin typeface="+mn-ea"/>
              </a:rPr>
              <a:t>PC/TV </a:t>
            </a:r>
            <a:r>
              <a:rPr lang="ko-KR" altLang="en-US" sz="1000" b="1" dirty="0">
                <a:latin typeface="+mn-ea"/>
              </a:rPr>
              <a:t>이동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5F5D3E-6135-8CB9-2DF5-D60225464761}"/>
              </a:ext>
            </a:extLst>
          </p:cNvPr>
          <p:cNvSpPr txBox="1"/>
          <p:nvPr/>
        </p:nvSpPr>
        <p:spPr>
          <a:xfrm>
            <a:off x="431151" y="1707673"/>
            <a:ext cx="2688781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신청하신 내용이 맞는지 확인해 주세요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82B343-367D-26DB-6032-E330FF1BB303}"/>
              </a:ext>
            </a:extLst>
          </p:cNvPr>
          <p:cNvSpPr txBox="1"/>
          <p:nvPr/>
        </p:nvSpPr>
        <p:spPr>
          <a:xfrm>
            <a:off x="431152" y="2128652"/>
            <a:ext cx="2688781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서비스 매니저에게 전달 사항이 있다면 작성 후 상담예약하기를 눌러주세요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27E9704A-A5DD-BBB3-FC31-9500FFCD21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590556"/>
              </p:ext>
            </p:extLst>
          </p:nvPr>
        </p:nvGraphicFramePr>
        <p:xfrm>
          <a:off x="568637" y="2764014"/>
          <a:ext cx="2299800" cy="839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1563">
                  <a:extLst>
                    <a:ext uri="{9D8B030D-6E8A-4147-A177-3AD203B41FA5}">
                      <a16:colId xmlns:a16="http://schemas.microsoft.com/office/drawing/2014/main" val="2100716494"/>
                    </a:ext>
                  </a:extLst>
                </a:gridCol>
                <a:gridCol w="1268237">
                  <a:extLst>
                    <a:ext uri="{9D8B030D-6E8A-4147-A177-3AD203B41FA5}">
                      <a16:colId xmlns:a16="http://schemas.microsoft.com/office/drawing/2014/main" val="4277635148"/>
                    </a:ext>
                  </a:extLst>
                </a:gridCol>
              </a:tblGrid>
              <a:tr h="227072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j-lt"/>
                        </a:rPr>
                        <a:t>방문희망일</a:t>
                      </a:r>
                      <a:endParaRPr lang="en-US" altLang="ko-KR" sz="9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00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j-lt"/>
                        </a:rPr>
                        <a:t>2025.10.10(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j-lt"/>
                        </a:rPr>
                        <a:t>월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j-lt"/>
                        </a:rPr>
                        <a:t>) </a:t>
                      </a:r>
                      <a:r>
                        <a:rPr lang="en-US" altLang="ko-KR" sz="900" dirty="0">
                          <a:latin typeface="+mn-ea"/>
                        </a:rPr>
                        <a:t>15:00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797557"/>
                  </a:ext>
                </a:extLst>
              </a:tr>
              <a:tr h="227072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j-lt"/>
                        </a:rPr>
                        <a:t>방문희망시간</a:t>
                      </a:r>
                      <a:endParaRPr lang="en-US" altLang="ko-KR" sz="9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00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j-lt"/>
                        </a:rPr>
                        <a:t>13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j-lt"/>
                        </a:rPr>
                        <a:t>시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j-lt"/>
                        </a:rPr>
                        <a:t>~14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j-lt"/>
                        </a:rPr>
                        <a:t>시 사이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330200"/>
                  </a:ext>
                </a:extLst>
              </a:tr>
              <a:tr h="227072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9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00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14</a:t>
                      </a:r>
                      <a:r>
                        <a:rPr lang="ko-KR" altLang="en-US" sz="900" dirty="0"/>
                        <a:t>시</a:t>
                      </a:r>
                      <a:r>
                        <a:rPr lang="en-US" altLang="ko-KR" sz="900" dirty="0"/>
                        <a:t>~15</a:t>
                      </a:r>
                      <a:r>
                        <a:rPr lang="ko-KR" altLang="en-US" sz="900" dirty="0"/>
                        <a:t>시 사이</a:t>
                      </a:r>
                      <a:endParaRPr lang="en-US" altLang="ko-KR" sz="9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15</a:t>
                      </a:r>
                      <a:r>
                        <a:rPr lang="ko-KR" altLang="en-US" sz="900" dirty="0"/>
                        <a:t>시</a:t>
                      </a:r>
                      <a:r>
                        <a:rPr lang="en-US" altLang="ko-KR" sz="900" dirty="0"/>
                        <a:t>~16</a:t>
                      </a:r>
                      <a:r>
                        <a:rPr lang="ko-KR" altLang="en-US" sz="900" dirty="0"/>
                        <a:t>시 사이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951300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18E966FB-77BB-2F7C-E2D8-559ED1CB87A3}"/>
              </a:ext>
            </a:extLst>
          </p:cNvPr>
          <p:cNvSpPr txBox="1"/>
          <p:nvPr/>
        </p:nvSpPr>
        <p:spPr>
          <a:xfrm>
            <a:off x="425866" y="6567685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VD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_01_03_01</a:t>
            </a:r>
            <a:endParaRPr lang="ko-KR" altLang="en-US" sz="900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5612190E-8528-3188-25D5-78191F9100A8}"/>
              </a:ext>
            </a:extLst>
          </p:cNvPr>
          <p:cNvSpPr/>
          <p:nvPr/>
        </p:nvSpPr>
        <p:spPr>
          <a:xfrm>
            <a:off x="628130" y="3925333"/>
            <a:ext cx="2318262" cy="576817"/>
          </a:xfrm>
          <a:prstGeom prst="roundRect">
            <a:avLst>
              <a:gd name="adj" fmla="val 2450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</a:rPr>
              <a:t>전달하실 내용이 있다면 적어주세요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ko-KR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187F806-F8F0-8825-3F2C-14536CAEF023}"/>
              </a:ext>
            </a:extLst>
          </p:cNvPr>
          <p:cNvSpPr/>
          <p:nvPr/>
        </p:nvSpPr>
        <p:spPr>
          <a:xfrm>
            <a:off x="628129" y="4570639"/>
            <a:ext cx="2318261" cy="274320"/>
          </a:xfrm>
          <a:prstGeom prst="roundRect">
            <a:avLst>
              <a:gd name="adj" fmla="val 13889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상담예약하기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DD890008-341C-3995-4F55-89A6D719D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537830"/>
              </p:ext>
            </p:extLst>
          </p:nvPr>
        </p:nvGraphicFramePr>
        <p:xfrm>
          <a:off x="506375" y="3698261"/>
          <a:ext cx="2567812" cy="227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7812">
                  <a:extLst>
                    <a:ext uri="{9D8B030D-6E8A-4147-A177-3AD203B41FA5}">
                      <a16:colId xmlns:a16="http://schemas.microsoft.com/office/drawing/2014/main" val="2100716494"/>
                    </a:ext>
                  </a:extLst>
                </a:gridCol>
              </a:tblGrid>
              <a:tr h="227072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j-lt"/>
                        </a:rPr>
                        <a:t>서비스 매니저 전달사항</a:t>
                      </a:r>
                      <a:endParaRPr lang="en-US" altLang="ko-KR" sz="9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00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797557"/>
                  </a:ext>
                </a:extLst>
              </a:tr>
            </a:tbl>
          </a:graphicData>
        </a:graphic>
      </p:graphicFrame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5742D319-898B-D14F-7654-7E6D31F6A3F3}"/>
              </a:ext>
            </a:extLst>
          </p:cNvPr>
          <p:cNvSpPr/>
          <p:nvPr/>
        </p:nvSpPr>
        <p:spPr>
          <a:xfrm>
            <a:off x="626145" y="4908429"/>
            <a:ext cx="2318261" cy="274320"/>
          </a:xfrm>
          <a:prstGeom prst="roundRect">
            <a:avLst>
              <a:gd name="adj" fmla="val 13889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취소하기</a:t>
            </a:r>
          </a:p>
        </p:txBody>
      </p:sp>
    </p:spTree>
    <p:extLst>
      <p:ext uri="{BB962C8B-B14F-4D97-AF65-F5344CB8AC3E}">
        <p14:creationId xmlns:p14="http://schemas.microsoft.com/office/powerpoint/2010/main" val="4287799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45C4B121-2C0C-47CA-9C1C-87AF806D2C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973774"/>
              </p:ext>
            </p:extLst>
          </p:nvPr>
        </p:nvGraphicFramePr>
        <p:xfrm>
          <a:off x="9768840" y="532464"/>
          <a:ext cx="2361310" cy="1740727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공동 화면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UI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시안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상담사 연결 확인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시나리오 중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“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상담사 연결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”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발화 발생할 경우 노출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시나리오 별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VDN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값 체크 필요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화면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800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멀티모달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종료화면 이동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모달</a:t>
                      </a: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팝업 닫기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883977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E8E70E05-743E-484B-9BFC-A79DC91DAE39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공통 </a:t>
            </a:r>
            <a:r>
              <a:rPr lang="en-US" altLang="ko-KR" sz="800" dirty="0"/>
              <a:t>UI : </a:t>
            </a:r>
            <a:r>
              <a:rPr lang="ko-KR" altLang="en-US" sz="800" dirty="0"/>
              <a:t>상담사 통화 연결 확인</a:t>
            </a:r>
            <a:endParaRPr lang="en-US" altLang="ko-KR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6CA5F2-ECE9-4BDE-94D6-17A46E2ED8E9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DS_MI_CM_07_P01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A26F33E6-AE0B-46A1-8401-60ACA9448E03}"/>
              </a:ext>
            </a:extLst>
          </p:cNvPr>
          <p:cNvSpPr/>
          <p:nvPr/>
        </p:nvSpPr>
        <p:spPr>
          <a:xfrm>
            <a:off x="3539530" y="532463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상담사 연결요청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2F44537-C480-4531-8FE8-0E2C15FFD224}"/>
              </a:ext>
            </a:extLst>
          </p:cNvPr>
          <p:cNvSpPr/>
          <p:nvPr/>
        </p:nvSpPr>
        <p:spPr>
          <a:xfrm>
            <a:off x="3533140" y="942975"/>
            <a:ext cx="2686685" cy="55626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1A65885-D6C5-406C-A6B3-6A6F92B297B4}"/>
              </a:ext>
            </a:extLst>
          </p:cNvPr>
          <p:cNvSpPr/>
          <p:nvPr/>
        </p:nvSpPr>
        <p:spPr>
          <a:xfrm>
            <a:off x="3634231" y="2207828"/>
            <a:ext cx="2452944" cy="1427614"/>
          </a:xfrm>
          <a:prstGeom prst="roundRect">
            <a:avLst>
              <a:gd name="adj" fmla="val 3323"/>
            </a:avLst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</a:rPr>
              <a:t>상담사와 통화가 연결되며</a:t>
            </a:r>
            <a:r>
              <a:rPr lang="en-US" altLang="ko-KR" sz="900" dirty="0">
                <a:solidFill>
                  <a:schemeClr val="tx1"/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</a:rPr>
              <a:t>화면이 종료돼요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</a:endParaRPr>
          </a:p>
        </p:txBody>
      </p:sp>
      <p:graphicFrame>
        <p:nvGraphicFramePr>
          <p:cNvPr id="30" name="표 7">
            <a:extLst>
              <a:ext uri="{FF2B5EF4-FFF2-40B4-BE49-F238E27FC236}">
                <a16:creationId xmlns:a16="http://schemas.microsoft.com/office/drawing/2014/main" id="{9691D921-161A-4A6E-B9FC-48C18BB22D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629325"/>
              </p:ext>
            </p:extLst>
          </p:nvPr>
        </p:nvGraphicFramePr>
        <p:xfrm>
          <a:off x="3853593" y="3223773"/>
          <a:ext cx="20142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110">
                  <a:extLst>
                    <a:ext uri="{9D8B030D-6E8A-4147-A177-3AD203B41FA5}">
                      <a16:colId xmlns:a16="http://schemas.microsoft.com/office/drawing/2014/main" val="1170298277"/>
                    </a:ext>
                  </a:extLst>
                </a:gridCol>
                <a:gridCol w="1007110">
                  <a:extLst>
                    <a:ext uri="{9D8B030D-6E8A-4147-A177-3AD203B41FA5}">
                      <a16:colId xmlns:a16="http://schemas.microsoft.com/office/drawing/2014/main" val="389732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확인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취소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3285858"/>
                  </a:ext>
                </a:extLst>
              </a:tr>
            </a:tbl>
          </a:graphicData>
        </a:graphic>
      </p:graphicFrame>
      <p:sp>
        <p:nvSpPr>
          <p:cNvPr id="31" name="타원 30">
            <a:extLst>
              <a:ext uri="{FF2B5EF4-FFF2-40B4-BE49-F238E27FC236}">
                <a16:creationId xmlns:a16="http://schemas.microsoft.com/office/drawing/2014/main" id="{75E833BF-FEDF-4898-983E-D223B4A7289F}"/>
              </a:ext>
            </a:extLst>
          </p:cNvPr>
          <p:cNvSpPr/>
          <p:nvPr/>
        </p:nvSpPr>
        <p:spPr>
          <a:xfrm>
            <a:off x="3987548" y="3285428"/>
            <a:ext cx="247529" cy="2475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1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C23CC3E-67AB-41B2-A4C6-E9A1250F0937}"/>
              </a:ext>
            </a:extLst>
          </p:cNvPr>
          <p:cNvSpPr/>
          <p:nvPr/>
        </p:nvSpPr>
        <p:spPr>
          <a:xfrm>
            <a:off x="4948041" y="3285428"/>
            <a:ext cx="247529" cy="2475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2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A0E8FCF-2038-43B0-8985-C2669EF30B5A}"/>
              </a:ext>
            </a:extLst>
          </p:cNvPr>
          <p:cNvGrpSpPr/>
          <p:nvPr/>
        </p:nvGrpSpPr>
        <p:grpSpPr>
          <a:xfrm>
            <a:off x="420616" y="943540"/>
            <a:ext cx="796863" cy="316109"/>
            <a:chOff x="4733925" y="2686050"/>
            <a:chExt cx="1362075" cy="409435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A003AA5A-D939-4EE3-BD4A-EB49B17ABDC8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4D1559-E0B1-421C-9139-0E72EEBF8AEC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C0E94058-A110-4559-A339-EF39E78A60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2E08FEFC-1150-45B2-8585-DB07676362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FB2F1B-E950-4E07-8555-84240944655B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7C6E94-FEB7-4342-9415-03433669147C}"/>
              </a:ext>
            </a:extLst>
          </p:cNvPr>
          <p:cNvGrpSpPr/>
          <p:nvPr/>
        </p:nvGrpSpPr>
        <p:grpSpPr>
          <a:xfrm>
            <a:off x="2751712" y="939916"/>
            <a:ext cx="361950" cy="316109"/>
            <a:chOff x="4733925" y="2686050"/>
            <a:chExt cx="1362075" cy="409435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8529D095-932A-43E1-900E-DBEE3260ECAE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1B7969C7-41B4-43AD-8D50-341ECA163848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BB264ED4-0EBF-4C26-99ED-16AE04B1C3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38EDDFCD-038B-400F-855B-9A6B53784E1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DDCD756-72A0-466B-ADD3-834CF2E4DCEC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B304E0A4-CB6F-4CE5-BDA3-D11931DF4432}"/>
              </a:ext>
            </a:extLst>
          </p:cNvPr>
          <p:cNvSpPr/>
          <p:nvPr/>
        </p:nvSpPr>
        <p:spPr>
          <a:xfrm>
            <a:off x="799074" y="1909874"/>
            <a:ext cx="1682885" cy="595908"/>
          </a:xfrm>
          <a:prstGeom prst="wedgeRoundRectCallou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 b="1" dirty="0">
                <a:solidFill>
                  <a:schemeClr val="tx1"/>
                </a:solidFill>
              </a:rPr>
              <a:t>{ </a:t>
            </a:r>
            <a:r>
              <a:rPr lang="ko-KR" altLang="en-US" sz="900" b="1" dirty="0">
                <a:solidFill>
                  <a:schemeClr val="tx1"/>
                </a:solidFill>
              </a:rPr>
              <a:t>사용자 발화 </a:t>
            </a:r>
            <a:r>
              <a:rPr lang="en-US" altLang="ko-KR" sz="900" b="1" dirty="0">
                <a:solidFill>
                  <a:schemeClr val="tx1"/>
                </a:solidFill>
              </a:rPr>
              <a:t>)</a:t>
            </a:r>
            <a:br>
              <a:rPr lang="en-US" altLang="ko-KR" sz="900" b="1" dirty="0">
                <a:solidFill>
                  <a:schemeClr val="tx1"/>
                </a:solidFill>
              </a:rPr>
            </a:br>
            <a:r>
              <a:rPr lang="en-US" altLang="ko-KR" sz="900" dirty="0">
                <a:solidFill>
                  <a:schemeClr val="tx1"/>
                </a:solidFill>
              </a:rPr>
              <a:t>“</a:t>
            </a:r>
            <a:r>
              <a:rPr lang="ko-KR" altLang="en-US" sz="900" dirty="0">
                <a:solidFill>
                  <a:schemeClr val="tx1"/>
                </a:solidFill>
              </a:rPr>
              <a:t>상담원 연결해줘</a:t>
            </a:r>
            <a:r>
              <a:rPr lang="en-US" altLang="ko-KR" sz="900" dirty="0">
                <a:solidFill>
                  <a:schemeClr val="tx1"/>
                </a:solidFill>
              </a:rPr>
              <a:t>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02DE5C00-CFC6-4EED-86D3-972423D6B999}"/>
              </a:ext>
            </a:extLst>
          </p:cNvPr>
          <p:cNvCxnSpPr>
            <a:cxnSpLocks/>
            <a:stCxn id="5" idx="3"/>
            <a:endCxn id="32" idx="1"/>
          </p:cNvCxnSpPr>
          <p:nvPr/>
        </p:nvCxnSpPr>
        <p:spPr>
          <a:xfrm>
            <a:off x="2481959" y="2207828"/>
            <a:ext cx="1051181" cy="1516447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B7B09A9-8B94-40AB-A64D-AAEC76108A4A}"/>
              </a:ext>
            </a:extLst>
          </p:cNvPr>
          <p:cNvGrpSpPr/>
          <p:nvPr/>
        </p:nvGrpSpPr>
        <p:grpSpPr>
          <a:xfrm>
            <a:off x="2232274" y="1891818"/>
            <a:ext cx="316010" cy="316010"/>
            <a:chOff x="4052419" y="4979890"/>
            <a:chExt cx="316010" cy="316010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7BB63F69-8650-42DF-9BF7-8AD77DDB48BA}"/>
                </a:ext>
              </a:extLst>
            </p:cNvPr>
            <p:cNvSpPr/>
            <p:nvPr/>
          </p:nvSpPr>
          <p:spPr>
            <a:xfrm>
              <a:off x="4052419" y="4979890"/>
              <a:ext cx="316010" cy="316010"/>
            </a:xfrm>
            <a:prstGeom prst="ellipse">
              <a:avLst/>
            </a:pr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4BF9C7C9-7E10-4B01-BD89-B68AF2D4E5FE}"/>
                </a:ext>
              </a:extLst>
            </p:cNvPr>
            <p:cNvSpPr/>
            <p:nvPr/>
          </p:nvSpPr>
          <p:spPr>
            <a:xfrm>
              <a:off x="4112248" y="5039719"/>
              <a:ext cx="196352" cy="196352"/>
            </a:xfrm>
            <a:prstGeom prst="ellipse">
              <a:avLst/>
            </a:prstGeom>
            <a:solidFill>
              <a:srgbClr val="FF0000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ACFE51F-D5B9-C35E-06D1-F6DDE20EC92C}"/>
              </a:ext>
            </a:extLst>
          </p:cNvPr>
          <p:cNvSpPr txBox="1"/>
          <p:nvPr/>
        </p:nvSpPr>
        <p:spPr>
          <a:xfrm>
            <a:off x="3529669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FD_MI_</a:t>
            </a:r>
            <a:r>
              <a:rPr lang="en-US" altLang="ko-KR" sz="900" dirty="0"/>
              <a:t>CM_07_01_01</a:t>
            </a:r>
          </a:p>
        </p:txBody>
      </p:sp>
    </p:spTree>
    <p:extLst>
      <p:ext uri="{BB962C8B-B14F-4D97-AF65-F5344CB8AC3E}">
        <p14:creationId xmlns:p14="http://schemas.microsoft.com/office/powerpoint/2010/main" val="2773622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F01A8-3E82-B2FC-AFCA-0B7337DF8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4FF5D07D-A6D5-A906-6DB5-F0557E0DD0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102987"/>
              </p:ext>
            </p:extLst>
          </p:nvPr>
        </p:nvGraphicFramePr>
        <p:xfrm>
          <a:off x="9768840" y="532464"/>
          <a:ext cx="2361310" cy="1301815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상담 예약 화면 이동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3825397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DA3C0437-ACD4-EA1F-C636-0659DD00114F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공통 </a:t>
            </a:r>
            <a:r>
              <a:rPr lang="en-US" altLang="ko-KR" sz="800" dirty="0"/>
              <a:t>UI : </a:t>
            </a:r>
            <a:r>
              <a:rPr lang="ko-KR" altLang="en-US" sz="800" dirty="0"/>
              <a:t>상담사 연결 확인</a:t>
            </a:r>
            <a:endParaRPr kumimoji="1" lang="en-US" altLang="ko-KR" sz="800" b="0" i="0" u="none" strike="noStrike" cap="none" normalizeH="0" baseline="0" dirty="0">
              <a:ln>
                <a:noFill/>
              </a:ln>
              <a:solidFill>
                <a:sysClr val="windowText" lastClr="000000"/>
              </a:solidFill>
              <a:effectLst/>
              <a:latin typeface="맑은 고딕" panose="020B0503020000020004" pitchFamily="50" charset="-127"/>
              <a:ea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06460FD-3BFD-71EB-9E69-51A4CBFACF5C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DS_MI_CM_14_01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9F7EC75-0654-F7EB-1CE2-9F9548D8B27D}"/>
              </a:ext>
            </a:extLst>
          </p:cNvPr>
          <p:cNvSpPr/>
          <p:nvPr/>
        </p:nvSpPr>
        <p:spPr>
          <a:xfrm>
            <a:off x="415199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상담사 연결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F4A438-8105-6B12-FAD8-F0093D8A1A91}"/>
              </a:ext>
            </a:extLst>
          </p:cNvPr>
          <p:cNvSpPr txBox="1"/>
          <p:nvPr/>
        </p:nvSpPr>
        <p:spPr>
          <a:xfrm>
            <a:off x="428812" y="1587081"/>
            <a:ext cx="87075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상담사 연결</a:t>
            </a:r>
            <a:endParaRPr lang="en-US" altLang="ko-KR" sz="1000" b="1" dirty="0">
              <a:latin typeface="+mn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A04EDD2-B5E6-1501-D507-37E942D18104}"/>
              </a:ext>
            </a:extLst>
          </p:cNvPr>
          <p:cNvGrpSpPr/>
          <p:nvPr/>
        </p:nvGrpSpPr>
        <p:grpSpPr>
          <a:xfrm>
            <a:off x="423510" y="943540"/>
            <a:ext cx="796863" cy="316109"/>
            <a:chOff x="4733925" y="2686050"/>
            <a:chExt cx="1362075" cy="4094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457B408-257A-A7F5-62B0-C6C4CB95A4B1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F40E6415-FCFA-CB9D-991A-46CC4928D193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8334859B-8B77-C9DE-2D41-1902A26625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718ECFA4-5365-82C3-3F94-8C8D346D36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6D4E6E-030A-FF74-5D19-172D21ED42BF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2625DD4-F69B-E03F-DFD7-73945ADD6FF5}"/>
              </a:ext>
            </a:extLst>
          </p:cNvPr>
          <p:cNvSpPr txBox="1"/>
          <p:nvPr/>
        </p:nvSpPr>
        <p:spPr>
          <a:xfrm>
            <a:off x="415199" y="1937802"/>
            <a:ext cx="2716095" cy="27328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상담사를 연결해 </a:t>
            </a:r>
            <a:r>
              <a:rPr lang="ko-KR" altLang="en-US" sz="900" dirty="0" err="1">
                <a:solidFill>
                  <a:schemeClr val="bg1"/>
                </a:solidFill>
                <a:latin typeface="+mn-ea"/>
              </a:rPr>
              <a:t>드릴게요</a:t>
            </a:r>
            <a:r>
              <a:rPr lang="en-US" altLang="ko-KR" sz="900" dirty="0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DC0BC4-6FB0-4D29-AB1C-D2B6F170ED64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FD_MI_CM_14_01_01</a:t>
            </a:r>
            <a:endParaRPr lang="en-US" altLang="ko-KR" sz="9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5787E9-B440-E3FA-7862-C88FB0021437}"/>
              </a:ext>
            </a:extLst>
          </p:cNvPr>
          <p:cNvSpPr txBox="1"/>
          <p:nvPr/>
        </p:nvSpPr>
        <p:spPr>
          <a:xfrm>
            <a:off x="415199" y="2268389"/>
            <a:ext cx="2716095" cy="54585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잠시 후 보면서 말로 하는 </a:t>
            </a: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AI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상담이 종료될 예정이에요</a:t>
            </a: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E4304ED-2D77-FFB0-0C6D-30E48E45B15D}"/>
              </a:ext>
            </a:extLst>
          </p:cNvPr>
          <p:cNvSpPr/>
          <p:nvPr/>
        </p:nvSpPr>
        <p:spPr>
          <a:xfrm>
            <a:off x="3524159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상담 예약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DF17D1-F7DC-18AC-CEFB-22B7A946754A}"/>
              </a:ext>
            </a:extLst>
          </p:cNvPr>
          <p:cNvSpPr txBox="1"/>
          <p:nvPr/>
        </p:nvSpPr>
        <p:spPr>
          <a:xfrm>
            <a:off x="3537772" y="1587081"/>
            <a:ext cx="1043876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상담 예약 연결</a:t>
            </a:r>
            <a:endParaRPr lang="en-US" altLang="ko-KR" sz="1000" b="1" dirty="0">
              <a:latin typeface="+mn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0F0BED2-F5B8-F888-A30B-B20BFB945AF6}"/>
              </a:ext>
            </a:extLst>
          </p:cNvPr>
          <p:cNvGrpSpPr/>
          <p:nvPr/>
        </p:nvGrpSpPr>
        <p:grpSpPr>
          <a:xfrm>
            <a:off x="3532470" y="943540"/>
            <a:ext cx="796863" cy="316109"/>
            <a:chOff x="4733925" y="2686050"/>
            <a:chExt cx="1362075" cy="40943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09EFDEA-DB3D-8F26-98E4-26138E717027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2D7BA849-68A2-1A17-3D1E-FA608F6DC28D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4B2C3AAD-271E-3BCE-4223-B964FFA406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EF0FF163-8B9A-DC72-C150-33E1904702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AA737DC-0565-CD29-B874-59DC2D7304CE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C916822-7508-A186-46D8-122BBC981312}"/>
              </a:ext>
            </a:extLst>
          </p:cNvPr>
          <p:cNvSpPr txBox="1"/>
          <p:nvPr/>
        </p:nvSpPr>
        <p:spPr>
          <a:xfrm>
            <a:off x="3524159" y="1937802"/>
            <a:ext cx="2716095" cy="27328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상담 예약을 연결해 </a:t>
            </a:r>
            <a:r>
              <a:rPr lang="ko-KR" altLang="en-US" sz="900" dirty="0" err="1">
                <a:solidFill>
                  <a:schemeClr val="bg1"/>
                </a:solidFill>
                <a:latin typeface="+mn-ea"/>
              </a:rPr>
              <a:t>드릴게요</a:t>
            </a:r>
            <a:r>
              <a:rPr lang="en-US" altLang="ko-KR" sz="9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0457F3-9A18-830D-D38C-2E4BF7526821}"/>
              </a:ext>
            </a:extLst>
          </p:cNvPr>
          <p:cNvSpPr txBox="1"/>
          <p:nvPr/>
        </p:nvSpPr>
        <p:spPr>
          <a:xfrm>
            <a:off x="354025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FD_MI_CM_14_01_02</a:t>
            </a:r>
            <a:endParaRPr lang="en-US" altLang="ko-KR" sz="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B53F64-C6BD-1AC6-CC23-8591F9B0A8D9}"/>
              </a:ext>
            </a:extLst>
          </p:cNvPr>
          <p:cNvSpPr txBox="1"/>
          <p:nvPr/>
        </p:nvSpPr>
        <p:spPr>
          <a:xfrm>
            <a:off x="3524159" y="2268389"/>
            <a:ext cx="2716095" cy="54585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잠시 후 보면서 말로 하는 </a:t>
            </a: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AI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상담이 종료될 예정이에요</a:t>
            </a: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6551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E8E70E05-743E-484B-9BFC-A79DC91DAE39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공통 </a:t>
            </a:r>
            <a:r>
              <a:rPr lang="en-US" altLang="ko-KR" sz="800" dirty="0"/>
              <a:t>UI : </a:t>
            </a:r>
            <a:r>
              <a:rPr kumimoji="1" lang="ko-KR" altLang="en-US" sz="800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상담사 연결 선택</a:t>
            </a:r>
            <a:endParaRPr kumimoji="1" lang="en-US" altLang="ko-KR" sz="800" b="0" i="0" u="none" strike="noStrike" cap="none" normalizeH="0" baseline="0" dirty="0">
              <a:ln>
                <a:noFill/>
              </a:ln>
              <a:solidFill>
                <a:sysClr val="windowText" lastClr="000000"/>
              </a:solidFill>
              <a:effectLst/>
              <a:latin typeface="맑은 고딕" panose="020B0503020000020004" pitchFamily="50" charset="-127"/>
              <a:ea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6CA5F2-ECE9-4BDE-94D6-17A46E2ED8E9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DS_MI_CM_10_01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21B6F96B-8B4C-4838-BBB4-0C62A87AB7FC}"/>
              </a:ext>
            </a:extLst>
          </p:cNvPr>
          <p:cNvSpPr/>
          <p:nvPr/>
        </p:nvSpPr>
        <p:spPr>
          <a:xfrm>
            <a:off x="4235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메인에서 상담원 연결</a:t>
            </a:r>
            <a:endParaRPr lang="en-US" altLang="ko-KR" sz="1200" b="1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97D2D98-688F-4349-9E43-F6C3139F38F5}"/>
              </a:ext>
            </a:extLst>
          </p:cNvPr>
          <p:cNvGrpSpPr/>
          <p:nvPr/>
        </p:nvGrpSpPr>
        <p:grpSpPr>
          <a:xfrm>
            <a:off x="423510" y="943540"/>
            <a:ext cx="796863" cy="316109"/>
            <a:chOff x="4733925" y="2686050"/>
            <a:chExt cx="1362075" cy="409435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4937BE1B-D543-4626-A8EB-15FD5A76FA63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D7C6519E-58B5-4FD5-B2A2-9C3433D04688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51302B0E-82AE-46E1-AE9E-AFB352648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0FCB3BB2-3C9F-418A-8EAB-1E053D593D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7B9572E-F097-4C50-907C-54C98BE2444F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6594C23-95EA-4223-8E72-4614E03FA091}"/>
              </a:ext>
            </a:extLst>
          </p:cNvPr>
          <p:cNvGrpSpPr/>
          <p:nvPr/>
        </p:nvGrpSpPr>
        <p:grpSpPr>
          <a:xfrm>
            <a:off x="2754606" y="939916"/>
            <a:ext cx="361950" cy="316109"/>
            <a:chOff x="4733925" y="2686050"/>
            <a:chExt cx="1362075" cy="409435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4EE407A1-54C0-4AED-8EB7-740670B03985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478430C5-FF68-4C58-B081-7E0C9F9DE5D3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3D1A70D-B30B-4169-AD62-9158C4DD07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A3366FAE-41A9-420A-9A41-6009D06601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F17B94D-C8AE-483B-ADA6-6102CA817BEB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30326A1-0CFB-4E64-B857-9DCBAACBF140}"/>
              </a:ext>
            </a:extLst>
          </p:cNvPr>
          <p:cNvGrpSpPr/>
          <p:nvPr/>
        </p:nvGrpSpPr>
        <p:grpSpPr>
          <a:xfrm>
            <a:off x="625500" y="3635395"/>
            <a:ext cx="2318262" cy="274320"/>
            <a:chOff x="6846094" y="3510739"/>
            <a:chExt cx="2169534" cy="274320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411777E0-CE4A-4E1A-984E-423A545E820A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B11C41F-2CDD-48E5-9507-68C02BFB0FC6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해지 문의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24782A00-0139-4C33-BAF2-1C68F6F0C47A}"/>
              </a:ext>
            </a:extLst>
          </p:cNvPr>
          <p:cNvGrpSpPr/>
          <p:nvPr/>
        </p:nvGrpSpPr>
        <p:grpSpPr>
          <a:xfrm>
            <a:off x="618504" y="4020810"/>
            <a:ext cx="2318262" cy="274320"/>
            <a:chOff x="6846094" y="3510739"/>
            <a:chExt cx="2169534" cy="274320"/>
          </a:xfrm>
        </p:grpSpPr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AE939A6B-C477-49D2-BD34-72E1360C428D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D40C4BC-02CB-4B7D-86F3-E94D19C83B82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고장 문의</a:t>
              </a: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9DFB377E-B4BD-4C1A-A0AF-6D890BE85975}"/>
              </a:ext>
            </a:extLst>
          </p:cNvPr>
          <p:cNvGrpSpPr/>
          <p:nvPr/>
        </p:nvGrpSpPr>
        <p:grpSpPr>
          <a:xfrm>
            <a:off x="625500" y="2864565"/>
            <a:ext cx="2318262" cy="274320"/>
            <a:chOff x="6846094" y="3510739"/>
            <a:chExt cx="2169534" cy="274320"/>
          </a:xfrm>
        </p:grpSpPr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5C0542BF-892C-4E6E-9F40-A7788EB97B7E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B358258-392C-4583-AA5C-7A49F84F26B5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요금 및 일반 문의</a:t>
              </a: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5F87559-6869-4ACC-9C2F-DE37BB13CC28}"/>
              </a:ext>
            </a:extLst>
          </p:cNvPr>
          <p:cNvGrpSpPr/>
          <p:nvPr/>
        </p:nvGrpSpPr>
        <p:grpSpPr>
          <a:xfrm>
            <a:off x="618504" y="3249980"/>
            <a:ext cx="2318262" cy="274320"/>
            <a:chOff x="6846094" y="3510739"/>
            <a:chExt cx="2169534" cy="274320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0D2C1CAD-7085-41C9-8FAD-34872C853DA8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0C4DBE6-CFCC-4CA6-BE8F-492A16084DC1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가입 문의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7EA1388-7D10-30B0-B7C9-67A13A2C3D5F}"/>
              </a:ext>
            </a:extLst>
          </p:cNvPr>
          <p:cNvSpPr txBox="1"/>
          <p:nvPr/>
        </p:nvSpPr>
        <p:spPr>
          <a:xfrm>
            <a:off x="423511" y="1603362"/>
            <a:ext cx="87075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상담사 연결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9D4FDB-BC83-4A85-B790-26687ADA9BEF}"/>
              </a:ext>
            </a:extLst>
          </p:cNvPr>
          <p:cNvSpPr txBox="1"/>
          <p:nvPr/>
        </p:nvSpPr>
        <p:spPr>
          <a:xfrm>
            <a:off x="423510" y="1937138"/>
            <a:ext cx="2707785" cy="27328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상담사를 연결해 </a:t>
            </a:r>
            <a:r>
              <a:rPr lang="ko-KR" altLang="en-US" sz="900" dirty="0" err="1">
                <a:solidFill>
                  <a:schemeClr val="bg1"/>
                </a:solidFill>
                <a:latin typeface="+mn-ea"/>
              </a:rPr>
              <a:t>드릴게요</a:t>
            </a:r>
            <a:r>
              <a:rPr lang="en-US" altLang="ko-KR" sz="900" dirty="0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A43A9F-CEA6-93E8-2A66-0BA4B997D8A6}"/>
              </a:ext>
            </a:extLst>
          </p:cNvPr>
          <p:cNvSpPr txBox="1"/>
          <p:nvPr/>
        </p:nvSpPr>
        <p:spPr>
          <a:xfrm>
            <a:off x="423510" y="2440610"/>
            <a:ext cx="184731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C8D618-1723-175B-AB9E-D1E7ABAFA70B}"/>
              </a:ext>
            </a:extLst>
          </p:cNvPr>
          <p:cNvSpPr txBox="1"/>
          <p:nvPr/>
        </p:nvSpPr>
        <p:spPr>
          <a:xfrm>
            <a:off x="423510" y="2293588"/>
            <a:ext cx="2693046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원하시는 상담 내용을 선택해 주세요</a:t>
            </a:r>
            <a:r>
              <a:rPr lang="en-US" altLang="ko-KR" sz="1100" dirty="0">
                <a:solidFill>
                  <a:schemeClr val="bg1"/>
                </a:solidFill>
              </a:rPr>
              <a:t>.</a:t>
            </a:r>
          </a:p>
        </p:txBody>
      </p:sp>
      <p:graphicFrame>
        <p:nvGraphicFramePr>
          <p:cNvPr id="63" name="Group 57">
            <a:extLst>
              <a:ext uri="{FF2B5EF4-FFF2-40B4-BE49-F238E27FC236}">
                <a16:creationId xmlns:a16="http://schemas.microsoft.com/office/drawing/2014/main" id="{1A842256-A2EF-4F15-824A-92AA4CF10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888303"/>
              </p:ext>
            </p:extLst>
          </p:nvPr>
        </p:nvGraphicFramePr>
        <p:xfrm>
          <a:off x="9768840" y="532464"/>
          <a:ext cx="2361310" cy="2033335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메인화면에서</a:t>
                      </a: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상담원 연결 </a:t>
                      </a:r>
                      <a:r>
                        <a:rPr lang="ko-KR" altLang="en-US" sz="800" b="1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요청시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버튼 노출 및 순서</a:t>
                      </a:r>
                      <a:b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</a:b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버튼 클릭 시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&gt;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전화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호 전환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화면 이동</a:t>
                      </a:r>
                      <a:b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화면 </a:t>
                      </a:r>
                      <a:r>
                        <a:rPr lang="en-US" altLang="ko-KR" sz="800" dirty="0"/>
                        <a:t>DS_MI_CM_14_01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이동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미납일때만 나타남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미납 센터로 연결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(VDN)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변경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604164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D6E4C7A7-F08C-4089-90B1-A9AC0B68A60A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FD_MI_CM_10_01_01</a:t>
            </a:r>
            <a:endParaRPr lang="en-US" altLang="ko-KR" sz="900" dirty="0"/>
          </a:p>
        </p:txBody>
      </p:sp>
      <p:sp>
        <p:nvSpPr>
          <p:cNvPr id="126" name="왼쪽 중괄호 125">
            <a:extLst>
              <a:ext uri="{FF2B5EF4-FFF2-40B4-BE49-F238E27FC236}">
                <a16:creationId xmlns:a16="http://schemas.microsoft.com/office/drawing/2014/main" id="{39335FEA-4B41-48E3-B3F2-F02A997C689D}"/>
              </a:ext>
            </a:extLst>
          </p:cNvPr>
          <p:cNvSpPr/>
          <p:nvPr/>
        </p:nvSpPr>
        <p:spPr>
          <a:xfrm>
            <a:off x="398900" y="2840843"/>
            <a:ext cx="302426" cy="153478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55B3FC03-984D-4AE5-9D83-4C68591281D7}"/>
              </a:ext>
            </a:extLst>
          </p:cNvPr>
          <p:cNvSpPr/>
          <p:nvPr/>
        </p:nvSpPr>
        <p:spPr>
          <a:xfrm>
            <a:off x="406988" y="2758979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18792AB-AF12-48EA-83B5-E3023FD497C8}"/>
              </a:ext>
            </a:extLst>
          </p:cNvPr>
          <p:cNvSpPr/>
          <p:nvPr/>
        </p:nvSpPr>
        <p:spPr>
          <a:xfrm>
            <a:off x="12192000" y="1"/>
            <a:ext cx="1181100" cy="3048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9/19 </a:t>
            </a:r>
            <a:r>
              <a:rPr lang="ko-KR" altLang="en-US" sz="1000" dirty="0"/>
              <a:t>수정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A3A82EA-CF32-DBBF-4D80-EB191B04FE4B}"/>
              </a:ext>
            </a:extLst>
          </p:cNvPr>
          <p:cNvGrpSpPr/>
          <p:nvPr/>
        </p:nvGrpSpPr>
        <p:grpSpPr>
          <a:xfrm>
            <a:off x="618504" y="4379002"/>
            <a:ext cx="2318262" cy="274320"/>
            <a:chOff x="6846094" y="3510739"/>
            <a:chExt cx="2169534" cy="27432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5FD7E5A-9B89-AFA5-F4E3-BF1E77CC00FA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1E6CE62-E001-F85A-E272-EE9C8128993D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미납 센터 연결</a:t>
              </a:r>
            </a:p>
          </p:txBody>
        </p:sp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0DAEB178-6CF9-18B9-4E55-11C8B0417CAF}"/>
              </a:ext>
            </a:extLst>
          </p:cNvPr>
          <p:cNvSpPr/>
          <p:nvPr/>
        </p:nvSpPr>
        <p:spPr>
          <a:xfrm>
            <a:off x="406988" y="4378098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555395E-DBA0-CDC7-4E44-8ACA949154FD}"/>
              </a:ext>
            </a:extLst>
          </p:cNvPr>
          <p:cNvSpPr/>
          <p:nvPr/>
        </p:nvSpPr>
        <p:spPr>
          <a:xfrm>
            <a:off x="9697453" y="2837119"/>
            <a:ext cx="2361310" cy="7400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</a:t>
            </a:r>
            <a:r>
              <a:rPr lang="en-US" altLang="ko-KR" dirty="0"/>
              <a:t>(2/11)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9752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:a16="http://schemas.microsoft.com/office/drawing/2014/main" id="{2A2C451A-C729-4705-87D4-250FA557135A}"/>
              </a:ext>
            </a:extLst>
          </p:cNvPr>
          <p:cNvGrpSpPr/>
          <p:nvPr/>
        </p:nvGrpSpPr>
        <p:grpSpPr>
          <a:xfrm>
            <a:off x="636166" y="2547472"/>
            <a:ext cx="2318262" cy="274320"/>
            <a:chOff x="6846094" y="3510739"/>
            <a:chExt cx="2169534" cy="274320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7E2114FF-F8B1-494E-A13A-D87793FB4480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09F6180-2225-4417-8976-0D4DF2BFD52D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B</a:t>
              </a:r>
              <a:r>
                <a:rPr lang="ko-KR" altLang="en-US" sz="800" dirty="0"/>
                <a:t>월드 홈페이지 바로가기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3F4A43C6-5A88-45B0-876D-1D26800CB398}"/>
              </a:ext>
            </a:extLst>
          </p:cNvPr>
          <p:cNvGrpSpPr/>
          <p:nvPr/>
        </p:nvGrpSpPr>
        <p:grpSpPr>
          <a:xfrm>
            <a:off x="629170" y="2932887"/>
            <a:ext cx="2318262" cy="274320"/>
            <a:chOff x="6846094" y="3510739"/>
            <a:chExt cx="2169534" cy="274320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00A82067-E07F-48EC-97B1-35B2731DBAA5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8C72BC5-732B-4411-856C-163A57AC142C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B</a:t>
              </a:r>
              <a:r>
                <a:rPr lang="ko-KR" altLang="en-US" sz="800" dirty="0"/>
                <a:t>월드 앱 설치하기</a:t>
              </a:r>
            </a:p>
          </p:txBody>
        </p:sp>
      </p:grpSp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45C4B121-2C0C-47CA-9C1C-87AF806D2C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538585"/>
              </p:ext>
            </p:extLst>
          </p:nvPr>
        </p:nvGraphicFramePr>
        <p:xfrm>
          <a:off x="9768840" y="532464"/>
          <a:ext cx="2361310" cy="232594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B</a:t>
                      </a: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월드 홈페이지 이동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https://www.bworld.co.kr/main.do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B</a:t>
                      </a: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월드 앱 설치하기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앱 스토어 호출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B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월드 앱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  <a:hlinkClick r:id="rId2"/>
                        </a:rPr>
                        <a:t>https://apps.apple.com/kr/app/apple-maps/id6463710246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https://play.google.com/store/apps/details?id=com.skb.bworld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3825397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E8E70E05-743E-484B-9BFC-A79DC91DAE39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공통 </a:t>
            </a:r>
            <a:r>
              <a:rPr lang="en-US" altLang="ko-KR" sz="800" dirty="0"/>
              <a:t>UI : </a:t>
            </a: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latin typeface="맑은 고딕" panose="020B0503020000020004" pitchFamily="50" charset="-127"/>
                <a:ea typeface="+mn-ea"/>
              </a:rPr>
              <a:t>URL</a:t>
            </a:r>
            <a:r>
              <a:rPr kumimoji="1" lang="ko-KR" altLang="en-US" sz="800" b="0" i="0" u="none" strike="noStrike" cap="none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latin typeface="맑은 고딕" panose="020B0503020000020004" pitchFamily="50" charset="-127"/>
                <a:ea typeface="+mn-ea"/>
              </a:rPr>
              <a:t> 만료</a:t>
            </a: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latin typeface="맑은 고딕" panose="020B0503020000020004" pitchFamily="50" charset="-127"/>
                <a:ea typeface="+mn-ea"/>
              </a:rPr>
              <a:t>. </a:t>
            </a:r>
            <a:r>
              <a:rPr kumimoji="1" lang="ko-KR" altLang="en-US" sz="800" b="0" i="0" u="none" strike="noStrike" cap="none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latin typeface="맑은 고딕" panose="020B0503020000020004" pitchFamily="50" charset="-127"/>
                <a:ea typeface="+mn-ea"/>
              </a:rPr>
              <a:t>콜 세션 종료 </a:t>
            </a: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latin typeface="맑은 고딕" panose="020B0503020000020004" pitchFamily="50" charset="-127"/>
                <a:ea typeface="+mn-ea"/>
              </a:rPr>
              <a:t>URL </a:t>
            </a:r>
            <a:r>
              <a:rPr kumimoji="1" lang="ko-KR" altLang="en-US" sz="800" b="0" i="0" u="none" strike="noStrike" cap="none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latin typeface="맑은 고딕" panose="020B0503020000020004" pitchFamily="50" charset="-127"/>
                <a:ea typeface="+mn-ea"/>
              </a:rPr>
              <a:t>접속 시</a:t>
            </a:r>
            <a:endParaRPr kumimoji="1" lang="en-US" altLang="ko-KR" sz="800" b="0" i="0" u="none" strike="noStrike" cap="none" normalizeH="0" baseline="0" dirty="0">
              <a:ln>
                <a:noFill/>
              </a:ln>
              <a:solidFill>
                <a:sysClr val="windowText" lastClr="000000"/>
              </a:solidFill>
              <a:effectLst/>
              <a:latin typeface="맑은 고딕" panose="020B0503020000020004" pitchFamily="50" charset="-127"/>
              <a:ea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6CA5F2-ECE9-4BDE-94D6-17A46E2ED8E9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DS_MI_CM_09_01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21B6F96B-8B4C-4838-BBB4-0C62A87AB7FC}"/>
              </a:ext>
            </a:extLst>
          </p:cNvPr>
          <p:cNvSpPr/>
          <p:nvPr/>
        </p:nvSpPr>
        <p:spPr>
          <a:xfrm>
            <a:off x="4235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(</a:t>
            </a:r>
            <a:r>
              <a:rPr lang="ko-KR" altLang="en-US" sz="1200" b="1" dirty="0" err="1"/>
              <a:t>재접속</a:t>
            </a:r>
            <a:r>
              <a:rPr lang="ko-KR" altLang="en-US" sz="1200" b="1" dirty="0"/>
              <a:t> 등</a:t>
            </a:r>
            <a:r>
              <a:rPr lang="en-US" altLang="ko-KR" sz="1200" b="1" dirty="0"/>
              <a:t>)URL</a:t>
            </a:r>
            <a:r>
              <a:rPr lang="ko-KR" altLang="en-US" sz="1200" b="1" dirty="0"/>
              <a:t>만료화면</a:t>
            </a:r>
            <a:endParaRPr lang="en-US" altLang="ko-KR" sz="1200" b="1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A9D736A-6A80-4F0C-A422-08A5C551E742}"/>
              </a:ext>
            </a:extLst>
          </p:cNvPr>
          <p:cNvSpPr/>
          <p:nvPr/>
        </p:nvSpPr>
        <p:spPr>
          <a:xfrm>
            <a:off x="423511" y="938845"/>
            <a:ext cx="2700000" cy="55800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D0D7BDB-EAF6-4585-AAEE-18155FD69EDE}"/>
              </a:ext>
            </a:extLst>
          </p:cNvPr>
          <p:cNvSpPr/>
          <p:nvPr/>
        </p:nvSpPr>
        <p:spPr>
          <a:xfrm>
            <a:off x="517410" y="2548213"/>
            <a:ext cx="247529" cy="2475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1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C845E13-55E6-42C4-B97C-297EE6A9006D}"/>
              </a:ext>
            </a:extLst>
          </p:cNvPr>
          <p:cNvSpPr/>
          <p:nvPr/>
        </p:nvSpPr>
        <p:spPr>
          <a:xfrm>
            <a:off x="517410" y="2967426"/>
            <a:ext cx="247529" cy="2475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2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FC426D7-1245-461D-A481-93BA6A83FE1E}"/>
              </a:ext>
            </a:extLst>
          </p:cNvPr>
          <p:cNvGrpSpPr/>
          <p:nvPr/>
        </p:nvGrpSpPr>
        <p:grpSpPr>
          <a:xfrm>
            <a:off x="423510" y="943540"/>
            <a:ext cx="796863" cy="316109"/>
            <a:chOff x="4733925" y="2686050"/>
            <a:chExt cx="1362075" cy="409435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2679A29-A5A0-438A-B66B-EB365CFCDE91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8C79E825-92A1-46FA-806D-A526E6A92F0C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4DD03165-303E-48B4-8CB1-E1D56C5F3F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33A5183A-A0FF-4727-BF8B-507B2DA3D7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93C793E-C346-44BE-8018-230E5A96C4EF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B53A91F-C4CD-44CB-842D-C9487994A2C4}"/>
              </a:ext>
            </a:extLst>
          </p:cNvPr>
          <p:cNvGrpSpPr/>
          <p:nvPr/>
        </p:nvGrpSpPr>
        <p:grpSpPr>
          <a:xfrm>
            <a:off x="2754606" y="939916"/>
            <a:ext cx="361950" cy="316109"/>
            <a:chOff x="4733925" y="2686050"/>
            <a:chExt cx="1362075" cy="409435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AE0C700F-72BC-49C5-AE11-54FB68CCF310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D6EA60C7-24C8-4C05-8089-AF6192435F73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80C9CD56-F38E-4A03-AB57-ECFB2C37DF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EDE365B9-2C73-4D17-9A09-BF14895F91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F50194E-F001-4550-A183-99EB2BE6DCA2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CDDDA10-79F6-4009-AAF2-4CA1205A9C4F}"/>
              </a:ext>
            </a:extLst>
          </p:cNvPr>
          <p:cNvGrpSpPr/>
          <p:nvPr/>
        </p:nvGrpSpPr>
        <p:grpSpPr>
          <a:xfrm>
            <a:off x="433723" y="1604026"/>
            <a:ext cx="2531921" cy="1170865"/>
            <a:chOff x="491976" y="1604026"/>
            <a:chExt cx="2531921" cy="117086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1FFEC01-87DA-4BA8-9358-2431361E2FC9}"/>
                </a:ext>
              </a:extLst>
            </p:cNvPr>
            <p:cNvSpPr txBox="1"/>
            <p:nvPr/>
          </p:nvSpPr>
          <p:spPr>
            <a:xfrm>
              <a:off x="491976" y="1604026"/>
              <a:ext cx="1043876" cy="293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b="1" dirty="0">
                  <a:latin typeface="+mn-ea"/>
                </a:rPr>
                <a:t>접근 기한 만료</a:t>
              </a:r>
              <a:endParaRPr lang="en-US" altLang="ko-KR" sz="1000" b="1" dirty="0">
                <a:latin typeface="+mn-ea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F4630A9-8396-40E7-9FC1-18CF84C062E5}"/>
                </a:ext>
              </a:extLst>
            </p:cNvPr>
            <p:cNvSpPr txBox="1"/>
            <p:nvPr/>
          </p:nvSpPr>
          <p:spPr>
            <a:xfrm>
              <a:off x="543731" y="1937802"/>
              <a:ext cx="2480166" cy="4378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dirty="0">
                  <a:latin typeface="+mn-ea"/>
                </a:rPr>
                <a:t>현재 링크 주소가 만료되어 접속하실 수 없습니다</a:t>
              </a:r>
              <a:r>
                <a:rPr lang="en-US" altLang="ko-KR" sz="800" dirty="0">
                  <a:latin typeface="+mn-ea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800" dirty="0">
                  <a:latin typeface="+mn-ea"/>
                </a:rPr>
                <a:t>추가 문의는 </a:t>
              </a:r>
              <a:r>
                <a:rPr lang="en-US" altLang="ko-KR" sz="800" dirty="0">
                  <a:latin typeface="+mn-ea"/>
                </a:rPr>
                <a:t>106</a:t>
              </a:r>
              <a:r>
                <a:rPr lang="ko-KR" altLang="en-US" sz="800" dirty="0">
                  <a:latin typeface="+mn-ea"/>
                </a:rPr>
                <a:t>번으로 다시 연락 바랍니다</a:t>
              </a:r>
              <a:r>
                <a:rPr lang="en-US" altLang="ko-KR" sz="800" dirty="0">
                  <a:latin typeface="+mn-ea"/>
                </a:rPr>
                <a:t>.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F8C0B22-3531-4BF7-8BA9-72EDB35DC648}"/>
                </a:ext>
              </a:extLst>
            </p:cNvPr>
            <p:cNvSpPr txBox="1"/>
            <p:nvPr/>
          </p:nvSpPr>
          <p:spPr>
            <a:xfrm>
              <a:off x="543731" y="2441274"/>
              <a:ext cx="184731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1200" dirty="0">
                <a:latin typeface="+mn-ea"/>
              </a:endParaRPr>
            </a:p>
          </p:txBody>
        </p: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7AE6ABD-4EF9-4F06-ADF1-A5E2112462AA}"/>
              </a:ext>
            </a:extLst>
          </p:cNvPr>
          <p:cNvSpPr/>
          <p:nvPr/>
        </p:nvSpPr>
        <p:spPr>
          <a:xfrm>
            <a:off x="12192000" y="1"/>
            <a:ext cx="1181100" cy="3048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9/19 </a:t>
            </a:r>
            <a:r>
              <a:rPr lang="ko-KR" altLang="en-US" sz="1000" dirty="0"/>
              <a:t>수정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3633643-6E90-5FC0-EFAA-560152B1FE86}"/>
              </a:ext>
            </a:extLst>
          </p:cNvPr>
          <p:cNvSpPr/>
          <p:nvPr/>
        </p:nvSpPr>
        <p:spPr>
          <a:xfrm>
            <a:off x="3131294" y="943540"/>
            <a:ext cx="668866" cy="39981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10/15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B9A0CD-005F-68B1-290C-6D7362CF27FE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</a:t>
            </a:r>
            <a:r>
              <a:rPr lang="en-US" altLang="ko-KR" sz="900" dirty="0"/>
              <a:t>CM_09_01_01</a:t>
            </a:r>
          </a:p>
        </p:txBody>
      </p:sp>
    </p:spTree>
    <p:extLst>
      <p:ext uri="{BB962C8B-B14F-4D97-AF65-F5344CB8AC3E}">
        <p14:creationId xmlns:p14="http://schemas.microsoft.com/office/powerpoint/2010/main" val="1607520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435B6-F5F5-B46B-62B8-802AE33D9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2DAB96E4-4478-E0AA-54A9-F65E4B2DF1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023914"/>
              </p:ext>
            </p:extLst>
          </p:nvPr>
        </p:nvGraphicFramePr>
        <p:xfrm>
          <a:off x="9768840" y="532464"/>
          <a:ext cx="2361310" cy="187031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#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홈 </a:t>
                      </a: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&gt; </a:t>
                      </a: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특정 시나리오로 이동 중 화면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특정 시나리오 화면을 호출 하는 중에 노출</a:t>
                      </a:r>
                      <a:b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변동 텍스트 </a:t>
                      </a:r>
                      <a:r>
                        <a:rPr lang="en-US" altLang="ko-KR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ko-KR" altLang="en-US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시나리오 명</a:t>
                      </a:r>
                      <a:br>
                        <a:rPr lang="en-US" altLang="ko-KR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en-US" altLang="ko-KR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고정 텍스트 </a:t>
                      </a:r>
                      <a:r>
                        <a:rPr lang="en-US" altLang="ko-KR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ko-KR" altLang="en-US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페이지로 이동중이에요</a:t>
                      </a:r>
                      <a:r>
                        <a:rPr lang="en-US" altLang="ko-KR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3825397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4508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07534237-0B19-188C-39F2-1B70C2217B55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공통 </a:t>
            </a:r>
            <a:r>
              <a:rPr lang="en-US" altLang="ko-KR" sz="800" dirty="0"/>
              <a:t>UI : </a:t>
            </a:r>
            <a:r>
              <a:rPr kumimoji="1" lang="ko-KR" altLang="en-US" sz="800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페이지 이동</a:t>
            </a:r>
            <a:endParaRPr kumimoji="1" lang="en-US" altLang="ko-KR" sz="800" b="0" i="0" u="none" strike="noStrike" cap="none" normalizeH="0" baseline="0" dirty="0">
              <a:ln>
                <a:noFill/>
              </a:ln>
              <a:solidFill>
                <a:sysClr val="windowText" lastClr="000000"/>
              </a:solidFill>
              <a:effectLst/>
              <a:latin typeface="맑은 고딕" panose="020B0503020000020004" pitchFamily="50" charset="-127"/>
              <a:ea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29376BA-F554-0AC7-61BD-B61A3085D6EA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DS_MI_CM_11_01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F7D78471-7D40-EA63-908B-4F3693AE6B48}"/>
              </a:ext>
            </a:extLst>
          </p:cNvPr>
          <p:cNvSpPr/>
          <p:nvPr/>
        </p:nvSpPr>
        <p:spPr>
          <a:xfrm>
            <a:off x="4235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페이지 이동</a:t>
            </a:r>
            <a:endParaRPr lang="en-US" altLang="ko-KR" sz="1200" b="1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89323B0-306C-18EB-1631-E42FD5160D0F}"/>
              </a:ext>
            </a:extLst>
          </p:cNvPr>
          <p:cNvGrpSpPr/>
          <p:nvPr/>
        </p:nvGrpSpPr>
        <p:grpSpPr>
          <a:xfrm>
            <a:off x="423510" y="943540"/>
            <a:ext cx="796863" cy="316109"/>
            <a:chOff x="4733925" y="2686050"/>
            <a:chExt cx="1362075" cy="409435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44255B2F-ADB5-1C3C-5D75-9E0730C54F86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CE762A6-570F-8E7F-C9F8-C6001C40C3B9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31C99C98-85D6-9FD6-5277-8464B16BD3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7D0C884F-29E0-47F4-F482-833989D2A6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5850B40-A063-587B-53E2-3FC133599EC0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DDCE5B4-0317-B151-7406-565C34FCF3DC}"/>
              </a:ext>
            </a:extLst>
          </p:cNvPr>
          <p:cNvGrpSpPr/>
          <p:nvPr/>
        </p:nvGrpSpPr>
        <p:grpSpPr>
          <a:xfrm>
            <a:off x="2754606" y="939916"/>
            <a:ext cx="361950" cy="316109"/>
            <a:chOff x="4733925" y="2686050"/>
            <a:chExt cx="1362075" cy="409435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E71194C-D6B4-0F94-C7E5-3DFC93CC69CD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0264396A-37BB-3AAA-6EBC-6568473B3AFD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28FE1B48-C18E-FBAA-DD00-56967E9CE4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97CA4448-940D-0544-D7AE-33644336FF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47DEAB1-29FD-AF3F-1912-5BB21AF1074A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0D9E2AA-03CA-C161-5BC5-79C48A1B3B42}"/>
              </a:ext>
            </a:extLst>
          </p:cNvPr>
          <p:cNvSpPr txBox="1"/>
          <p:nvPr/>
        </p:nvSpPr>
        <p:spPr>
          <a:xfrm>
            <a:off x="1052385" y="3618774"/>
            <a:ext cx="1457450" cy="29341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잠시만 기다려 주세요</a:t>
            </a:r>
            <a:r>
              <a:rPr lang="en-US" altLang="ko-KR" sz="1000" dirty="0">
                <a:latin typeface="+mn-ea"/>
              </a:rPr>
              <a:t>.</a:t>
            </a:r>
          </a:p>
        </p:txBody>
      </p:sp>
      <p:pic>
        <p:nvPicPr>
          <p:cNvPr id="23" name="Picture 4" descr="HTML/CSS 를 이용한 로딩 스피너 만들기">
            <a:extLst>
              <a:ext uri="{FF2B5EF4-FFF2-40B4-BE49-F238E27FC236}">
                <a16:creationId xmlns:a16="http://schemas.microsoft.com/office/drawing/2014/main" id="{2C1A4A53-D293-E2B2-9DCA-759FB5E4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851" y="2772819"/>
            <a:ext cx="1025303" cy="95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D11A31C-18F5-4A5C-B764-341829AC91E3}"/>
              </a:ext>
            </a:extLst>
          </p:cNvPr>
          <p:cNvSpPr/>
          <p:nvPr/>
        </p:nvSpPr>
        <p:spPr>
          <a:xfrm>
            <a:off x="302674" y="1660259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233BD78-2580-43F4-BBEC-05DAA634BA37}"/>
              </a:ext>
            </a:extLst>
          </p:cNvPr>
          <p:cNvSpPr/>
          <p:nvPr/>
        </p:nvSpPr>
        <p:spPr>
          <a:xfrm>
            <a:off x="1279831" y="3160357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E8584D-223C-16A2-7D7C-BDC58CF15C6E}"/>
              </a:ext>
            </a:extLst>
          </p:cNvPr>
          <p:cNvSpPr txBox="1"/>
          <p:nvPr/>
        </p:nvSpPr>
        <p:spPr>
          <a:xfrm>
            <a:off x="1120118" y="3899875"/>
            <a:ext cx="1306768" cy="25321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페이지로 이동 </a:t>
            </a:r>
            <a:r>
              <a:rPr lang="ko-KR" altLang="en-US" sz="800" dirty="0" err="1">
                <a:latin typeface="+mn-ea"/>
              </a:rPr>
              <a:t>중이에요</a:t>
            </a:r>
            <a:r>
              <a:rPr lang="en-US" altLang="ko-KR" sz="800" dirty="0">
                <a:latin typeface="+mn-ea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FF2919-E7E6-9F08-F401-9BD43BCE37EF}"/>
              </a:ext>
            </a:extLst>
          </p:cNvPr>
          <p:cNvSpPr/>
          <p:nvPr/>
        </p:nvSpPr>
        <p:spPr>
          <a:xfrm>
            <a:off x="3131294" y="943540"/>
            <a:ext cx="668866" cy="39981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10/15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591FC3-68ED-E382-7E5E-AA42E73E8EA3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</a:t>
            </a:r>
            <a:r>
              <a:rPr lang="en-US" altLang="ko-KR" sz="900" dirty="0"/>
              <a:t>CM_11_01_01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B20019-1089-3F47-9D1F-228718646ED2}"/>
              </a:ext>
            </a:extLst>
          </p:cNvPr>
          <p:cNvSpPr txBox="1"/>
          <p:nvPr/>
        </p:nvSpPr>
        <p:spPr>
          <a:xfrm>
            <a:off x="618503" y="4724790"/>
            <a:ext cx="2336363" cy="4378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화면 이동이 원활하지 않거나 멈췄을 경우</a:t>
            </a:r>
            <a:r>
              <a:rPr lang="en-US" altLang="ko-KR" sz="800" dirty="0">
                <a:latin typeface="+mn-ea"/>
              </a:rPr>
              <a:t>, [</a:t>
            </a:r>
            <a:r>
              <a:rPr lang="ko-KR" altLang="en-US" sz="800" dirty="0">
                <a:latin typeface="+mn-ea"/>
              </a:rPr>
              <a:t>처음으로</a:t>
            </a:r>
            <a:r>
              <a:rPr lang="en-US" altLang="ko-KR" sz="800" dirty="0">
                <a:latin typeface="+mn-ea"/>
              </a:rPr>
              <a:t>] </a:t>
            </a:r>
            <a:r>
              <a:rPr lang="ko-KR" altLang="en-US" sz="800" dirty="0">
                <a:latin typeface="+mn-ea"/>
              </a:rPr>
              <a:t>버튼을 눌러주세요</a:t>
            </a:r>
            <a:r>
              <a:rPr lang="en-US" altLang="ko-KR" sz="800" dirty="0">
                <a:latin typeface="+mn-ea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1940BE-4D62-737C-B114-80F869908903}"/>
              </a:ext>
            </a:extLst>
          </p:cNvPr>
          <p:cNvGrpSpPr/>
          <p:nvPr/>
        </p:nvGrpSpPr>
        <p:grpSpPr>
          <a:xfrm>
            <a:off x="636166" y="5335406"/>
            <a:ext cx="2318262" cy="274320"/>
            <a:chOff x="6846094" y="3510739"/>
            <a:chExt cx="2169534" cy="27432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06973AC0-7794-EF91-4E17-2E5292334B50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C0E66C7-F173-93C2-0046-7EC3D3ADA99F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처음으로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3501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F01A8-3E82-B2FC-AFCA-0B7337DF8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4FF5D07D-A6D5-A906-6DB5-F0557E0DD0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356949"/>
              </p:ext>
            </p:extLst>
          </p:nvPr>
        </p:nvGraphicFramePr>
        <p:xfrm>
          <a:off x="9768840" y="532464"/>
          <a:ext cx="2361310" cy="159442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페이지 처리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오류 시 노출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전회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호 종료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챗봇</a:t>
                      </a: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상담이동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브라우저 </a:t>
                      </a:r>
                      <a:r>
                        <a:rPr lang="ko-KR" altLang="en-US" sz="800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새탭으로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열기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3825397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DA3C0437-ACD4-EA1F-C636-0659DD00114F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공통 </a:t>
            </a:r>
            <a:r>
              <a:rPr lang="en-US" altLang="ko-KR" sz="800" dirty="0"/>
              <a:t>UI : </a:t>
            </a:r>
            <a:r>
              <a:rPr lang="ko-KR" altLang="en-US" sz="800" dirty="0"/>
              <a:t>공통 오류 페이지</a:t>
            </a:r>
            <a:endParaRPr kumimoji="1" lang="en-US" altLang="ko-KR" sz="800" b="0" i="0" u="none" strike="noStrike" cap="none" normalizeH="0" baseline="0" dirty="0">
              <a:ln>
                <a:noFill/>
              </a:ln>
              <a:solidFill>
                <a:sysClr val="windowText" lastClr="000000"/>
              </a:solidFill>
              <a:effectLst/>
              <a:latin typeface="맑은 고딕" panose="020B0503020000020004" pitchFamily="50" charset="-127"/>
              <a:ea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06460FD-3BFD-71EB-9E69-51A4CBFACF5C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DS_MI_CM_15_01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9F7EC75-0654-F7EB-1CE2-9F9548D8B27D}"/>
              </a:ext>
            </a:extLst>
          </p:cNvPr>
          <p:cNvSpPr/>
          <p:nvPr/>
        </p:nvSpPr>
        <p:spPr>
          <a:xfrm>
            <a:off x="415199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(</a:t>
            </a:r>
            <a:r>
              <a:rPr lang="ko-KR" altLang="en-US" sz="1200" b="1" dirty="0"/>
              <a:t>공통</a:t>
            </a:r>
            <a:r>
              <a:rPr lang="en-US" altLang="ko-KR" sz="1200" b="1" dirty="0"/>
              <a:t>) </a:t>
            </a:r>
            <a:r>
              <a:rPr lang="ko-KR" altLang="en-US" sz="1200" b="1" dirty="0"/>
              <a:t>오류 발생 시 화면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F4A438-8105-6B12-FAD8-F0093D8A1A91}"/>
              </a:ext>
            </a:extLst>
          </p:cNvPr>
          <p:cNvSpPr txBox="1"/>
          <p:nvPr/>
        </p:nvSpPr>
        <p:spPr>
          <a:xfrm>
            <a:off x="423666" y="1587081"/>
            <a:ext cx="74251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처리 불가</a:t>
            </a:r>
            <a:endParaRPr lang="en-US" altLang="ko-KR" sz="1000" b="1" dirty="0">
              <a:latin typeface="+mn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A04EDD2-B5E6-1501-D507-37E942D18104}"/>
              </a:ext>
            </a:extLst>
          </p:cNvPr>
          <p:cNvGrpSpPr/>
          <p:nvPr/>
        </p:nvGrpSpPr>
        <p:grpSpPr>
          <a:xfrm>
            <a:off x="423510" y="943540"/>
            <a:ext cx="796863" cy="316109"/>
            <a:chOff x="4733925" y="2686050"/>
            <a:chExt cx="1362075" cy="4094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457B408-257A-A7F5-62B0-C6C4CB95A4B1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F40E6415-FCFA-CB9D-991A-46CC4928D193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8334859B-8B77-C9DE-2D41-1902A26625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718ECFA4-5365-82C3-3F94-8C8D346D36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6D4E6E-030A-FF74-5D19-172D21ED42BF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2625DD4-F69B-E03F-DFD7-73945ADD6FF5}"/>
              </a:ext>
            </a:extLst>
          </p:cNvPr>
          <p:cNvSpPr txBox="1"/>
          <p:nvPr/>
        </p:nvSpPr>
        <p:spPr>
          <a:xfrm>
            <a:off x="440444" y="1937802"/>
            <a:ext cx="2607557" cy="6887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/>
              <a:t>현재 일시적인 오류로 요청하신 서비스를 처리할 수 없습니다</a:t>
            </a:r>
            <a:r>
              <a:rPr lang="en-US" altLang="ko-KR" sz="900" dirty="0"/>
              <a:t>. </a:t>
            </a:r>
            <a:r>
              <a:rPr lang="ko-KR" altLang="en-US" sz="900" dirty="0"/>
              <a:t>잠시 후 다시 시도해 주시기 바랍니다</a:t>
            </a:r>
            <a:r>
              <a:rPr lang="en-US" altLang="ko-KR" sz="900" dirty="0"/>
              <a:t>.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138085D-627F-4693-B78E-C38D16A877DA}"/>
              </a:ext>
            </a:extLst>
          </p:cNvPr>
          <p:cNvGrpSpPr/>
          <p:nvPr/>
        </p:nvGrpSpPr>
        <p:grpSpPr>
          <a:xfrm>
            <a:off x="776166" y="2850298"/>
            <a:ext cx="1895708" cy="274320"/>
            <a:chOff x="6846094" y="3510739"/>
            <a:chExt cx="2169534" cy="274320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F6706DA7-747F-4911-B212-4336FD4780A9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3928A75-E1ED-40B4-941D-36743B0E36F6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err="1"/>
                <a:t>챗봇</a:t>
              </a:r>
              <a:r>
                <a:rPr lang="ko-KR" altLang="en-US" sz="800" dirty="0"/>
                <a:t> 상담하기</a:t>
              </a:r>
            </a:p>
          </p:txBody>
        </p:sp>
      </p:grpSp>
      <p:sp>
        <p:nvSpPr>
          <p:cNvPr id="47" name="타원 46">
            <a:extLst>
              <a:ext uri="{FF2B5EF4-FFF2-40B4-BE49-F238E27FC236}">
                <a16:creationId xmlns:a16="http://schemas.microsoft.com/office/drawing/2014/main" id="{0FCE491B-C2BE-445F-9C52-5017E470EABA}"/>
              </a:ext>
            </a:extLst>
          </p:cNvPr>
          <p:cNvSpPr/>
          <p:nvPr/>
        </p:nvSpPr>
        <p:spPr>
          <a:xfrm>
            <a:off x="742993" y="2759824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E078677-06CE-FD63-12C1-A90A978C6348}"/>
              </a:ext>
            </a:extLst>
          </p:cNvPr>
          <p:cNvSpPr/>
          <p:nvPr/>
        </p:nvSpPr>
        <p:spPr>
          <a:xfrm>
            <a:off x="3131294" y="943540"/>
            <a:ext cx="668866" cy="39981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10/15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72C82F-0E6F-8A2F-5783-C0D740341A67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</a:t>
            </a:r>
            <a:r>
              <a:rPr lang="en-US" altLang="ko-KR" sz="900" dirty="0"/>
              <a:t>MI_CM_15_01_01</a:t>
            </a:r>
          </a:p>
        </p:txBody>
      </p:sp>
    </p:spTree>
    <p:extLst>
      <p:ext uri="{BB962C8B-B14F-4D97-AF65-F5344CB8AC3E}">
        <p14:creationId xmlns:p14="http://schemas.microsoft.com/office/powerpoint/2010/main" val="3485383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F32AF-8778-6052-E8A2-2F0D70E89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221F5339-4145-42D9-B84D-DE61996B98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331370"/>
              </p:ext>
            </p:extLst>
          </p:nvPr>
        </p:nvGraphicFramePr>
        <p:xfrm>
          <a:off x="9768840" y="532464"/>
          <a:ext cx="2361310" cy="1301815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퀵메뉴에서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이용안내 클릭 시 나타나는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필요한 안내만 </a:t>
                      </a:r>
                      <a:r>
                        <a:rPr lang="ko-KR" altLang="en-US" sz="800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쏙쏙에서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이미지는 방문일정으로 변경 요청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3825397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36946CEB-1B51-A47B-4450-488691A69B46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공통 </a:t>
            </a:r>
            <a:r>
              <a:rPr lang="en-US" altLang="ko-KR" sz="800" dirty="0"/>
              <a:t>UI : </a:t>
            </a:r>
            <a:r>
              <a:rPr lang="ko-KR" altLang="en-US" sz="800" dirty="0"/>
              <a:t>이용안내 페이지</a:t>
            </a:r>
            <a:endParaRPr kumimoji="1" lang="en-US" altLang="ko-KR" sz="800" b="0" i="0" u="none" strike="noStrike" cap="none" normalizeH="0" baseline="0" dirty="0">
              <a:ln>
                <a:noFill/>
              </a:ln>
              <a:solidFill>
                <a:sysClr val="windowText" lastClr="000000"/>
              </a:solidFill>
              <a:effectLst/>
              <a:latin typeface="맑은 고딕" panose="020B0503020000020004" pitchFamily="50" charset="-127"/>
              <a:ea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480CCF5-CA91-42B8-8395-249D7819B3DC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DS_MI_CM_16_01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1359238-3D52-652A-6DF9-392165E42B04}"/>
              </a:ext>
            </a:extLst>
          </p:cNvPr>
          <p:cNvSpPr/>
          <p:nvPr/>
        </p:nvSpPr>
        <p:spPr>
          <a:xfrm>
            <a:off x="415199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이용안내</a:t>
            </a:r>
            <a:r>
              <a:rPr lang="en-US" altLang="ko-KR" sz="1200" b="1" dirty="0"/>
              <a:t>-1</a:t>
            </a:r>
            <a:endParaRPr lang="ko-KR" altLang="en-US" sz="1200" b="1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4302BA4-B1BB-AF35-D2CE-6B3A3D2CF5A5}"/>
              </a:ext>
            </a:extLst>
          </p:cNvPr>
          <p:cNvGrpSpPr/>
          <p:nvPr/>
        </p:nvGrpSpPr>
        <p:grpSpPr>
          <a:xfrm>
            <a:off x="423510" y="943540"/>
            <a:ext cx="796863" cy="316109"/>
            <a:chOff x="4733925" y="2686050"/>
            <a:chExt cx="1362075" cy="4094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D130E05-51C3-0B82-4A8D-16D6B18FE893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07A68696-FD59-EBA5-9D11-EDA8CF48AB49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FB20DCB2-2220-E874-E9C2-3227E9A6BE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32628C68-105E-8E0D-00F8-8E99C3ABEE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A4ED703-F8DA-8A2E-D856-4A931A1159FE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C5BFF35-DA97-D2EB-E1CF-0AA8D6DB80CE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</a:t>
            </a:r>
            <a:r>
              <a:rPr lang="en-US" altLang="ko-KR" sz="900" dirty="0"/>
              <a:t>MI_CM_16_01_01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5EEC1E5-7E40-16E9-2DE2-34AACDF9607C}"/>
              </a:ext>
            </a:extLst>
          </p:cNvPr>
          <p:cNvGrpSpPr/>
          <p:nvPr/>
        </p:nvGrpSpPr>
        <p:grpSpPr>
          <a:xfrm>
            <a:off x="2754606" y="939916"/>
            <a:ext cx="361950" cy="316109"/>
            <a:chOff x="4733925" y="2686050"/>
            <a:chExt cx="1362075" cy="409435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978C887-6B45-0171-E3A0-13E2FDACF7F3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8447781E-4D1D-75EC-D7CA-AB74E4F9A85A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27807597-0EBD-7343-9D2A-F34EE5FFE1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B14DD521-FA13-A937-AC3F-71364EC649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29FC4FC-530C-0871-23D2-0BDA86C5D225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7A2F608-0F25-C357-1405-8C713A27322C}"/>
              </a:ext>
            </a:extLst>
          </p:cNvPr>
          <p:cNvSpPr txBox="1"/>
          <p:nvPr/>
        </p:nvSpPr>
        <p:spPr>
          <a:xfrm>
            <a:off x="431295" y="1631056"/>
            <a:ext cx="1340432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입금계좌 안내 </a:t>
            </a:r>
            <a:r>
              <a:rPr lang="en-US" altLang="ko-KR" sz="1000" b="1" dirty="0">
                <a:latin typeface="+mn-ea"/>
              </a:rPr>
              <a:t>(2/2)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641C7B5-6C6C-FE1B-99A1-534562745D9D}"/>
              </a:ext>
            </a:extLst>
          </p:cNvPr>
          <p:cNvSpPr/>
          <p:nvPr/>
        </p:nvSpPr>
        <p:spPr>
          <a:xfrm>
            <a:off x="437557" y="3276560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D96FD7E-6F16-A63A-DCE3-590BDC9D8CA3}"/>
              </a:ext>
            </a:extLst>
          </p:cNvPr>
          <p:cNvSpPr txBox="1"/>
          <p:nvPr/>
        </p:nvSpPr>
        <p:spPr>
          <a:xfrm>
            <a:off x="606232" y="3311629"/>
            <a:ext cx="24483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+mn-ea"/>
              </a:rPr>
              <a:t>KEB </a:t>
            </a:r>
            <a:r>
              <a:rPr lang="ko-KR" altLang="en-US" sz="1000" dirty="0">
                <a:latin typeface="+mn-ea"/>
              </a:rPr>
              <a:t>하나은행</a:t>
            </a:r>
            <a:r>
              <a:rPr lang="en-US" altLang="ko-KR" sz="1000" dirty="0">
                <a:latin typeface="+mn-ea"/>
              </a:rPr>
              <a:t> 123-456789-012345</a:t>
            </a:r>
            <a:endParaRPr lang="ko-KR" altLang="en-US" sz="1000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523A6B7-D583-E119-C604-B10CF12FD1E7}"/>
              </a:ext>
            </a:extLst>
          </p:cNvPr>
          <p:cNvGrpSpPr/>
          <p:nvPr/>
        </p:nvGrpSpPr>
        <p:grpSpPr>
          <a:xfrm>
            <a:off x="504309" y="3657193"/>
            <a:ext cx="2539660" cy="274320"/>
            <a:chOff x="6846094" y="3510739"/>
            <a:chExt cx="2169534" cy="274320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FB3EB5D8-4C40-DBAB-5576-850FE13E0226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6371038-19CF-1F3B-7A0E-1524848D1CD8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B</a:t>
              </a:r>
              <a:r>
                <a:rPr lang="ko-KR" altLang="en-US" sz="800" dirty="0"/>
                <a:t>월드에서 추가 가상계좌 확인</a:t>
              </a:r>
            </a:p>
          </p:txBody>
        </p:sp>
      </p:grpSp>
      <p:sp>
        <p:nvSpPr>
          <p:cNvPr id="34" name="타원 33">
            <a:extLst>
              <a:ext uri="{FF2B5EF4-FFF2-40B4-BE49-F238E27FC236}">
                <a16:creationId xmlns:a16="http://schemas.microsoft.com/office/drawing/2014/main" id="{A424102C-DD40-EC84-0648-15E4F4628BF2}"/>
              </a:ext>
            </a:extLst>
          </p:cNvPr>
          <p:cNvSpPr/>
          <p:nvPr/>
        </p:nvSpPr>
        <p:spPr>
          <a:xfrm>
            <a:off x="425285" y="3780004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966E8D-D970-7A6B-139C-11FFF1DA42EF}"/>
              </a:ext>
            </a:extLst>
          </p:cNvPr>
          <p:cNvSpPr txBox="1"/>
          <p:nvPr/>
        </p:nvSpPr>
        <p:spPr>
          <a:xfrm>
            <a:off x="433526" y="2585383"/>
            <a:ext cx="2689349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다른 업무가 필요하시면 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“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처음으로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” 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라고 말씀해 주세요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7ED3E19-C1C6-23A0-9761-6D9662CA234B}"/>
              </a:ext>
            </a:extLst>
          </p:cNvPr>
          <p:cNvSpPr txBox="1"/>
          <p:nvPr/>
        </p:nvSpPr>
        <p:spPr>
          <a:xfrm>
            <a:off x="423510" y="1981777"/>
            <a:ext cx="2700001" cy="52424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입금전용계좌를 아래 화면에서 확인해 주세요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endParaRPr lang="en-US" altLang="ko-KR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A1E7F6C-7C01-DE6B-3338-E4B6D796BA79}"/>
              </a:ext>
            </a:extLst>
          </p:cNvPr>
          <p:cNvSpPr/>
          <p:nvPr/>
        </p:nvSpPr>
        <p:spPr>
          <a:xfrm>
            <a:off x="431762" y="948724"/>
            <a:ext cx="2681077" cy="5564163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7B18A38-0DC6-8AE4-7C37-CC329698E2EF}"/>
              </a:ext>
            </a:extLst>
          </p:cNvPr>
          <p:cNvSpPr/>
          <p:nvPr/>
        </p:nvSpPr>
        <p:spPr>
          <a:xfrm>
            <a:off x="574271" y="1481448"/>
            <a:ext cx="2361310" cy="44270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BCF2B26-F0A0-D6EC-0250-4F987DEB4D37}"/>
              </a:ext>
            </a:extLst>
          </p:cNvPr>
          <p:cNvGrpSpPr/>
          <p:nvPr/>
        </p:nvGrpSpPr>
        <p:grpSpPr>
          <a:xfrm>
            <a:off x="1630429" y="5733778"/>
            <a:ext cx="241515" cy="91447"/>
            <a:chOff x="4056991" y="6116472"/>
            <a:chExt cx="194883" cy="73790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8F2D1CE-99F8-3525-924E-E9E9553DCBDD}"/>
                </a:ext>
              </a:extLst>
            </p:cNvPr>
            <p:cNvSpPr/>
            <p:nvPr/>
          </p:nvSpPr>
          <p:spPr>
            <a:xfrm>
              <a:off x="4056991" y="6116472"/>
              <a:ext cx="80644" cy="737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C86AE7DD-BA68-11E9-CA04-4B10AA332893}"/>
                </a:ext>
              </a:extLst>
            </p:cNvPr>
            <p:cNvSpPr/>
            <p:nvPr/>
          </p:nvSpPr>
          <p:spPr>
            <a:xfrm>
              <a:off x="4171230" y="6116476"/>
              <a:ext cx="80644" cy="7377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6A630A88-2283-036B-92E8-ECE0807DC2D9}"/>
              </a:ext>
            </a:extLst>
          </p:cNvPr>
          <p:cNvSpPr txBox="1"/>
          <p:nvPr/>
        </p:nvSpPr>
        <p:spPr>
          <a:xfrm>
            <a:off x="949479" y="1527115"/>
            <a:ext cx="160172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더 편하게 이용해 보세요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74B0A18-7B25-3DDD-B800-73F8A18A9921}"/>
              </a:ext>
            </a:extLst>
          </p:cNvPr>
          <p:cNvSpPr txBox="1"/>
          <p:nvPr/>
        </p:nvSpPr>
        <p:spPr>
          <a:xfrm>
            <a:off x="1083815" y="1873150"/>
            <a:ext cx="1842322" cy="394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b="1" dirty="0">
                <a:latin typeface="+mn-ea"/>
              </a:rPr>
              <a:t>“</a:t>
            </a:r>
            <a:r>
              <a:rPr lang="ko-KR" altLang="en-US" sz="700" b="1" dirty="0">
                <a:latin typeface="+mn-ea"/>
              </a:rPr>
              <a:t>처음으로</a:t>
            </a:r>
            <a:r>
              <a:rPr lang="en-US" altLang="ko-KR" sz="700" b="1" dirty="0">
                <a:latin typeface="+mn-ea"/>
              </a:rPr>
              <a:t>” </a:t>
            </a:r>
            <a:r>
              <a:rPr lang="ko-KR" altLang="en-US" sz="700" b="1" dirty="0">
                <a:latin typeface="+mn-ea"/>
              </a:rPr>
              <a:t>라고 말씀하시면 언제든 </a:t>
            </a:r>
            <a:br>
              <a:rPr lang="en-US" altLang="ko-KR" sz="700" b="1" dirty="0">
                <a:latin typeface="+mn-ea"/>
              </a:rPr>
            </a:br>
            <a:r>
              <a:rPr lang="ko-KR" altLang="en-US" sz="700" b="1" dirty="0">
                <a:latin typeface="+mn-ea"/>
              </a:rPr>
              <a:t>첫 화면으로 이동할 수 있어요</a:t>
            </a:r>
            <a:r>
              <a:rPr lang="en-US" altLang="ko-KR" sz="700" b="1" dirty="0">
                <a:latin typeface="+mn-ea"/>
              </a:rPr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E772A22-6F15-08F2-A0A7-7A6BE565D2D0}"/>
              </a:ext>
            </a:extLst>
          </p:cNvPr>
          <p:cNvSpPr txBox="1"/>
          <p:nvPr/>
        </p:nvSpPr>
        <p:spPr>
          <a:xfrm>
            <a:off x="2676086" y="1456974"/>
            <a:ext cx="253596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atin typeface="+mn-ea"/>
              </a:rPr>
              <a:t>x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7668C4C-E6CB-563C-0E9F-60CA91CC8A44}"/>
              </a:ext>
            </a:extLst>
          </p:cNvPr>
          <p:cNvSpPr txBox="1"/>
          <p:nvPr/>
        </p:nvSpPr>
        <p:spPr>
          <a:xfrm>
            <a:off x="588535" y="3893752"/>
            <a:ext cx="1957078" cy="394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800" b="1">
                <a:latin typeface="+mn-ea"/>
              </a:defRPr>
            </a:lvl1pPr>
          </a:lstStyle>
          <a:p>
            <a:pPr algn="r"/>
            <a:r>
              <a:rPr lang="ko-KR" altLang="en-US" sz="700" dirty="0"/>
              <a:t> “상담사 연결” 이라고 말씀하시면 언제든 즉시 상담을 도와드릴게요</a:t>
            </a:r>
            <a:r>
              <a:rPr lang="en-US" altLang="ko-KR" sz="700" dirty="0"/>
              <a:t>.</a:t>
            </a: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21511D5B-B4D8-CF44-555A-DBA0EB34A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330" y="3933801"/>
            <a:ext cx="371878" cy="371878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B16FC3A6-C4A9-2030-66A3-FDA6562EC3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8331"/>
          <a:stretch>
            <a:fillRect/>
          </a:stretch>
        </p:blipFill>
        <p:spPr>
          <a:xfrm>
            <a:off x="713891" y="1944373"/>
            <a:ext cx="343538" cy="347131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37452A9B-A243-B252-67D9-434E43283C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409" b="30165"/>
          <a:stretch>
            <a:fillRect/>
          </a:stretch>
        </p:blipFill>
        <p:spPr>
          <a:xfrm>
            <a:off x="1099968" y="2317477"/>
            <a:ext cx="1247154" cy="1469758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BFDF0E58-8439-4021-452B-AEEFE8DF7AA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3783" b="36602"/>
          <a:stretch>
            <a:fillRect/>
          </a:stretch>
        </p:blipFill>
        <p:spPr>
          <a:xfrm>
            <a:off x="1130545" y="4404046"/>
            <a:ext cx="1295310" cy="1111101"/>
          </a:xfrm>
          <a:prstGeom prst="rect">
            <a:avLst/>
          </a:prstGeom>
        </p:spPr>
      </p:pic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66F29547-0EFF-886C-F43A-B1FEDD45A946}"/>
              </a:ext>
            </a:extLst>
          </p:cNvPr>
          <p:cNvSpPr/>
          <p:nvPr/>
        </p:nvSpPr>
        <p:spPr>
          <a:xfrm>
            <a:off x="3514640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이용안내</a:t>
            </a:r>
            <a:r>
              <a:rPr lang="en-US" altLang="ko-KR" sz="1200" b="1" dirty="0"/>
              <a:t>-2</a:t>
            </a:r>
            <a:endParaRPr lang="ko-KR" altLang="en-US" sz="1200" b="1" dirty="0"/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DBF80A51-4DF4-8635-D180-54243E49AD15}"/>
              </a:ext>
            </a:extLst>
          </p:cNvPr>
          <p:cNvGrpSpPr/>
          <p:nvPr/>
        </p:nvGrpSpPr>
        <p:grpSpPr>
          <a:xfrm>
            <a:off x="3522951" y="943540"/>
            <a:ext cx="796863" cy="316109"/>
            <a:chOff x="4733925" y="2686050"/>
            <a:chExt cx="1362075" cy="409435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B0F2C4BC-67CB-E90D-7FFB-A0B5A7CA07E9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E0C23F22-3259-6F2D-3EB6-B0CC00FF8D3E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3EF5524B-1848-6534-96FA-19501C133D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30CE5ADD-543B-DD2A-7C33-F5E49B9DCE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B679BE7-6E73-B78D-ED3F-5E73690DAC8E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1C84FF64-B722-452C-128F-DB619948261E}"/>
              </a:ext>
            </a:extLst>
          </p:cNvPr>
          <p:cNvSpPr txBox="1"/>
          <p:nvPr/>
        </p:nvSpPr>
        <p:spPr>
          <a:xfrm>
            <a:off x="3530736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</a:t>
            </a:r>
            <a:r>
              <a:rPr lang="en-US" altLang="ko-KR" sz="900" dirty="0"/>
              <a:t>MI_CM_16_01_02</a:t>
            </a: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EDBA4B2C-A22F-38B5-6CA0-D493B3CA8F58}"/>
              </a:ext>
            </a:extLst>
          </p:cNvPr>
          <p:cNvGrpSpPr/>
          <p:nvPr/>
        </p:nvGrpSpPr>
        <p:grpSpPr>
          <a:xfrm>
            <a:off x="5854047" y="939916"/>
            <a:ext cx="361950" cy="316109"/>
            <a:chOff x="4733925" y="2686050"/>
            <a:chExt cx="1362075" cy="409435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0ACBAF25-97D9-E369-76E3-E889C20E2D1B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9E3C8A61-EB15-1A7F-0D10-9CA3D2AF41D2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BFEC82E5-3368-65EE-5D53-4FA47590D0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B0F56C03-0BD9-D4A0-D6DC-834D610B22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226BDBF-2AD6-68A5-48ED-9277FBA6B5ED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65756A63-CF17-D3B1-2D83-4E461625789D}"/>
              </a:ext>
            </a:extLst>
          </p:cNvPr>
          <p:cNvSpPr txBox="1"/>
          <p:nvPr/>
        </p:nvSpPr>
        <p:spPr>
          <a:xfrm>
            <a:off x="3530736" y="1631056"/>
            <a:ext cx="1340432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입금계좌 안내 </a:t>
            </a:r>
            <a:r>
              <a:rPr lang="en-US" altLang="ko-KR" sz="1000" b="1" dirty="0">
                <a:latin typeface="+mn-ea"/>
              </a:rPr>
              <a:t>(2/2)</a:t>
            </a: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21E4F539-894F-8AE3-1B95-87646753FDEF}"/>
              </a:ext>
            </a:extLst>
          </p:cNvPr>
          <p:cNvSpPr/>
          <p:nvPr/>
        </p:nvSpPr>
        <p:spPr>
          <a:xfrm>
            <a:off x="3536998" y="3276560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50599A8-7D9A-044F-1216-316BFDB695F8}"/>
              </a:ext>
            </a:extLst>
          </p:cNvPr>
          <p:cNvSpPr txBox="1"/>
          <p:nvPr/>
        </p:nvSpPr>
        <p:spPr>
          <a:xfrm>
            <a:off x="3705673" y="3311629"/>
            <a:ext cx="24483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+mn-ea"/>
              </a:rPr>
              <a:t>KEB </a:t>
            </a:r>
            <a:r>
              <a:rPr lang="ko-KR" altLang="en-US" sz="1000" dirty="0">
                <a:latin typeface="+mn-ea"/>
              </a:rPr>
              <a:t>하나은행</a:t>
            </a:r>
            <a:r>
              <a:rPr lang="en-US" altLang="ko-KR" sz="1000" dirty="0">
                <a:latin typeface="+mn-ea"/>
              </a:rPr>
              <a:t> 123-456789-012345</a:t>
            </a:r>
            <a:endParaRPr lang="ko-KR" altLang="en-US" sz="1000" dirty="0"/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A2658F58-544E-9455-3F8E-266BBD7AD10F}"/>
              </a:ext>
            </a:extLst>
          </p:cNvPr>
          <p:cNvGrpSpPr/>
          <p:nvPr/>
        </p:nvGrpSpPr>
        <p:grpSpPr>
          <a:xfrm>
            <a:off x="3603750" y="3657193"/>
            <a:ext cx="2539660" cy="274320"/>
            <a:chOff x="6846094" y="3510739"/>
            <a:chExt cx="2169534" cy="274320"/>
          </a:xfrm>
        </p:grpSpPr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BF2ACDB1-C2B3-9173-9D59-31F616EDC2A8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5CDBDDE-AD1C-F493-14FE-932A8CEEDA27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B</a:t>
              </a:r>
              <a:r>
                <a:rPr lang="ko-KR" altLang="en-US" sz="800" dirty="0"/>
                <a:t>월드에서 추가 가상계좌 확인</a:t>
              </a:r>
            </a:p>
          </p:txBody>
        </p:sp>
      </p:grpSp>
      <p:sp>
        <p:nvSpPr>
          <p:cNvPr id="101" name="타원 100">
            <a:extLst>
              <a:ext uri="{FF2B5EF4-FFF2-40B4-BE49-F238E27FC236}">
                <a16:creationId xmlns:a16="http://schemas.microsoft.com/office/drawing/2014/main" id="{979C1BF2-10D7-66EB-CFF4-EBD5EC4A8B53}"/>
              </a:ext>
            </a:extLst>
          </p:cNvPr>
          <p:cNvSpPr/>
          <p:nvPr/>
        </p:nvSpPr>
        <p:spPr>
          <a:xfrm>
            <a:off x="3524726" y="3780004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0C71395-EEA6-5D99-429B-C8A75BE9648D}"/>
              </a:ext>
            </a:extLst>
          </p:cNvPr>
          <p:cNvSpPr txBox="1"/>
          <p:nvPr/>
        </p:nvSpPr>
        <p:spPr>
          <a:xfrm>
            <a:off x="3532967" y="2585383"/>
            <a:ext cx="2689349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다른 업무가 필요하시면 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“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처음으로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” 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라고 말씀해 주세요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9A88D29-A176-859F-F177-DDD24DE39BC6}"/>
              </a:ext>
            </a:extLst>
          </p:cNvPr>
          <p:cNvSpPr txBox="1"/>
          <p:nvPr/>
        </p:nvSpPr>
        <p:spPr>
          <a:xfrm>
            <a:off x="3522951" y="1981777"/>
            <a:ext cx="2700001" cy="52424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입금전용계좌를 아래 화면에서 확인해 주세요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endParaRPr lang="en-US" altLang="ko-KR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5C209C1-4F48-90D6-0565-08715626D68D}"/>
              </a:ext>
            </a:extLst>
          </p:cNvPr>
          <p:cNvSpPr/>
          <p:nvPr/>
        </p:nvSpPr>
        <p:spPr>
          <a:xfrm>
            <a:off x="3531203" y="948724"/>
            <a:ext cx="2681077" cy="5564163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80A70222-FC35-CEED-EE30-923AC211EBC7}"/>
              </a:ext>
            </a:extLst>
          </p:cNvPr>
          <p:cNvSpPr/>
          <p:nvPr/>
        </p:nvSpPr>
        <p:spPr>
          <a:xfrm>
            <a:off x="3673712" y="1481448"/>
            <a:ext cx="2361310" cy="44270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E9DF6673-F122-A115-A038-53F40BC3AEE0}"/>
              </a:ext>
            </a:extLst>
          </p:cNvPr>
          <p:cNvGrpSpPr/>
          <p:nvPr/>
        </p:nvGrpSpPr>
        <p:grpSpPr>
          <a:xfrm>
            <a:off x="4729870" y="5733778"/>
            <a:ext cx="241515" cy="91447"/>
            <a:chOff x="4056991" y="6116472"/>
            <a:chExt cx="194883" cy="73790"/>
          </a:xfrm>
        </p:grpSpPr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76074271-421A-4A88-1191-263263DC454F}"/>
                </a:ext>
              </a:extLst>
            </p:cNvPr>
            <p:cNvSpPr/>
            <p:nvPr/>
          </p:nvSpPr>
          <p:spPr>
            <a:xfrm>
              <a:off x="4056991" y="6116472"/>
              <a:ext cx="80644" cy="737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84F4C8B4-DC82-7E93-2D84-7C045E57F52D}"/>
                </a:ext>
              </a:extLst>
            </p:cNvPr>
            <p:cNvSpPr/>
            <p:nvPr/>
          </p:nvSpPr>
          <p:spPr>
            <a:xfrm>
              <a:off x="4171230" y="6116476"/>
              <a:ext cx="80644" cy="7377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79C12356-A19D-4323-C5DD-6778197F951D}"/>
              </a:ext>
            </a:extLst>
          </p:cNvPr>
          <p:cNvSpPr txBox="1"/>
          <p:nvPr/>
        </p:nvSpPr>
        <p:spPr>
          <a:xfrm>
            <a:off x="4140069" y="1527115"/>
            <a:ext cx="1428596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필요한 안내만 쏙쏙</a:t>
            </a:r>
            <a:r>
              <a:rPr lang="en-US" altLang="ko-KR" sz="1000" b="1" dirty="0">
                <a:latin typeface="+mn-ea"/>
              </a:rPr>
              <a:t>! 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67B6571-B223-B494-AB0E-F62D781F8857}"/>
              </a:ext>
            </a:extLst>
          </p:cNvPr>
          <p:cNvSpPr txBox="1"/>
          <p:nvPr/>
        </p:nvSpPr>
        <p:spPr>
          <a:xfrm>
            <a:off x="3933206" y="1885850"/>
            <a:ext cx="1842322" cy="394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700" b="1" dirty="0">
                <a:latin typeface="+mn-ea"/>
              </a:rPr>
              <a:t>고객님의 현재 상황에 필요한 </a:t>
            </a:r>
            <a:endParaRPr lang="en-US" altLang="ko-KR" sz="700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700" b="1" dirty="0">
                <a:latin typeface="+mn-ea"/>
              </a:rPr>
              <a:t>안내를 받아보세요</a:t>
            </a:r>
            <a:r>
              <a:rPr lang="en-US" altLang="ko-KR" sz="700" b="1" dirty="0">
                <a:latin typeface="+mn-ea"/>
              </a:rPr>
              <a:t>.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365803-D433-B2CB-CE66-6F84B9B3B7EE}"/>
              </a:ext>
            </a:extLst>
          </p:cNvPr>
          <p:cNvSpPr txBox="1"/>
          <p:nvPr/>
        </p:nvSpPr>
        <p:spPr>
          <a:xfrm>
            <a:off x="5775527" y="1456974"/>
            <a:ext cx="253596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atin typeface="+mn-ea"/>
              </a:rPr>
              <a:t>x</a:t>
            </a:r>
          </a:p>
        </p:txBody>
      </p:sp>
      <p:pic>
        <p:nvPicPr>
          <p:cNvPr id="119" name="그림 118">
            <a:extLst>
              <a:ext uri="{FF2B5EF4-FFF2-40B4-BE49-F238E27FC236}">
                <a16:creationId xmlns:a16="http://schemas.microsoft.com/office/drawing/2014/main" id="{6029A071-D9D3-6965-F76D-73BADF07612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7385" b="16750"/>
          <a:stretch>
            <a:fillRect/>
          </a:stretch>
        </p:blipFill>
        <p:spPr>
          <a:xfrm>
            <a:off x="4028034" y="2429793"/>
            <a:ext cx="1652666" cy="2714884"/>
          </a:xfrm>
          <a:prstGeom prst="rect">
            <a:avLst/>
          </a:prstGeom>
        </p:spPr>
      </p:pic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03CBD43-1E90-FE74-3189-401F6365D649}"/>
              </a:ext>
            </a:extLst>
          </p:cNvPr>
          <p:cNvSpPr/>
          <p:nvPr/>
        </p:nvSpPr>
        <p:spPr>
          <a:xfrm>
            <a:off x="6244742" y="4850894"/>
            <a:ext cx="1547587" cy="2937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방문일정으로 해주세요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307018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AF475-6582-68EB-83F9-4161431C3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CFD16D42-DB47-E151-05D0-5FA07DA9689E}"/>
              </a:ext>
            </a:extLst>
          </p:cNvPr>
          <p:cNvGraphicFramePr>
            <a:graphicFrameLocks noGrp="1"/>
          </p:cNvGraphicFramePr>
          <p:nvPr/>
        </p:nvGraphicFramePr>
        <p:xfrm>
          <a:off x="9768840" y="532464"/>
          <a:ext cx="2361310" cy="1301815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퀵메뉴에서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이용안내 클릭 시 나타나는 화면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필요한 안내만 </a:t>
                      </a:r>
                      <a:r>
                        <a:rPr lang="ko-KR" altLang="en-US" sz="800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쏙쏙에서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이미지는 방문일정으로 변경 요청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3825397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DB8F1FD6-C9BA-10B7-5B01-451D59FABBB4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공통 </a:t>
            </a:r>
            <a:r>
              <a:rPr lang="en-US" altLang="ko-KR" sz="800" dirty="0"/>
              <a:t>UI : </a:t>
            </a:r>
            <a:r>
              <a:rPr lang="ko-KR" altLang="en-US" sz="800" dirty="0"/>
              <a:t>이용안내 페이지</a:t>
            </a:r>
            <a:endParaRPr kumimoji="1" lang="en-US" altLang="ko-KR" sz="800" b="0" i="0" u="none" strike="noStrike" cap="none" normalizeH="0" baseline="0" dirty="0">
              <a:ln>
                <a:noFill/>
              </a:ln>
              <a:solidFill>
                <a:sysClr val="windowText" lastClr="000000"/>
              </a:solidFill>
              <a:effectLst/>
              <a:latin typeface="맑은 고딕" panose="020B0503020000020004" pitchFamily="50" charset="-127"/>
              <a:ea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5B5917-C266-FA74-3657-E41163950AD1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DS_MI_CM_16_01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FDD1E90-CD30-AD1F-6F7E-AF69BE3024A1}"/>
              </a:ext>
            </a:extLst>
          </p:cNvPr>
          <p:cNvSpPr/>
          <p:nvPr/>
        </p:nvSpPr>
        <p:spPr>
          <a:xfrm>
            <a:off x="415199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가이드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EA542AD-EBC6-B044-FD5D-C23EF53246EF}"/>
              </a:ext>
            </a:extLst>
          </p:cNvPr>
          <p:cNvGrpSpPr/>
          <p:nvPr/>
        </p:nvGrpSpPr>
        <p:grpSpPr>
          <a:xfrm>
            <a:off x="423510" y="943540"/>
            <a:ext cx="796863" cy="316109"/>
            <a:chOff x="4733925" y="2686050"/>
            <a:chExt cx="1362075" cy="4094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E5B99CF-B6A0-6B33-4E5A-C94A29B33432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87067994-39A8-96FF-4616-C27B02A5ACAE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9457727F-F69D-8B31-E2A0-C9F7494643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B8CF92A9-AA7E-901A-A8BE-440B7C6921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02BA114-145E-5078-DDB8-DC6C0FA0885B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212B279-3AF2-670E-066F-E078C545AF7D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</a:t>
            </a:r>
            <a:r>
              <a:rPr lang="en-US" altLang="ko-KR" sz="900" dirty="0"/>
              <a:t>MI_CM_17_01_01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CEAE4D0-F7D0-5E13-F400-4110D7BA92CA}"/>
              </a:ext>
            </a:extLst>
          </p:cNvPr>
          <p:cNvGrpSpPr/>
          <p:nvPr/>
        </p:nvGrpSpPr>
        <p:grpSpPr>
          <a:xfrm>
            <a:off x="2754606" y="939916"/>
            <a:ext cx="361950" cy="316109"/>
            <a:chOff x="4733925" y="2686050"/>
            <a:chExt cx="1362075" cy="409435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0E46652-ACAE-9712-68BA-35884FEF51CE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DE14BC62-E802-CFB4-578A-EFB49A444209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E6E5D99E-D5FF-A060-DCB1-7ACE84B52B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04DE3885-CD95-CE9B-5918-D34D8762F2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8D77CB-64B6-A2EB-01F8-3F15749600CE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24F61EF-BFE9-482C-AB04-E956AE1C70A5}"/>
              </a:ext>
            </a:extLst>
          </p:cNvPr>
          <p:cNvSpPr txBox="1"/>
          <p:nvPr/>
        </p:nvSpPr>
        <p:spPr>
          <a:xfrm>
            <a:off x="431295" y="1631056"/>
            <a:ext cx="1340432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입금계좌 안내 </a:t>
            </a:r>
            <a:r>
              <a:rPr lang="en-US" altLang="ko-KR" sz="1000" b="1" dirty="0">
                <a:latin typeface="+mn-ea"/>
              </a:rPr>
              <a:t>(2/2)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31B2E8C-1CD6-03EB-D37B-EEC7D5EC2902}"/>
              </a:ext>
            </a:extLst>
          </p:cNvPr>
          <p:cNvSpPr/>
          <p:nvPr/>
        </p:nvSpPr>
        <p:spPr>
          <a:xfrm>
            <a:off x="437557" y="3276560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BEAECA-B4BB-5ADE-DB9C-BFA0CE094295}"/>
              </a:ext>
            </a:extLst>
          </p:cNvPr>
          <p:cNvSpPr txBox="1"/>
          <p:nvPr/>
        </p:nvSpPr>
        <p:spPr>
          <a:xfrm>
            <a:off x="606232" y="3311629"/>
            <a:ext cx="24483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+mn-ea"/>
              </a:rPr>
              <a:t>KEB </a:t>
            </a:r>
            <a:r>
              <a:rPr lang="ko-KR" altLang="en-US" sz="1000" dirty="0">
                <a:latin typeface="+mn-ea"/>
              </a:rPr>
              <a:t>하나은행</a:t>
            </a:r>
            <a:r>
              <a:rPr lang="en-US" altLang="ko-KR" sz="1000" dirty="0">
                <a:latin typeface="+mn-ea"/>
              </a:rPr>
              <a:t> 123-456789-012345</a:t>
            </a:r>
            <a:endParaRPr lang="ko-KR" altLang="en-US" sz="1000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A7DB7B9-3AFE-964E-09ED-ABB647F73069}"/>
              </a:ext>
            </a:extLst>
          </p:cNvPr>
          <p:cNvGrpSpPr/>
          <p:nvPr/>
        </p:nvGrpSpPr>
        <p:grpSpPr>
          <a:xfrm>
            <a:off x="504309" y="3657193"/>
            <a:ext cx="2539660" cy="274320"/>
            <a:chOff x="6846094" y="3510739"/>
            <a:chExt cx="2169534" cy="274320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D3E164D9-4571-C86B-D61C-714BF5954D20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862D089-AFD7-697D-F2D3-AC073A3B672C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B</a:t>
              </a:r>
              <a:r>
                <a:rPr lang="ko-KR" altLang="en-US" sz="800" dirty="0"/>
                <a:t>월드에서 추가 가상계좌 확인</a:t>
              </a:r>
            </a:p>
          </p:txBody>
        </p:sp>
      </p:grpSp>
      <p:sp>
        <p:nvSpPr>
          <p:cNvPr id="34" name="타원 33">
            <a:extLst>
              <a:ext uri="{FF2B5EF4-FFF2-40B4-BE49-F238E27FC236}">
                <a16:creationId xmlns:a16="http://schemas.microsoft.com/office/drawing/2014/main" id="{D150414E-42BE-24E5-CA00-6592770D14AF}"/>
              </a:ext>
            </a:extLst>
          </p:cNvPr>
          <p:cNvSpPr/>
          <p:nvPr/>
        </p:nvSpPr>
        <p:spPr>
          <a:xfrm>
            <a:off x="425285" y="3780004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A390075-05CD-4483-C01B-0FE1023EF5C9}"/>
              </a:ext>
            </a:extLst>
          </p:cNvPr>
          <p:cNvSpPr txBox="1"/>
          <p:nvPr/>
        </p:nvSpPr>
        <p:spPr>
          <a:xfrm>
            <a:off x="433526" y="2585383"/>
            <a:ext cx="2689349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다른 업무가 필요하시면 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“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처음으로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” 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라고 말씀해 주세요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806EE95-4402-5C3D-5360-057FBF7ECD95}"/>
              </a:ext>
            </a:extLst>
          </p:cNvPr>
          <p:cNvSpPr txBox="1"/>
          <p:nvPr/>
        </p:nvSpPr>
        <p:spPr>
          <a:xfrm>
            <a:off x="423510" y="1981777"/>
            <a:ext cx="2700001" cy="52424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입금전용계좌를 아래 화면에서 확인해 주세요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endParaRPr lang="en-US" altLang="ko-KR" sz="10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B918012D-52CA-C6BE-F9C5-577D41D729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8331"/>
          <a:stretch>
            <a:fillRect/>
          </a:stretch>
        </p:blipFill>
        <p:spPr>
          <a:xfrm>
            <a:off x="713891" y="1944373"/>
            <a:ext cx="343538" cy="3471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8926928-4988-046B-D4AB-0C2150906C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077" b="16153"/>
          <a:stretch>
            <a:fillRect/>
          </a:stretch>
        </p:blipFill>
        <p:spPr>
          <a:xfrm>
            <a:off x="426697" y="932670"/>
            <a:ext cx="2699739" cy="454634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B5E737C-6E8D-E856-E809-BC4E1F761BB8}"/>
              </a:ext>
            </a:extLst>
          </p:cNvPr>
          <p:cNvSpPr/>
          <p:nvPr/>
        </p:nvSpPr>
        <p:spPr>
          <a:xfrm>
            <a:off x="431762" y="948725"/>
            <a:ext cx="2681077" cy="4546340"/>
          </a:xfrm>
          <a:prstGeom prst="rect">
            <a:avLst/>
          </a:prstGeom>
          <a:solidFill>
            <a:srgbClr val="000000">
              <a:alpha val="7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EDE500A-019F-BA47-8B48-E04987E943BE}"/>
              </a:ext>
            </a:extLst>
          </p:cNvPr>
          <p:cNvSpPr/>
          <p:nvPr/>
        </p:nvSpPr>
        <p:spPr>
          <a:xfrm>
            <a:off x="504309" y="1044186"/>
            <a:ext cx="280305" cy="21155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64AD7C-CBBA-1BFD-145C-935D72C4664F}"/>
              </a:ext>
            </a:extLst>
          </p:cNvPr>
          <p:cNvSpPr txBox="1"/>
          <p:nvPr/>
        </p:nvSpPr>
        <p:spPr>
          <a:xfrm>
            <a:off x="591324" y="1392121"/>
            <a:ext cx="1831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i="0" dirty="0">
                <a:solidFill>
                  <a:srgbClr val="E3E3E3"/>
                </a:solidFill>
                <a:effectLst/>
                <a:latin typeface="Google Sans Flex"/>
              </a:rPr>
              <a:t>홈 버튼을 누르시면</a:t>
            </a:r>
            <a:r>
              <a:rPr lang="ko-KR" altLang="en-US" sz="900" b="0" i="0" dirty="0">
                <a:solidFill>
                  <a:srgbClr val="E3E3E3"/>
                </a:solidFill>
                <a:effectLst/>
                <a:latin typeface="Google Sans Flex"/>
              </a:rPr>
              <a:t> </a:t>
            </a:r>
            <a:r>
              <a:rPr lang="ko-KR" altLang="en-US" sz="900" b="1" i="0" dirty="0">
                <a:solidFill>
                  <a:srgbClr val="E3E3E3"/>
                </a:solidFill>
                <a:effectLst/>
                <a:latin typeface="Google Sans Flex"/>
              </a:rPr>
              <a:t>처음으로 </a:t>
            </a:r>
            <a:r>
              <a:rPr lang="ko-KR" altLang="en-US" sz="900" b="0" i="0" dirty="0">
                <a:solidFill>
                  <a:srgbClr val="E3E3E3"/>
                </a:solidFill>
                <a:effectLst/>
                <a:latin typeface="Google Sans Flex"/>
              </a:rPr>
              <a:t>이동 할 수 있어요</a:t>
            </a:r>
            <a:r>
              <a:rPr lang="en-US" altLang="ko-KR" sz="900" b="0" i="0" dirty="0">
                <a:solidFill>
                  <a:srgbClr val="E3E3E3"/>
                </a:solidFill>
                <a:effectLst/>
                <a:latin typeface="Google Sans Flex"/>
              </a:rPr>
              <a:t>.</a:t>
            </a:r>
            <a:endParaRPr lang="ko-KR" altLang="en-US" sz="9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D023D4B-02B8-1E2D-40C3-734229F876B1}"/>
              </a:ext>
            </a:extLst>
          </p:cNvPr>
          <p:cNvSpPr/>
          <p:nvPr/>
        </p:nvSpPr>
        <p:spPr>
          <a:xfrm>
            <a:off x="906383" y="2276243"/>
            <a:ext cx="1742427" cy="150376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C02915-6453-D68A-5A2C-936503CB27D2}"/>
              </a:ext>
            </a:extLst>
          </p:cNvPr>
          <p:cNvSpPr txBox="1"/>
          <p:nvPr/>
        </p:nvSpPr>
        <p:spPr>
          <a:xfrm>
            <a:off x="1433243" y="3943498"/>
            <a:ext cx="15632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b="0" i="0" dirty="0">
                <a:solidFill>
                  <a:srgbClr val="E3E3E3"/>
                </a:solidFill>
                <a:effectLst/>
                <a:latin typeface="Google Sans Flex"/>
              </a:rPr>
              <a:t>버튼을 눌러서 </a:t>
            </a:r>
            <a:r>
              <a:rPr lang="ko-KR" altLang="en-US" sz="900" b="1" i="0" dirty="0">
                <a:solidFill>
                  <a:srgbClr val="E3E3E3"/>
                </a:solidFill>
                <a:effectLst/>
                <a:latin typeface="Google Sans Flex"/>
              </a:rPr>
              <a:t>직접 이동</a:t>
            </a:r>
            <a:r>
              <a:rPr lang="ko-KR" altLang="en-US" sz="900" b="0" i="0" dirty="0">
                <a:solidFill>
                  <a:srgbClr val="E3E3E3"/>
                </a:solidFill>
                <a:effectLst/>
                <a:latin typeface="Google Sans Flex"/>
              </a:rPr>
              <a:t>도 가능해요</a:t>
            </a:r>
            <a:endParaRPr lang="ko-KR" altLang="en-US" sz="9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C066721-59A4-5435-F676-66DEF4B1E5C7}"/>
              </a:ext>
            </a:extLst>
          </p:cNvPr>
          <p:cNvSpPr/>
          <p:nvPr/>
        </p:nvSpPr>
        <p:spPr>
          <a:xfrm>
            <a:off x="2548521" y="4997163"/>
            <a:ext cx="495448" cy="40074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228B6E2-0BBF-9CF7-B1F1-B4A9D89FAB80}"/>
              </a:ext>
            </a:extLst>
          </p:cNvPr>
          <p:cNvSpPr txBox="1"/>
          <p:nvPr/>
        </p:nvSpPr>
        <p:spPr>
          <a:xfrm>
            <a:off x="885660" y="4598393"/>
            <a:ext cx="1824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b="0" i="0" dirty="0">
                <a:solidFill>
                  <a:srgbClr val="E3E3E3"/>
                </a:solidFill>
                <a:effectLst/>
                <a:latin typeface="Google Sans Flex"/>
              </a:rPr>
              <a:t>원하시는 서비스</a:t>
            </a:r>
            <a:r>
              <a:rPr lang="en-US" altLang="ko-KR" sz="900" b="0" i="0" dirty="0">
                <a:solidFill>
                  <a:srgbClr val="E3E3E3"/>
                </a:solidFill>
                <a:effectLst/>
                <a:latin typeface="Google Sans Flex"/>
              </a:rPr>
              <a:t>, </a:t>
            </a:r>
            <a:r>
              <a:rPr lang="ko-KR" altLang="en-US" sz="900" b="1" i="0" dirty="0" err="1">
                <a:solidFill>
                  <a:srgbClr val="E3E3E3"/>
                </a:solidFill>
                <a:effectLst/>
                <a:latin typeface="Google Sans Flex"/>
              </a:rPr>
              <a:t>퀵메뉴</a:t>
            </a:r>
            <a:r>
              <a:rPr lang="ko-KR" altLang="en-US" sz="900" b="0" i="0" dirty="0" err="1">
                <a:solidFill>
                  <a:srgbClr val="E3E3E3"/>
                </a:solidFill>
                <a:effectLst/>
                <a:latin typeface="Google Sans Flex"/>
              </a:rPr>
              <a:t>에서</a:t>
            </a:r>
            <a:r>
              <a:rPr lang="ko-KR" altLang="en-US" sz="900" b="0" i="0" dirty="0">
                <a:solidFill>
                  <a:srgbClr val="E3E3E3"/>
                </a:solidFill>
                <a:effectLst/>
                <a:latin typeface="Google Sans Flex"/>
              </a:rPr>
              <a:t> </a:t>
            </a:r>
            <a:endParaRPr lang="en-US" altLang="ko-KR" sz="900" b="0" i="0" dirty="0">
              <a:solidFill>
                <a:srgbClr val="E3E3E3"/>
              </a:solidFill>
              <a:effectLst/>
              <a:latin typeface="Google Sans Flex"/>
            </a:endParaRPr>
          </a:p>
          <a:p>
            <a:pPr algn="ctr"/>
            <a:r>
              <a:rPr lang="ko-KR" altLang="en-US" sz="900" b="0" i="0" dirty="0">
                <a:solidFill>
                  <a:srgbClr val="E3E3E3"/>
                </a:solidFill>
                <a:effectLst/>
                <a:latin typeface="Google Sans Flex"/>
              </a:rPr>
              <a:t>더 빠르게 이용하세요</a:t>
            </a:r>
            <a:r>
              <a:rPr lang="en-US" altLang="ko-KR" sz="900" b="0" i="0" dirty="0">
                <a:solidFill>
                  <a:srgbClr val="E3E3E3"/>
                </a:solidFill>
                <a:effectLst/>
                <a:latin typeface="Google Sans Flex"/>
              </a:rPr>
              <a:t>.</a:t>
            </a:r>
            <a:endParaRPr lang="ko-KR" altLang="en-US" sz="900" dirty="0"/>
          </a:p>
        </p:txBody>
      </p:sp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F53A4627-BF58-F298-C8E7-68FFCEC674F0}"/>
              </a:ext>
            </a:extLst>
          </p:cNvPr>
          <p:cNvSpPr/>
          <p:nvPr/>
        </p:nvSpPr>
        <p:spPr>
          <a:xfrm>
            <a:off x="2536723" y="4807974"/>
            <a:ext cx="359769" cy="206478"/>
          </a:xfrm>
          <a:custGeom>
            <a:avLst/>
            <a:gdLst>
              <a:gd name="connsiteX0" fmla="*/ 0 w 359769"/>
              <a:gd name="connsiteY0" fmla="*/ 0 h 206478"/>
              <a:gd name="connsiteX1" fmla="*/ 129785 w 359769"/>
              <a:gd name="connsiteY1" fmla="*/ 35396 h 206478"/>
              <a:gd name="connsiteX2" fmla="*/ 188779 w 359769"/>
              <a:gd name="connsiteY2" fmla="*/ 70792 h 206478"/>
              <a:gd name="connsiteX3" fmla="*/ 212376 w 359769"/>
              <a:gd name="connsiteY3" fmla="*/ 106189 h 206478"/>
              <a:gd name="connsiteX4" fmla="*/ 241873 w 359769"/>
              <a:gd name="connsiteY4" fmla="*/ 129786 h 206478"/>
              <a:gd name="connsiteX5" fmla="*/ 259571 w 359769"/>
              <a:gd name="connsiteY5" fmla="*/ 165182 h 206478"/>
              <a:gd name="connsiteX6" fmla="*/ 253672 w 359769"/>
              <a:gd name="connsiteY6" fmla="*/ 182880 h 206478"/>
              <a:gd name="connsiteX7" fmla="*/ 188779 w 359769"/>
              <a:gd name="connsiteY7" fmla="*/ 159283 h 206478"/>
              <a:gd name="connsiteX8" fmla="*/ 206477 w 359769"/>
              <a:gd name="connsiteY8" fmla="*/ 165182 h 206478"/>
              <a:gd name="connsiteX9" fmla="*/ 230074 w 359769"/>
              <a:gd name="connsiteY9" fmla="*/ 182880 h 206478"/>
              <a:gd name="connsiteX10" fmla="*/ 247772 w 359769"/>
              <a:gd name="connsiteY10" fmla="*/ 188780 h 206478"/>
              <a:gd name="connsiteX11" fmla="*/ 271370 w 359769"/>
              <a:gd name="connsiteY11" fmla="*/ 206478 h 206478"/>
              <a:gd name="connsiteX12" fmla="*/ 294967 w 359769"/>
              <a:gd name="connsiteY12" fmla="*/ 159283 h 206478"/>
              <a:gd name="connsiteX13" fmla="*/ 312665 w 359769"/>
              <a:gd name="connsiteY13" fmla="*/ 135685 h 206478"/>
              <a:gd name="connsiteX14" fmla="*/ 324464 w 359769"/>
              <a:gd name="connsiteY14" fmla="*/ 100289 h 206478"/>
              <a:gd name="connsiteX15" fmla="*/ 342162 w 359769"/>
              <a:gd name="connsiteY15" fmla="*/ 88491 h 206478"/>
              <a:gd name="connsiteX16" fmla="*/ 342162 w 359769"/>
              <a:gd name="connsiteY16" fmla="*/ 70792 h 206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9769" h="206478">
                <a:moveTo>
                  <a:pt x="0" y="0"/>
                </a:moveTo>
                <a:cubicBezTo>
                  <a:pt x="164803" y="9695"/>
                  <a:pt x="55586" y="-19016"/>
                  <a:pt x="129785" y="35396"/>
                </a:cubicBezTo>
                <a:cubicBezTo>
                  <a:pt x="148278" y="48957"/>
                  <a:pt x="188779" y="70792"/>
                  <a:pt x="188779" y="70792"/>
                </a:cubicBezTo>
                <a:cubicBezTo>
                  <a:pt x="196645" y="82591"/>
                  <a:pt x="202890" y="95649"/>
                  <a:pt x="212376" y="106189"/>
                </a:cubicBezTo>
                <a:cubicBezTo>
                  <a:pt x="220799" y="115548"/>
                  <a:pt x="234007" y="119954"/>
                  <a:pt x="241873" y="129786"/>
                </a:cubicBezTo>
                <a:cubicBezTo>
                  <a:pt x="250114" y="140087"/>
                  <a:pt x="253672" y="153383"/>
                  <a:pt x="259571" y="165182"/>
                </a:cubicBezTo>
                <a:cubicBezTo>
                  <a:pt x="257605" y="171081"/>
                  <a:pt x="259651" y="181172"/>
                  <a:pt x="253672" y="182880"/>
                </a:cubicBezTo>
                <a:cubicBezTo>
                  <a:pt x="236301" y="187843"/>
                  <a:pt x="200411" y="170915"/>
                  <a:pt x="188779" y="159283"/>
                </a:cubicBezTo>
                <a:cubicBezTo>
                  <a:pt x="184382" y="154886"/>
                  <a:pt x="206477" y="165182"/>
                  <a:pt x="206477" y="165182"/>
                </a:cubicBezTo>
                <a:cubicBezTo>
                  <a:pt x="214343" y="171081"/>
                  <a:pt x="221537" y="178002"/>
                  <a:pt x="230074" y="182880"/>
                </a:cubicBezTo>
                <a:cubicBezTo>
                  <a:pt x="235473" y="185965"/>
                  <a:pt x="242373" y="185695"/>
                  <a:pt x="247772" y="188780"/>
                </a:cubicBezTo>
                <a:cubicBezTo>
                  <a:pt x="256309" y="193658"/>
                  <a:pt x="263504" y="200579"/>
                  <a:pt x="271370" y="206478"/>
                </a:cubicBezTo>
                <a:cubicBezTo>
                  <a:pt x="307591" y="194403"/>
                  <a:pt x="276267" y="210708"/>
                  <a:pt x="294967" y="159283"/>
                </a:cubicBezTo>
                <a:cubicBezTo>
                  <a:pt x="298327" y="150043"/>
                  <a:pt x="306766" y="143551"/>
                  <a:pt x="312665" y="135685"/>
                </a:cubicBezTo>
                <a:cubicBezTo>
                  <a:pt x="316598" y="123886"/>
                  <a:pt x="317872" y="110835"/>
                  <a:pt x="324464" y="100289"/>
                </a:cubicBezTo>
                <a:cubicBezTo>
                  <a:pt x="328222" y="94277"/>
                  <a:pt x="338229" y="94390"/>
                  <a:pt x="342162" y="88491"/>
                </a:cubicBezTo>
                <a:cubicBezTo>
                  <a:pt x="381597" y="29340"/>
                  <a:pt x="342525" y="70429"/>
                  <a:pt x="342162" y="70792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자유형: 도형 56">
            <a:extLst>
              <a:ext uri="{FF2B5EF4-FFF2-40B4-BE49-F238E27FC236}">
                <a16:creationId xmlns:a16="http://schemas.microsoft.com/office/drawing/2014/main" id="{401B58F4-C9FF-152F-54D1-79E2DE6CD54C}"/>
              </a:ext>
            </a:extLst>
          </p:cNvPr>
          <p:cNvSpPr/>
          <p:nvPr/>
        </p:nvSpPr>
        <p:spPr>
          <a:xfrm>
            <a:off x="743320" y="3433111"/>
            <a:ext cx="691392" cy="641360"/>
          </a:xfrm>
          <a:custGeom>
            <a:avLst/>
            <a:gdLst>
              <a:gd name="connsiteX0" fmla="*/ 843607 w 843607"/>
              <a:gd name="connsiteY0" fmla="*/ 625645 h 631570"/>
              <a:gd name="connsiteX1" fmla="*/ 814111 w 843607"/>
              <a:gd name="connsiteY1" fmla="*/ 631544 h 631570"/>
              <a:gd name="connsiteX2" fmla="*/ 206477 w 843607"/>
              <a:gd name="connsiteY2" fmla="*/ 560752 h 631570"/>
              <a:gd name="connsiteX3" fmla="*/ 47195 w 843607"/>
              <a:gd name="connsiteY3" fmla="*/ 466363 h 631570"/>
              <a:gd name="connsiteX4" fmla="*/ 23597 w 843607"/>
              <a:gd name="connsiteY4" fmla="*/ 366074 h 631570"/>
              <a:gd name="connsiteX5" fmla="*/ 0 w 843607"/>
              <a:gd name="connsiteY5" fmla="*/ 159596 h 631570"/>
              <a:gd name="connsiteX6" fmla="*/ 23597 w 843607"/>
              <a:gd name="connsiteY6" fmla="*/ 106502 h 631570"/>
              <a:gd name="connsiteX7" fmla="*/ 117987 w 843607"/>
              <a:gd name="connsiteY7" fmla="*/ 47508 h 631570"/>
              <a:gd name="connsiteX8" fmla="*/ 147484 w 843607"/>
              <a:gd name="connsiteY8" fmla="*/ 29810 h 631570"/>
              <a:gd name="connsiteX9" fmla="*/ 76691 w 843607"/>
              <a:gd name="connsiteY9" fmla="*/ 12112 h 631570"/>
              <a:gd name="connsiteX10" fmla="*/ 53094 w 843607"/>
              <a:gd name="connsiteY10" fmla="*/ 314 h 631570"/>
              <a:gd name="connsiteX11" fmla="*/ 182880 w 843607"/>
              <a:gd name="connsiteY11" fmla="*/ 41609 h 631570"/>
              <a:gd name="connsiteX12" fmla="*/ 153383 w 843607"/>
              <a:gd name="connsiteY12" fmla="*/ 94703 h 631570"/>
              <a:gd name="connsiteX13" fmla="*/ 135685 w 843607"/>
              <a:gd name="connsiteY13" fmla="*/ 165495 h 631570"/>
              <a:gd name="connsiteX14" fmla="*/ 129786 w 843607"/>
              <a:gd name="connsiteY14" fmla="*/ 153697 h 63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43607" h="631570">
                <a:moveTo>
                  <a:pt x="843607" y="625645"/>
                </a:moveTo>
                <a:cubicBezTo>
                  <a:pt x="833775" y="627611"/>
                  <a:pt x="824130" y="631945"/>
                  <a:pt x="814111" y="631544"/>
                </a:cubicBezTo>
                <a:cubicBezTo>
                  <a:pt x="521604" y="619843"/>
                  <a:pt x="521586" y="609648"/>
                  <a:pt x="206477" y="560752"/>
                </a:cubicBezTo>
                <a:cubicBezTo>
                  <a:pt x="153383" y="529289"/>
                  <a:pt x="89451" y="511345"/>
                  <a:pt x="47195" y="466363"/>
                </a:cubicBezTo>
                <a:cubicBezTo>
                  <a:pt x="23681" y="441332"/>
                  <a:pt x="29664" y="399876"/>
                  <a:pt x="23597" y="366074"/>
                </a:cubicBezTo>
                <a:cubicBezTo>
                  <a:pt x="7454" y="276134"/>
                  <a:pt x="6300" y="241505"/>
                  <a:pt x="0" y="159596"/>
                </a:cubicBezTo>
                <a:cubicBezTo>
                  <a:pt x="3689" y="150373"/>
                  <a:pt x="16508" y="115954"/>
                  <a:pt x="23597" y="106502"/>
                </a:cubicBezTo>
                <a:cubicBezTo>
                  <a:pt x="51288" y="69582"/>
                  <a:pt x="71783" y="75230"/>
                  <a:pt x="117987" y="47508"/>
                </a:cubicBezTo>
                <a:lnTo>
                  <a:pt x="147484" y="29810"/>
                </a:lnTo>
                <a:cubicBezTo>
                  <a:pt x="123886" y="23911"/>
                  <a:pt x="99908" y="19367"/>
                  <a:pt x="76691" y="12112"/>
                </a:cubicBezTo>
                <a:cubicBezTo>
                  <a:pt x="68297" y="9489"/>
                  <a:pt x="44621" y="-2040"/>
                  <a:pt x="53094" y="314"/>
                </a:cubicBezTo>
                <a:cubicBezTo>
                  <a:pt x="96837" y="12465"/>
                  <a:pt x="182880" y="41609"/>
                  <a:pt x="182880" y="41609"/>
                </a:cubicBezTo>
                <a:cubicBezTo>
                  <a:pt x="173048" y="59307"/>
                  <a:pt x="160902" y="75905"/>
                  <a:pt x="153383" y="94703"/>
                </a:cubicBezTo>
                <a:cubicBezTo>
                  <a:pt x="143013" y="120627"/>
                  <a:pt x="153789" y="141355"/>
                  <a:pt x="135685" y="165495"/>
                </a:cubicBezTo>
                <a:cubicBezTo>
                  <a:pt x="133047" y="169013"/>
                  <a:pt x="131752" y="157630"/>
                  <a:pt x="129786" y="153697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자유형: 도형 58">
            <a:extLst>
              <a:ext uri="{FF2B5EF4-FFF2-40B4-BE49-F238E27FC236}">
                <a16:creationId xmlns:a16="http://schemas.microsoft.com/office/drawing/2014/main" id="{87C8E1BA-99CA-7622-2A94-04207DE83517}"/>
              </a:ext>
            </a:extLst>
          </p:cNvPr>
          <p:cNvSpPr/>
          <p:nvPr/>
        </p:nvSpPr>
        <p:spPr>
          <a:xfrm>
            <a:off x="788374" y="1126777"/>
            <a:ext cx="692364" cy="300867"/>
          </a:xfrm>
          <a:custGeom>
            <a:avLst/>
            <a:gdLst>
              <a:gd name="connsiteX0" fmla="*/ 692364 w 692364"/>
              <a:gd name="connsiteY0" fmla="*/ 300867 h 300867"/>
              <a:gd name="connsiteX1" fmla="*/ 597974 w 692364"/>
              <a:gd name="connsiteY1" fmla="*/ 206477 h 300867"/>
              <a:gd name="connsiteX2" fmla="*/ 391497 w 692364"/>
              <a:gd name="connsiteY2" fmla="*/ 100289 h 300867"/>
              <a:gd name="connsiteX3" fmla="*/ 373799 w 692364"/>
              <a:gd name="connsiteY3" fmla="*/ 94389 h 300867"/>
              <a:gd name="connsiteX4" fmla="*/ 285309 w 692364"/>
              <a:gd name="connsiteY4" fmla="*/ 70792 h 300867"/>
              <a:gd name="connsiteX5" fmla="*/ 55234 w 692364"/>
              <a:gd name="connsiteY5" fmla="*/ 53094 h 300867"/>
              <a:gd name="connsiteX6" fmla="*/ 2140 w 692364"/>
              <a:gd name="connsiteY6" fmla="*/ 41295 h 300867"/>
              <a:gd name="connsiteX7" fmla="*/ 84731 w 692364"/>
              <a:gd name="connsiteY7" fmla="*/ 23597 h 300867"/>
              <a:gd name="connsiteX8" fmla="*/ 220416 w 692364"/>
              <a:gd name="connsiteY8" fmla="*/ 0 h 300867"/>
              <a:gd name="connsiteX9" fmla="*/ 190919 w 692364"/>
              <a:gd name="connsiteY9" fmla="*/ 35396 h 300867"/>
              <a:gd name="connsiteX10" fmla="*/ 8039 w 692364"/>
              <a:gd name="connsiteY10" fmla="*/ 82591 h 300867"/>
              <a:gd name="connsiteX11" fmla="*/ 49334 w 692364"/>
              <a:gd name="connsiteY11" fmla="*/ 112088 h 300867"/>
              <a:gd name="connsiteX12" fmla="*/ 114227 w 692364"/>
              <a:gd name="connsiteY12" fmla="*/ 159282 h 300867"/>
              <a:gd name="connsiteX13" fmla="*/ 90630 w 692364"/>
              <a:gd name="connsiteY13" fmla="*/ 159282 h 300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92364" h="300867">
                <a:moveTo>
                  <a:pt x="692364" y="300867"/>
                </a:moveTo>
                <a:cubicBezTo>
                  <a:pt x="658839" y="258959"/>
                  <a:pt x="652450" y="247879"/>
                  <a:pt x="597974" y="206477"/>
                </a:cubicBezTo>
                <a:cubicBezTo>
                  <a:pt x="538267" y="161099"/>
                  <a:pt x="457647" y="129395"/>
                  <a:pt x="391497" y="100289"/>
                </a:cubicBezTo>
                <a:cubicBezTo>
                  <a:pt x="385805" y="97785"/>
                  <a:pt x="379791" y="96053"/>
                  <a:pt x="373799" y="94389"/>
                </a:cubicBezTo>
                <a:cubicBezTo>
                  <a:pt x="344385" y="86218"/>
                  <a:pt x="315499" y="75320"/>
                  <a:pt x="285309" y="70792"/>
                </a:cubicBezTo>
                <a:cubicBezTo>
                  <a:pt x="266206" y="67926"/>
                  <a:pt x="99774" y="56275"/>
                  <a:pt x="55234" y="53094"/>
                </a:cubicBezTo>
                <a:cubicBezTo>
                  <a:pt x="37536" y="49161"/>
                  <a:pt x="-10680" y="54115"/>
                  <a:pt x="2140" y="41295"/>
                </a:cubicBezTo>
                <a:cubicBezTo>
                  <a:pt x="22049" y="21386"/>
                  <a:pt x="57066" y="28831"/>
                  <a:pt x="84731" y="23597"/>
                </a:cubicBezTo>
                <a:cubicBezTo>
                  <a:pt x="129838" y="15063"/>
                  <a:pt x="220416" y="0"/>
                  <a:pt x="220416" y="0"/>
                </a:cubicBezTo>
                <a:cubicBezTo>
                  <a:pt x="210584" y="11799"/>
                  <a:pt x="204545" y="28310"/>
                  <a:pt x="190919" y="35396"/>
                </a:cubicBezTo>
                <a:cubicBezTo>
                  <a:pt x="107300" y="78878"/>
                  <a:pt x="85828" y="75519"/>
                  <a:pt x="8039" y="82591"/>
                </a:cubicBezTo>
                <a:cubicBezTo>
                  <a:pt x="45681" y="95138"/>
                  <a:pt x="4541" y="78493"/>
                  <a:pt x="49334" y="112088"/>
                </a:cubicBezTo>
                <a:cubicBezTo>
                  <a:pt x="75836" y="131965"/>
                  <a:pt x="93697" y="118222"/>
                  <a:pt x="114227" y="159282"/>
                </a:cubicBezTo>
                <a:cubicBezTo>
                  <a:pt x="117745" y="166317"/>
                  <a:pt x="98496" y="159282"/>
                  <a:pt x="90630" y="159282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1AF0D10-66E8-2307-3DEC-7FAE94264E6F}"/>
              </a:ext>
            </a:extLst>
          </p:cNvPr>
          <p:cNvSpPr txBox="1"/>
          <p:nvPr/>
        </p:nvSpPr>
        <p:spPr>
          <a:xfrm>
            <a:off x="527237" y="5200033"/>
            <a:ext cx="1081710" cy="2000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ko-KR" altLang="en-US" sz="700" b="0" i="0" dirty="0">
                <a:solidFill>
                  <a:srgbClr val="E3E3E3"/>
                </a:solidFill>
                <a:effectLst/>
                <a:latin typeface="Google Sans Flex"/>
              </a:rPr>
              <a:t>다시 표시하지 않음</a:t>
            </a:r>
            <a:r>
              <a:rPr lang="ko-KR" altLang="en-US" sz="700" dirty="0">
                <a:solidFill>
                  <a:srgbClr val="E3E3E3"/>
                </a:solidFill>
                <a:latin typeface="Google Sans Flex"/>
              </a:rPr>
              <a:t> </a:t>
            </a:r>
            <a:endParaRPr lang="ko-KR" altLang="en-US" sz="7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4B9A44F-5648-B7F1-3F8D-A236D5320DCA}"/>
              </a:ext>
            </a:extLst>
          </p:cNvPr>
          <p:cNvSpPr txBox="1"/>
          <p:nvPr/>
        </p:nvSpPr>
        <p:spPr>
          <a:xfrm>
            <a:off x="586927" y="5248762"/>
            <a:ext cx="132865" cy="109884"/>
          </a:xfrm>
          <a:prstGeom prst="rect">
            <a:avLst/>
          </a:prstGeom>
          <a:noFill/>
          <a:ln>
            <a:solidFill>
              <a:srgbClr val="FFFFFF">
                <a:alpha val="47843"/>
              </a:srgbClr>
            </a:solidFill>
          </a:ln>
        </p:spPr>
        <p:txBody>
          <a:bodyPr wrap="square" tIns="0" bIns="0" anchor="ctr" anchorCtr="0">
            <a:noAutofit/>
          </a:bodyPr>
          <a:lstStyle/>
          <a:p>
            <a:pPr algn="ctr"/>
            <a:r>
              <a:rPr lang="en-US" altLang="ko-KR" sz="500" dirty="0">
                <a:solidFill>
                  <a:schemeClr val="bg1"/>
                </a:solidFill>
              </a:rPr>
              <a:t>V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1F1C5F9-97AA-0A44-F9B9-F1558819CD29}"/>
              </a:ext>
            </a:extLst>
          </p:cNvPr>
          <p:cNvSpPr txBox="1"/>
          <p:nvPr/>
        </p:nvSpPr>
        <p:spPr>
          <a:xfrm>
            <a:off x="1694929" y="5206088"/>
            <a:ext cx="450635" cy="15255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tIns="0" bIns="0" anchor="ctr" anchorCtr="0">
            <a:noAutofit/>
          </a:bodyPr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39" name="사각형: 둥근 모서리 138">
            <a:extLst>
              <a:ext uri="{FF2B5EF4-FFF2-40B4-BE49-F238E27FC236}">
                <a16:creationId xmlns:a16="http://schemas.microsoft.com/office/drawing/2014/main" id="{54D46F6C-8F6D-6DA6-3278-435FDC425596}"/>
              </a:ext>
            </a:extLst>
          </p:cNvPr>
          <p:cNvSpPr/>
          <p:nvPr/>
        </p:nvSpPr>
        <p:spPr>
          <a:xfrm>
            <a:off x="3922678" y="532464"/>
            <a:ext cx="2711576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홈</a:t>
            </a:r>
            <a:r>
              <a:rPr lang="en-US" altLang="ko-KR" sz="1200" b="1" dirty="0"/>
              <a:t>(main)</a:t>
            </a:r>
            <a:endParaRPr lang="ko-KR" altLang="en-US" sz="1200" b="1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5FBDB09-6E69-F6D2-7B6C-39BA1501A066}"/>
              </a:ext>
            </a:extLst>
          </p:cNvPr>
          <p:cNvSpPr txBox="1"/>
          <p:nvPr/>
        </p:nvSpPr>
        <p:spPr>
          <a:xfrm>
            <a:off x="4007686" y="4614305"/>
            <a:ext cx="2531462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통화 중에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상담사 연결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또는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처음으로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라고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말씀해보세요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!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1" name="사각형: 둥근 모서리 140">
            <a:extLst>
              <a:ext uri="{FF2B5EF4-FFF2-40B4-BE49-F238E27FC236}">
                <a16:creationId xmlns:a16="http://schemas.microsoft.com/office/drawing/2014/main" id="{EF45D067-2A17-9A61-9DD1-D442B49B710D}"/>
              </a:ext>
            </a:extLst>
          </p:cNvPr>
          <p:cNvSpPr/>
          <p:nvPr/>
        </p:nvSpPr>
        <p:spPr>
          <a:xfrm>
            <a:off x="4304970" y="3048316"/>
            <a:ext cx="1890775" cy="24752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“</a:t>
            </a:r>
            <a:r>
              <a:rPr lang="ko-KR" altLang="en-US" sz="900" dirty="0">
                <a:solidFill>
                  <a:schemeClr val="tx1"/>
                </a:solidFill>
              </a:rPr>
              <a:t>요금 확인해줘</a:t>
            </a:r>
            <a:r>
              <a:rPr lang="en-US" altLang="ko-KR" sz="900" dirty="0">
                <a:solidFill>
                  <a:schemeClr val="tx1"/>
                </a:solidFill>
              </a:rPr>
              <a:t>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42" name="사각형: 둥근 모서리 141">
            <a:extLst>
              <a:ext uri="{FF2B5EF4-FFF2-40B4-BE49-F238E27FC236}">
                <a16:creationId xmlns:a16="http://schemas.microsoft.com/office/drawing/2014/main" id="{A8312C44-F89F-872A-5D49-E750D953C4C9}"/>
              </a:ext>
            </a:extLst>
          </p:cNvPr>
          <p:cNvSpPr/>
          <p:nvPr/>
        </p:nvSpPr>
        <p:spPr>
          <a:xfrm>
            <a:off x="4304969" y="3383507"/>
            <a:ext cx="1890775" cy="24752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“AS</a:t>
            </a:r>
            <a:r>
              <a:rPr lang="ko-KR" altLang="en-US" sz="900" dirty="0">
                <a:solidFill>
                  <a:schemeClr val="tx1"/>
                </a:solidFill>
              </a:rPr>
              <a:t>신청 </a:t>
            </a:r>
            <a:r>
              <a:rPr lang="ko-KR" altLang="en-US" sz="900" dirty="0" err="1">
                <a:solidFill>
                  <a:schemeClr val="tx1"/>
                </a:solidFill>
              </a:rPr>
              <a:t>할래</a:t>
            </a:r>
            <a:r>
              <a:rPr lang="en-US" altLang="ko-KR" sz="900" dirty="0">
                <a:solidFill>
                  <a:schemeClr val="tx1"/>
                </a:solidFill>
              </a:rPr>
              <a:t>“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12925BED-49C9-83C3-A129-01AA0CBCA9EB}"/>
              </a:ext>
            </a:extLst>
          </p:cNvPr>
          <p:cNvSpPr/>
          <p:nvPr/>
        </p:nvSpPr>
        <p:spPr>
          <a:xfrm>
            <a:off x="4304968" y="3704486"/>
            <a:ext cx="1890775" cy="24752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“</a:t>
            </a:r>
            <a:r>
              <a:rPr lang="ko-KR" altLang="en-US" sz="900" dirty="0">
                <a:solidFill>
                  <a:schemeClr val="tx1"/>
                </a:solidFill>
              </a:rPr>
              <a:t>자동납부 </a:t>
            </a:r>
            <a:r>
              <a:rPr lang="ko-KR" altLang="en-US" sz="900" dirty="0" err="1">
                <a:solidFill>
                  <a:schemeClr val="tx1"/>
                </a:solidFill>
              </a:rPr>
              <a:t>변경할게</a:t>
            </a:r>
            <a:r>
              <a:rPr lang="en-US" altLang="ko-KR" sz="900" dirty="0">
                <a:solidFill>
                  <a:schemeClr val="tx1"/>
                </a:solidFill>
              </a:rPr>
              <a:t>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0BC42720-9CA8-0D81-0577-DAA3F038622D}"/>
              </a:ext>
            </a:extLst>
          </p:cNvPr>
          <p:cNvSpPr/>
          <p:nvPr/>
        </p:nvSpPr>
        <p:spPr>
          <a:xfrm>
            <a:off x="4304967" y="4025465"/>
            <a:ext cx="1890775" cy="24752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“</a:t>
            </a:r>
            <a:r>
              <a:rPr lang="ko-KR" altLang="en-US" sz="900" dirty="0">
                <a:solidFill>
                  <a:schemeClr val="tx1"/>
                </a:solidFill>
              </a:rPr>
              <a:t>리모컨이 </a:t>
            </a:r>
            <a:r>
              <a:rPr lang="ko-KR" altLang="en-US" sz="900" dirty="0" err="1">
                <a:solidFill>
                  <a:schemeClr val="tx1"/>
                </a:solidFill>
              </a:rPr>
              <a:t>고장났어</a:t>
            </a:r>
            <a:r>
              <a:rPr lang="en-US" altLang="ko-KR" sz="900" dirty="0">
                <a:solidFill>
                  <a:schemeClr val="tx1"/>
                </a:solidFill>
              </a:rPr>
              <a:t>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2219A397-C218-5635-0673-87A184B920A5}"/>
              </a:ext>
            </a:extLst>
          </p:cNvPr>
          <p:cNvGrpSpPr/>
          <p:nvPr/>
        </p:nvGrpSpPr>
        <p:grpSpPr>
          <a:xfrm>
            <a:off x="3922677" y="943540"/>
            <a:ext cx="796863" cy="316109"/>
            <a:chOff x="4733925" y="2686050"/>
            <a:chExt cx="1362075" cy="409435"/>
          </a:xfrm>
        </p:grpSpPr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BE41E37E-2B91-E9B1-0C8E-2698870307A2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E328E747-32F3-D35E-2546-570D5F804475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9" name="직선 연결선 148">
                <a:extLst>
                  <a:ext uri="{FF2B5EF4-FFF2-40B4-BE49-F238E27FC236}">
                    <a16:creationId xmlns:a16="http://schemas.microsoft.com/office/drawing/2014/main" id="{31AF5272-1DC4-C6FC-EEFD-61B68F5B00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>
                <a:extLst>
                  <a:ext uri="{FF2B5EF4-FFF2-40B4-BE49-F238E27FC236}">
                    <a16:creationId xmlns:a16="http://schemas.microsoft.com/office/drawing/2014/main" id="{E42DF638-AC9E-E60B-D6D2-4F5095377F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EF5B0CB2-FACB-3F25-79A2-DDC7D984CA1E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B012EF1F-8986-7844-46ED-347851118A94}"/>
              </a:ext>
            </a:extLst>
          </p:cNvPr>
          <p:cNvGrpSpPr/>
          <p:nvPr/>
        </p:nvGrpSpPr>
        <p:grpSpPr>
          <a:xfrm>
            <a:off x="6253773" y="939916"/>
            <a:ext cx="361950" cy="316109"/>
            <a:chOff x="4733925" y="2686050"/>
            <a:chExt cx="1362075" cy="409435"/>
          </a:xfrm>
        </p:grpSpPr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7FAA549C-07E0-2BD0-AD4F-83CC8EFDF3F5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CBFA6182-41B1-653F-9509-A6BCD398AE12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5" name="직선 연결선 154">
                <a:extLst>
                  <a:ext uri="{FF2B5EF4-FFF2-40B4-BE49-F238E27FC236}">
                    <a16:creationId xmlns:a16="http://schemas.microsoft.com/office/drawing/2014/main" id="{686EBCE9-A6D5-91DE-145B-BBABD12A06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>
                <a:extLst>
                  <a:ext uri="{FF2B5EF4-FFF2-40B4-BE49-F238E27FC236}">
                    <a16:creationId xmlns:a16="http://schemas.microsoft.com/office/drawing/2014/main" id="{DD653748-5237-4402-A2CE-1EF6CCA446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CBCB040-1171-31A7-99E2-F93A5E3F47B1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07BCB277-8F6F-4DF6-A4BE-2863208F34B2}"/>
              </a:ext>
            </a:extLst>
          </p:cNvPr>
          <p:cNvGrpSpPr/>
          <p:nvPr/>
        </p:nvGrpSpPr>
        <p:grpSpPr>
          <a:xfrm>
            <a:off x="5129596" y="4455906"/>
            <a:ext cx="241515" cy="91447"/>
            <a:chOff x="4056991" y="6116472"/>
            <a:chExt cx="194883" cy="73790"/>
          </a:xfrm>
        </p:grpSpPr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1913C99F-AA1C-03C9-3767-38A0A1299D0D}"/>
                </a:ext>
              </a:extLst>
            </p:cNvPr>
            <p:cNvSpPr/>
            <p:nvPr/>
          </p:nvSpPr>
          <p:spPr>
            <a:xfrm>
              <a:off x="4056991" y="6116472"/>
              <a:ext cx="80644" cy="737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194B2D3F-A672-87AB-0D6A-C42D7EC4DA14}"/>
                </a:ext>
              </a:extLst>
            </p:cNvPr>
            <p:cNvSpPr/>
            <p:nvPr/>
          </p:nvSpPr>
          <p:spPr>
            <a:xfrm>
              <a:off x="4171230" y="6116476"/>
              <a:ext cx="80644" cy="7377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5C8D4373-5FCD-DEA8-1095-345B57166BBB}"/>
              </a:ext>
            </a:extLst>
          </p:cNvPr>
          <p:cNvSpPr txBox="1"/>
          <p:nvPr/>
        </p:nvSpPr>
        <p:spPr>
          <a:xfrm>
            <a:off x="3930462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</a:t>
            </a:r>
            <a:r>
              <a:rPr lang="en-US" altLang="ko-KR" sz="900" dirty="0"/>
              <a:t>CM_01_01_01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C4F269D-F00F-919D-D404-9B2EDF0E143E}"/>
              </a:ext>
            </a:extLst>
          </p:cNvPr>
          <p:cNvSpPr txBox="1"/>
          <p:nvPr/>
        </p:nvSpPr>
        <p:spPr>
          <a:xfrm>
            <a:off x="4022110" y="1811590"/>
            <a:ext cx="2502608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SK</a:t>
            </a:r>
            <a:r>
              <a:rPr lang="ko-KR" altLang="en-US" sz="1200" dirty="0" err="1">
                <a:latin typeface="+mn-ea"/>
              </a:rPr>
              <a:t>브로드밴드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AI</a:t>
            </a:r>
            <a:r>
              <a:rPr lang="ko-KR" altLang="en-US" sz="1200" dirty="0">
                <a:latin typeface="+mn-ea"/>
              </a:rPr>
              <a:t>상담사 </a:t>
            </a:r>
            <a:r>
              <a:rPr lang="ko-KR" altLang="en-US" sz="1200" dirty="0" err="1">
                <a:latin typeface="+mn-ea"/>
              </a:rPr>
              <a:t>콜비에요</a:t>
            </a:r>
            <a:r>
              <a:rPr lang="en-US" altLang="ko-KR" sz="1200" dirty="0">
                <a:latin typeface="+mn-ea"/>
              </a:rPr>
              <a:t>!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13911CB2-E337-5272-DC94-D49F0EA957A0}"/>
              </a:ext>
            </a:extLst>
          </p:cNvPr>
          <p:cNvSpPr txBox="1"/>
          <p:nvPr/>
        </p:nvSpPr>
        <p:spPr>
          <a:xfrm>
            <a:off x="3930460" y="2221684"/>
            <a:ext cx="2700001" cy="437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아래 버튼을 선택해 주시거나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직접 입력 또는 말씀해주세요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69EC41CD-0F78-44E8-5A3D-869E1A682476}"/>
              </a:ext>
            </a:extLst>
          </p:cNvPr>
          <p:cNvSpPr/>
          <p:nvPr/>
        </p:nvSpPr>
        <p:spPr>
          <a:xfrm>
            <a:off x="5934131" y="5820997"/>
            <a:ext cx="577829" cy="5778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말풍선: 모서리가 둥근 사각형 164">
            <a:extLst>
              <a:ext uri="{FF2B5EF4-FFF2-40B4-BE49-F238E27FC236}">
                <a16:creationId xmlns:a16="http://schemas.microsoft.com/office/drawing/2014/main" id="{B9AEAB8A-4335-6B94-8B1D-17A267ADD2C2}"/>
              </a:ext>
            </a:extLst>
          </p:cNvPr>
          <p:cNvSpPr/>
          <p:nvPr/>
        </p:nvSpPr>
        <p:spPr>
          <a:xfrm>
            <a:off x="5371112" y="5138551"/>
            <a:ext cx="942875" cy="682446"/>
          </a:xfrm>
          <a:prstGeom prst="wedgeRoundRectCallout">
            <a:avLst>
              <a:gd name="adj1" fmla="val 20273"/>
              <a:gd name="adj2" fmla="val 6473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177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A248D-1753-AE33-8D85-D86410B6F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82">
            <a:extLst>
              <a:ext uri="{FF2B5EF4-FFF2-40B4-BE49-F238E27FC236}">
                <a16:creationId xmlns:a16="http://schemas.microsoft.com/office/drawing/2014/main" id="{7F857D55-CB87-50B9-04AD-EAC0BA52EA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46744"/>
              </p:ext>
            </p:extLst>
          </p:nvPr>
        </p:nvGraphicFramePr>
        <p:xfrm>
          <a:off x="438151" y="751681"/>
          <a:ext cx="11367768" cy="1181976"/>
        </p:xfrm>
        <a:graphic>
          <a:graphicData uri="http://schemas.openxmlformats.org/drawingml/2006/table">
            <a:tbl>
              <a:tblPr/>
              <a:tblGrid>
                <a:gridCol w="3244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4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38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017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sym typeface="Wingdings 2" pitchFamily="18" charset="2"/>
                        </a:rPr>
                        <a:t>링크 정보</a:t>
                      </a:r>
                    </a:p>
                  </a:txBody>
                  <a:tcPr marL="90000" marR="90000" marT="90000" marB="90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sym typeface="Wingdings 2" pitchFamily="18" charset="2"/>
                        </a:rPr>
                        <a:t>링크</a:t>
                      </a:r>
                    </a:p>
                  </a:txBody>
                  <a:tcPr marL="90000" marR="90000" marT="90000" marB="90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rebuchet MS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sym typeface="Wingdings 2" pitchFamily="18" charset="2"/>
                        </a:rPr>
                        <a:t>비고</a:t>
                      </a:r>
                    </a:p>
                  </a:txBody>
                  <a:tcPr marL="90000" marR="90000" marT="90000" marB="90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3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페이지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기능 리스트 정리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charset="0"/>
                      </a:endParaRPr>
                    </a:p>
                  </a:txBody>
                  <a:tcPr marL="41275" marR="41275" marT="72000" marB="72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charset="0"/>
                          <a:hlinkClick r:id="rId2"/>
                        </a:rPr>
                        <a:t>바로가기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charset="0"/>
                      </a:endParaRPr>
                    </a:p>
                  </a:txBody>
                  <a:tcPr marL="41275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맑은 고딕"/>
                      </a:endParaRPr>
                    </a:p>
                  </a:txBody>
                  <a:tcPr marL="41275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3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멀티모달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 내 문자발송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_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링크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_</a:t>
                      </a: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다계정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charset="0"/>
                        </a:rPr>
                        <a:t> 포함 시나리오 정보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charset="0"/>
                      </a:endParaRPr>
                    </a:p>
                  </a:txBody>
                  <a:tcPr marL="41275" marR="41275" marT="72000" marB="72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charset="0"/>
                          <a:hlinkClick r:id="rId3"/>
                        </a:rPr>
                        <a:t>바로가기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charset="0"/>
                      </a:endParaRPr>
                    </a:p>
                  </a:txBody>
                  <a:tcPr marL="41275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맑은 고딕"/>
                      </a:endParaRPr>
                    </a:p>
                  </a:txBody>
                  <a:tcPr marL="41275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3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charset="0"/>
                      </a:endParaRPr>
                    </a:p>
                  </a:txBody>
                  <a:tcPr marL="41275" marR="41275" marT="72000" marB="72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charset="0"/>
                      </a:endParaRPr>
                    </a:p>
                  </a:txBody>
                  <a:tcPr marL="41275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맑은 고딕"/>
                      </a:endParaRPr>
                    </a:p>
                  </a:txBody>
                  <a:tcPr marL="41275" marR="41275" marT="72000" marB="72000" anchor="ctr" horzOverflow="overflow">
                    <a:lnL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64269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6B7FABD-6EB4-B6F1-1A7E-BBDF322589C9}"/>
              </a:ext>
            </a:extLst>
          </p:cNvPr>
          <p:cNvSpPr txBox="1"/>
          <p:nvPr/>
        </p:nvSpPr>
        <p:spPr>
          <a:xfrm>
            <a:off x="372862" y="382349"/>
            <a:ext cx="2347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스토리보드 연관 링크정보</a:t>
            </a:r>
          </a:p>
        </p:txBody>
      </p:sp>
    </p:spTree>
    <p:extLst>
      <p:ext uri="{BB962C8B-B14F-4D97-AF65-F5344CB8AC3E}">
        <p14:creationId xmlns:p14="http://schemas.microsoft.com/office/powerpoint/2010/main" val="12282743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F01A8-3E82-B2FC-AFCA-0B7337DF8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4FF5D07D-A6D5-A906-6DB5-F0557E0DD0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384827"/>
              </p:ext>
            </p:extLst>
          </p:nvPr>
        </p:nvGraphicFramePr>
        <p:xfrm>
          <a:off x="9768840" y="532464"/>
          <a:ext cx="2361310" cy="1301815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#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시나리오 정상 종료 </a:t>
                      </a: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만족도 조사 화면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호 전환 종료 </a:t>
                      </a: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현재 화면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B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월드 홈페이지 링크이동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3825397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DA3C0437-ACD4-EA1F-C636-0659DD00114F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공통 </a:t>
            </a:r>
            <a:r>
              <a:rPr lang="en-US" altLang="ko-KR" sz="800" dirty="0"/>
              <a:t>UI : </a:t>
            </a:r>
            <a:r>
              <a:rPr lang="ko-KR" altLang="en-US" sz="800" dirty="0"/>
              <a:t>종료 안내 페이지</a:t>
            </a:r>
            <a:endParaRPr kumimoji="1" lang="en-US" altLang="ko-KR" sz="800" b="0" i="0" u="none" strike="noStrike" cap="none" normalizeH="0" baseline="0" dirty="0">
              <a:ln>
                <a:noFill/>
              </a:ln>
              <a:solidFill>
                <a:sysClr val="windowText" lastClr="000000"/>
              </a:solidFill>
              <a:effectLst/>
              <a:latin typeface="맑은 고딕" panose="020B0503020000020004" pitchFamily="50" charset="-127"/>
              <a:ea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06460FD-3BFD-71EB-9E69-51A4CBFACF5C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DS_MI_CM_16_01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9F7EC75-0654-F7EB-1CE2-9F9548D8B27D}"/>
              </a:ext>
            </a:extLst>
          </p:cNvPr>
          <p:cNvSpPr/>
          <p:nvPr/>
        </p:nvSpPr>
        <p:spPr>
          <a:xfrm>
            <a:off x="415199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(</a:t>
            </a:r>
            <a:r>
              <a:rPr lang="ko-KR" altLang="en-US" sz="1200" b="1" dirty="0"/>
              <a:t>공통</a:t>
            </a:r>
            <a:r>
              <a:rPr lang="en-US" altLang="ko-KR" sz="1200" b="1" dirty="0"/>
              <a:t>) </a:t>
            </a:r>
            <a:r>
              <a:rPr lang="ko-KR" altLang="en-US" sz="1200" b="1" dirty="0"/>
              <a:t>오류 발생 시 화면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F4A438-8105-6B12-FAD8-F0093D8A1A91}"/>
              </a:ext>
            </a:extLst>
          </p:cNvPr>
          <p:cNvSpPr txBox="1"/>
          <p:nvPr/>
        </p:nvSpPr>
        <p:spPr>
          <a:xfrm>
            <a:off x="513478" y="3791335"/>
            <a:ext cx="1718740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err="1">
                <a:latin typeface="+mn-ea"/>
              </a:rPr>
              <a:t>이용해주셔서</a:t>
            </a:r>
            <a:r>
              <a:rPr lang="ko-KR" altLang="en-US" sz="1000" b="1" dirty="0">
                <a:latin typeface="+mn-ea"/>
              </a:rPr>
              <a:t> 감사합니다</a:t>
            </a:r>
            <a:r>
              <a:rPr lang="en-US" altLang="ko-KR" sz="1000" b="1" dirty="0">
                <a:latin typeface="+mn-ea"/>
              </a:rPr>
              <a:t>.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A04EDD2-B5E6-1501-D507-37E942D18104}"/>
              </a:ext>
            </a:extLst>
          </p:cNvPr>
          <p:cNvGrpSpPr/>
          <p:nvPr/>
        </p:nvGrpSpPr>
        <p:grpSpPr>
          <a:xfrm>
            <a:off x="423510" y="943540"/>
            <a:ext cx="796863" cy="316109"/>
            <a:chOff x="4733925" y="2686050"/>
            <a:chExt cx="1362075" cy="4094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457B408-257A-A7F5-62B0-C6C4CB95A4B1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F40E6415-FCFA-CB9D-991A-46CC4928D193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8334859B-8B77-C9DE-2D41-1902A26625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718ECFA4-5365-82C3-3F94-8C8D346D36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6D4E6E-030A-FF74-5D19-172D21ED42BF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2625DD4-F69B-E03F-DFD7-73945ADD6FF5}"/>
              </a:ext>
            </a:extLst>
          </p:cNvPr>
          <p:cNvSpPr txBox="1"/>
          <p:nvPr/>
        </p:nvSpPr>
        <p:spPr>
          <a:xfrm>
            <a:off x="503671" y="4142056"/>
            <a:ext cx="2440698" cy="4378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서비스를 </a:t>
            </a:r>
            <a:r>
              <a:rPr lang="ko-KR" altLang="en-US" sz="800" dirty="0" err="1">
                <a:latin typeface="+mn-ea"/>
              </a:rPr>
              <a:t>이용해주셔서</a:t>
            </a:r>
            <a:r>
              <a:rPr lang="ko-KR" altLang="en-US" sz="800" dirty="0">
                <a:latin typeface="+mn-ea"/>
              </a:rPr>
              <a:t> 감사합니다</a:t>
            </a:r>
            <a:r>
              <a:rPr lang="en-US" altLang="ko-KR" sz="8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더 나은 서비스로 보답하겠습니다</a:t>
            </a:r>
            <a:r>
              <a:rPr lang="en-US" altLang="ko-KR" sz="800" dirty="0">
                <a:latin typeface="+mn-ea"/>
              </a:rPr>
              <a:t>.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2F0AF50-1795-4DD1-A9BB-C93627066BDE}"/>
              </a:ext>
            </a:extLst>
          </p:cNvPr>
          <p:cNvGrpSpPr/>
          <p:nvPr/>
        </p:nvGrpSpPr>
        <p:grpSpPr>
          <a:xfrm>
            <a:off x="513478" y="1464426"/>
            <a:ext cx="2452944" cy="1808194"/>
            <a:chOff x="4733925" y="2686050"/>
            <a:chExt cx="1362075" cy="409435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1BAC84F7-055B-4313-976E-A98F1B68930C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814F6DA-DB58-4281-B186-F72AA306EEFA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8E738A2E-F2EB-4B71-9722-7EE2C6E87E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D009090A-5848-410D-B428-3A4B0288A8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D8CD0ED-160F-4673-B3DB-8AD6DEE6D993}"/>
                </a:ext>
              </a:extLst>
            </p:cNvPr>
            <p:cNvSpPr txBox="1"/>
            <p:nvPr/>
          </p:nvSpPr>
          <p:spPr>
            <a:xfrm>
              <a:off x="5299277" y="2861683"/>
              <a:ext cx="270774" cy="487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Image</a:t>
              </a:r>
              <a:endParaRPr lang="ko-KR" altLang="en-US" sz="800" b="1" dirty="0"/>
            </a:p>
          </p:txBody>
        </p:sp>
      </p:grpSp>
      <p:pic>
        <p:nvPicPr>
          <p:cNvPr id="31" name="Picture 2">
            <a:extLst>
              <a:ext uri="{FF2B5EF4-FFF2-40B4-BE49-F238E27FC236}">
                <a16:creationId xmlns:a16="http://schemas.microsoft.com/office/drawing/2014/main" id="{DCD18129-2C55-4935-8678-4A096FE45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161" y="1465766"/>
            <a:ext cx="2313852" cy="426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A6CB71AA-E814-4A8D-9DF4-E328643DDF70}"/>
              </a:ext>
            </a:extLst>
          </p:cNvPr>
          <p:cNvGrpSpPr/>
          <p:nvPr/>
        </p:nvGrpSpPr>
        <p:grpSpPr>
          <a:xfrm>
            <a:off x="776166" y="4817025"/>
            <a:ext cx="1895708" cy="274320"/>
            <a:chOff x="6846094" y="3510739"/>
            <a:chExt cx="2169534" cy="274320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01660F1A-7DEC-406E-8CD2-27DA5F3203FE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4AC94B-093C-4224-A74A-A709F9207951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이용가이드 바로가기</a:t>
              </a: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BA1EDCD8-22EF-418F-A1C3-1888C9E58EB9}"/>
              </a:ext>
            </a:extLst>
          </p:cNvPr>
          <p:cNvSpPr/>
          <p:nvPr/>
        </p:nvSpPr>
        <p:spPr>
          <a:xfrm>
            <a:off x="685692" y="4726551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91C0E6-EEFF-4510-ADCF-FFCBDDC616A3}"/>
              </a:ext>
            </a:extLst>
          </p:cNvPr>
          <p:cNvSpPr/>
          <p:nvPr/>
        </p:nvSpPr>
        <p:spPr>
          <a:xfrm>
            <a:off x="61850" y="381000"/>
            <a:ext cx="12068299" cy="638762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</a:rPr>
              <a:t>09/19</a:t>
            </a:r>
            <a:r>
              <a:rPr lang="ko-KR" altLang="en-US" b="1" dirty="0">
                <a:solidFill>
                  <a:schemeClr val="bg1"/>
                </a:solidFill>
              </a:rPr>
              <a:t> 추가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사용 미정</a:t>
            </a:r>
          </a:p>
        </p:txBody>
      </p:sp>
    </p:spTree>
    <p:extLst>
      <p:ext uri="{BB962C8B-B14F-4D97-AF65-F5344CB8AC3E}">
        <p14:creationId xmlns:p14="http://schemas.microsoft.com/office/powerpoint/2010/main" val="32660056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64AEE-EE36-EBA5-3E53-A103BE581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37C695-F67B-14E9-8720-01126F959B6B}"/>
              </a:ext>
            </a:extLst>
          </p:cNvPr>
          <p:cNvSpPr/>
          <p:nvPr/>
        </p:nvSpPr>
        <p:spPr>
          <a:xfrm>
            <a:off x="0" y="2417275"/>
            <a:ext cx="12192000" cy="21004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01. </a:t>
            </a:r>
            <a:r>
              <a:rPr lang="ko-KR" altLang="en-US" sz="2800" dirty="0"/>
              <a:t>카드 자동납부</a:t>
            </a:r>
            <a:endParaRPr lang="en-US" altLang="ko-KR" sz="28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1B805EC-2EDA-78AB-C24C-72A9F7668024}"/>
              </a:ext>
            </a:extLst>
          </p:cNvPr>
          <p:cNvSpPr/>
          <p:nvPr/>
        </p:nvSpPr>
        <p:spPr>
          <a:xfrm>
            <a:off x="9723422" y="-9049"/>
            <a:ext cx="2468578" cy="624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멀티모달</a:t>
            </a:r>
            <a:r>
              <a:rPr lang="en-US" altLang="ko-KR" dirty="0"/>
              <a:t>+</a:t>
            </a:r>
            <a:r>
              <a:rPr lang="ko-KR" altLang="en-US" dirty="0"/>
              <a:t>음성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447F4B3-1866-3D0E-D5B1-91117101F62D}"/>
              </a:ext>
            </a:extLst>
          </p:cNvPr>
          <p:cNvSpPr/>
          <p:nvPr/>
        </p:nvSpPr>
        <p:spPr>
          <a:xfrm>
            <a:off x="0" y="4517679"/>
            <a:ext cx="12192000" cy="62468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b,c</a:t>
            </a:r>
            <a:r>
              <a:rPr lang="en-US" altLang="ko-KR" dirty="0"/>
              <a:t> </a:t>
            </a:r>
            <a:r>
              <a:rPr lang="ko-KR" altLang="en-US" dirty="0"/>
              <a:t>고객 </a:t>
            </a:r>
            <a:r>
              <a:rPr lang="en-US" altLang="ko-KR" dirty="0"/>
              <a:t>/ </a:t>
            </a:r>
            <a:r>
              <a:rPr lang="ko-KR" altLang="en-US" dirty="0"/>
              <a:t>인증 필요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A3911E-CA2A-F8CC-40A8-347A8A66A7CD}"/>
              </a:ext>
            </a:extLst>
          </p:cNvPr>
          <p:cNvSpPr/>
          <p:nvPr/>
        </p:nvSpPr>
        <p:spPr>
          <a:xfrm>
            <a:off x="0" y="238136"/>
            <a:ext cx="2468578" cy="93183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자동이체 변경하려고</a:t>
            </a:r>
          </a:p>
          <a:p>
            <a:pPr algn="ctr"/>
            <a:r>
              <a:rPr lang="ko-KR" altLang="en-US" sz="1200" dirty="0"/>
              <a:t>카드 바꾸려고</a:t>
            </a:r>
            <a:endParaRPr lang="en-US" altLang="ko-KR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B1FAFB-CFA8-EBC8-E4AF-748AA82C4AF4}"/>
              </a:ext>
            </a:extLst>
          </p:cNvPr>
          <p:cNvSpPr/>
          <p:nvPr/>
        </p:nvSpPr>
        <p:spPr>
          <a:xfrm>
            <a:off x="0" y="0"/>
            <a:ext cx="2468578" cy="23489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대표발화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915493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6681C7D-8ACE-616A-5925-0C7757B82F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166310"/>
              </p:ext>
            </p:extLst>
          </p:nvPr>
        </p:nvGraphicFramePr>
        <p:xfrm>
          <a:off x="248464" y="1086423"/>
          <a:ext cx="11648970" cy="486708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41495">
                  <a:extLst>
                    <a:ext uri="{9D8B030D-6E8A-4147-A177-3AD203B41FA5}">
                      <a16:colId xmlns:a16="http://schemas.microsoft.com/office/drawing/2014/main" val="2644237742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864356931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165514800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522634497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605381915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684349923"/>
                    </a:ext>
                  </a:extLst>
                </a:gridCol>
              </a:tblGrid>
              <a:tr h="5314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화면열린고객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API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화면 </a:t>
                      </a: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안열린고객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웹훅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추가 요구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7570567"/>
                  </a:ext>
                </a:extLst>
              </a:tr>
              <a:tr h="43356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카드번호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유효기간</a:t>
                      </a: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#</a:t>
                      </a:r>
                      <a:r>
                        <a:rPr lang="ko-KR" altLang="en-US" sz="12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입력값</a:t>
                      </a:r>
                      <a:b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카드번호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유효기간</a:t>
                      </a:r>
                      <a:b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</a:br>
                      <a:b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#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동작</a:t>
                      </a:r>
                      <a:b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카드번호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유효기간 </a:t>
                      </a:r>
                      <a:r>
                        <a:rPr lang="ko-KR" altLang="en-US" sz="12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입력받아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저장처리</a:t>
                      </a:r>
                      <a:b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</a:br>
                      <a:b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ko-KR" alt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변경 후 요금납부 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ARS </a:t>
                      </a:r>
                      <a:r>
                        <a:rPr lang="ko-KR" alt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연결 버튼 제공</a:t>
                      </a:r>
                      <a:b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</a:br>
                      <a:b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#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체크</a:t>
                      </a:r>
                      <a:b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카드번호 유효성검증 및 카드사 확인</a:t>
                      </a:r>
                      <a:b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카드번호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,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유효기간 유효성 검증</a:t>
                      </a:r>
                      <a:b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ko-KR" altLang="en-US" sz="12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은행→카드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자동납부시 기존 할인혜택중단 대상고객 체크 </a:t>
                      </a:r>
                      <a:r>
                        <a:rPr lang="ko-KR" altLang="en-US" sz="12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맞다면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안내</a:t>
                      </a:r>
                      <a:b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"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카드납부로 </a:t>
                      </a:r>
                      <a:r>
                        <a:rPr lang="ko-KR" altLang="en-US" sz="12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변경시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기존 은행자동이체 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1%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할인혜택 중단되고 </a:t>
                      </a:r>
                      <a:r>
                        <a:rPr lang="ko-KR" altLang="en-US" sz="12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복구불가함을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참고하시기 바랍니다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"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생년월일 인증</a:t>
                      </a:r>
                      <a:b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카드번호 유효성검사 및 카드사명 조회</a:t>
                      </a:r>
                      <a:b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카드번호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/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유효기간 유효성체크 및 </a:t>
                      </a:r>
                      <a:r>
                        <a:rPr lang="ko-KR" altLang="en-US" sz="12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카드자동이체신청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b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#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동작</a:t>
                      </a:r>
                      <a:b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카드번호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유효기간 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DTMF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로 입력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,</a:t>
                      </a:r>
                      <a:b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</a:br>
                      <a:b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#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체크</a:t>
                      </a:r>
                      <a:b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카드번호 유효성검증 및 카드사 확인</a:t>
                      </a:r>
                      <a:b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카드번호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,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유효기간 유효성 검증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생년월일 인증</a:t>
                      </a:r>
                      <a:b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카드번호 유효성 검증 및 카드사명 조회</a:t>
                      </a:r>
                      <a:b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카드번호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유효기간 유효성 검증 후 맞으면 저장요청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카드 → 카드 변경 케이스만 해당</a:t>
                      </a:r>
                      <a:br>
                        <a:rPr lang="ko-KR" alt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</a:br>
                      <a:r>
                        <a:rPr lang="ko-KR" alt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인출제외 마감일 관련 개인화 안내  중</a:t>
                      </a:r>
                      <a:br>
                        <a:rPr lang="ko-KR" alt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</a:br>
                      <a:r>
                        <a:rPr lang="ko-KR" alt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변경 후 요금납부 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ARS </a:t>
                      </a:r>
                      <a:r>
                        <a:rPr lang="ko-KR" alt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연결 버튼 제공 중 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1200" b="1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호전환</a:t>
                      </a:r>
                      <a:r>
                        <a:rPr lang="ko-KR" alt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 버튼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  <a:b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</a:br>
                      <a:r>
                        <a:rPr lang="ko-KR" alt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기준이 고객마다 다름 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기준확인방법 확인 필요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) …</a:t>
                      </a:r>
                      <a:b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</a:br>
                      <a:b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</a:br>
                      <a:r>
                        <a:rPr lang="ko-KR" alt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변경일자 기준으로 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…..</a:t>
                      </a:r>
                      <a:b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</a:br>
                      <a:b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</a:br>
                      <a:r>
                        <a:rPr lang="ko-KR" alt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당월부터 적용됩니다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.</a:t>
                      </a:r>
                      <a:b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</a:br>
                      <a:r>
                        <a:rPr lang="ko-KR" alt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익월부터 적용됩니다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.</a:t>
                      </a:r>
                      <a:b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</a:br>
                      <a:r>
                        <a:rPr lang="ko-KR" alt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변경가능 기한이 있음</a:t>
                      </a:r>
                      <a:br>
                        <a:rPr lang="ko-KR" alt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</a:br>
                      <a:br>
                        <a:rPr lang="ko-KR" alt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</a:br>
                      <a:r>
                        <a:rPr lang="ko-KR" altLang="en-US" sz="1200" b="1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이번달</a:t>
                      </a:r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00</a:t>
                      </a:r>
                      <a:r>
                        <a:rPr lang="ko-KR" alt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일 까지 하시면 당월 </a:t>
                      </a:r>
                      <a:br>
                        <a:rPr lang="ko-KR" alt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</a:br>
                      <a:br>
                        <a:rPr lang="ko-KR" alt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</a:br>
                      <a:endParaRPr lang="ko-KR" alt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3045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81571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1D7B7-36B7-A913-2C4F-88490BC38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B8B285A2-8C61-7DEC-54F2-960EDAB08D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561892"/>
              </p:ext>
            </p:extLst>
          </p:nvPr>
        </p:nvGraphicFramePr>
        <p:xfrm>
          <a:off x="9768840" y="532464"/>
          <a:ext cx="2361310" cy="1025925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altLang="ko-KR" sz="800" dirty="0"/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카드 자동납부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다음 화면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en-US" altLang="ko-KR" sz="800" b="0" i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DS_MI_FE_01_02)</a:t>
                      </a:r>
                      <a:r>
                        <a:rPr lang="en-US" altLang="ko-KR" sz="800" b="0" i="0" baseline="0" dirty="0"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800" b="0" i="0" baseline="0" dirty="0"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이동</a:t>
                      </a:r>
                      <a:endParaRPr lang="en-US" altLang="ko-KR" sz="800" dirty="0"/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DAC5C2D-1DCA-A26C-4038-F5FB270DF155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자동납부 선택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B3C670-7F8E-98BB-3B64-9B97F3457F67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DS_MI_FE_01_01</a:t>
            </a:r>
            <a:endParaRPr lang="en-US" altLang="ko-KR" sz="800" dirty="0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7CBCD6D5-A77C-6B24-00A9-79AD32A51A38}"/>
              </a:ext>
            </a:extLst>
          </p:cNvPr>
          <p:cNvGrpSpPr/>
          <p:nvPr/>
        </p:nvGrpSpPr>
        <p:grpSpPr>
          <a:xfrm>
            <a:off x="611911" y="3514934"/>
            <a:ext cx="2400057" cy="274320"/>
            <a:chOff x="6846094" y="3510739"/>
            <a:chExt cx="2169534" cy="274320"/>
          </a:xfrm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A3603E8F-1E6F-06A3-93E5-6A24FCE0B546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477FF80-2B01-7D2E-CEC1-9B2681B9641B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은행 자동납부</a:t>
              </a:r>
            </a:p>
          </p:txBody>
        </p:sp>
      </p:grp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F63E3124-8565-BBF0-A60E-0C63671212EB}"/>
              </a:ext>
            </a:extLst>
          </p:cNvPr>
          <p:cNvSpPr/>
          <p:nvPr/>
        </p:nvSpPr>
        <p:spPr>
          <a:xfrm>
            <a:off x="4235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/>
              <a:t>자동납부 선택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27154E8-E3A7-165B-A2B9-E884D573DAA7}"/>
              </a:ext>
            </a:extLst>
          </p:cNvPr>
          <p:cNvGrpSpPr/>
          <p:nvPr/>
        </p:nvGrpSpPr>
        <p:grpSpPr>
          <a:xfrm>
            <a:off x="611912" y="3153048"/>
            <a:ext cx="2400057" cy="274320"/>
            <a:chOff x="6846094" y="3510739"/>
            <a:chExt cx="2169534" cy="274320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46E1D4C0-CFA5-7467-A961-4BF71FA6925C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E05472E-32E4-601D-E036-07E7E755B05D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카드 자동납부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1B10869-E063-43E0-B2BD-7A9D40CE25A1}"/>
              </a:ext>
            </a:extLst>
          </p:cNvPr>
          <p:cNvGrpSpPr/>
          <p:nvPr/>
        </p:nvGrpSpPr>
        <p:grpSpPr>
          <a:xfrm>
            <a:off x="423510" y="943540"/>
            <a:ext cx="796863" cy="316109"/>
            <a:chOff x="4733925" y="2686050"/>
            <a:chExt cx="1362075" cy="409435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36C75311-F660-4950-BD12-D4CB0CB08D39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531F1000-649E-4743-BED3-FCA7D8AFC92C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BFF8F982-3CC1-4537-BEF1-BEDC47CF8E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5C36E965-5635-4DB5-A4FD-A0AC0BF879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F73A17E-D838-4E98-81CB-AFCF6807F94C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2456061-D13E-448C-BA98-051CF7D2712F}"/>
              </a:ext>
            </a:extLst>
          </p:cNvPr>
          <p:cNvGrpSpPr/>
          <p:nvPr/>
        </p:nvGrpSpPr>
        <p:grpSpPr>
          <a:xfrm>
            <a:off x="2754606" y="939916"/>
            <a:ext cx="361950" cy="316109"/>
            <a:chOff x="4733925" y="2686050"/>
            <a:chExt cx="1362075" cy="409435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A634B79-5753-4F35-B818-A64D81EB04C3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8C58950-F465-42C9-9F93-06CA922949A3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01E66E73-2792-45DD-A146-E8E787F04B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338E7F96-C3A6-42AC-91CB-12DEDF564F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D77598E-06C8-407D-AABD-7F7DA2F9428D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CFCDB3A-351C-44B1-8AFB-D8453BCAB592}"/>
              </a:ext>
            </a:extLst>
          </p:cNvPr>
          <p:cNvSpPr txBox="1"/>
          <p:nvPr/>
        </p:nvSpPr>
        <p:spPr>
          <a:xfrm>
            <a:off x="416556" y="2379423"/>
            <a:ext cx="2700000" cy="61061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변경하고자 하는 납부 방법을 선택해 주세요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008E95-3544-4C60-8FA9-7D1D669CD95A}"/>
              </a:ext>
            </a:extLst>
          </p:cNvPr>
          <p:cNvSpPr txBox="1"/>
          <p:nvPr/>
        </p:nvSpPr>
        <p:spPr>
          <a:xfrm>
            <a:off x="416557" y="1587081"/>
            <a:ext cx="697627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자동납부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E6ADB00-0BDB-4A07-867B-48478C6997EC}"/>
              </a:ext>
            </a:extLst>
          </p:cNvPr>
          <p:cNvSpPr/>
          <p:nvPr/>
        </p:nvSpPr>
        <p:spPr>
          <a:xfrm>
            <a:off x="521437" y="3211151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F9EC2D-D4E2-717C-8AE8-0FD66F739D09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FD_MI_FE_01_01_01</a:t>
            </a:r>
            <a:endParaRPr lang="ko-KR" altLang="en-US" sz="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CDAE78-D5BB-4CFD-8BB8-5FB26ED549E0}"/>
              </a:ext>
            </a:extLst>
          </p:cNvPr>
          <p:cNvSpPr txBox="1"/>
          <p:nvPr/>
        </p:nvSpPr>
        <p:spPr>
          <a:xfrm>
            <a:off x="416557" y="1934143"/>
            <a:ext cx="2700000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자동이체 신청 및 변경이에요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90936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45C4B121-2C0C-47CA-9C1C-87AF806D2C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173160"/>
              </p:ext>
            </p:extLst>
          </p:nvPr>
        </p:nvGraphicFramePr>
        <p:xfrm>
          <a:off x="9768840" y="532464"/>
          <a:ext cx="2361310" cy="2894441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altLang="ko-KR" sz="800" dirty="0"/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카드번호 인풋박스</a:t>
                      </a:r>
                      <a:endParaRPr lang="en-US" altLang="ko-KR" sz="800" b="1" u="none" strike="noStrike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- </a:t>
                      </a:r>
                      <a:r>
                        <a:rPr lang="ko-KR" altLang="en-US" sz="8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플레이스</a:t>
                      </a:r>
                      <a:r>
                        <a:rPr lang="ko-KR" altLang="en-US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홀더</a:t>
                      </a:r>
                      <a:endParaRPr lang="en-US" altLang="ko-KR" sz="800" b="0" u="none" strike="noStrike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u="none" strike="noStrike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[1-1] </a:t>
                      </a:r>
                      <a:r>
                        <a:rPr lang="ko-KR" altLang="en-US" sz="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최초 버튼 상태</a:t>
                      </a:r>
                      <a:endParaRPr lang="en-US" altLang="ko-KR" sz="800" b="1" u="none" strike="noStrike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- Disabled</a:t>
                      </a:r>
                      <a:r>
                        <a:rPr lang="ko-KR" altLang="en-US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로 노출</a:t>
                      </a:r>
                      <a:br>
                        <a:rPr lang="en-US" altLang="ko-KR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- </a:t>
                      </a:r>
                      <a:r>
                        <a:rPr lang="ko-KR" altLang="en-US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카드번호 모두 입력되어야 </a:t>
                      </a:r>
                      <a:r>
                        <a:rPr lang="en-US" altLang="ko-KR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Active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버튼 </a:t>
                      </a: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Active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카드번호 입력 시 버튼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Active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안내문구 노출</a:t>
                      </a:r>
                      <a:endParaRPr lang="en-US" altLang="ko-KR" sz="800" b="1" u="none" strike="noStrike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- </a:t>
                      </a:r>
                      <a:r>
                        <a:rPr lang="ko-KR" altLang="en-US" sz="8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은행→카드</a:t>
                      </a:r>
                      <a:r>
                        <a:rPr lang="ko-KR" altLang="en-US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자동납부시 </a:t>
                      </a:r>
                      <a:r>
                        <a:rPr lang="ko-KR" altLang="en-US" sz="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기존 할인혜택중단 대상고객</a:t>
                      </a:r>
                      <a:r>
                        <a:rPr lang="ko-KR" altLang="en-US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체크 </a:t>
                      </a:r>
                      <a:r>
                        <a:rPr lang="ko-KR" altLang="en-US" sz="8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맞다면</a:t>
                      </a:r>
                      <a:r>
                        <a:rPr lang="ko-KR" altLang="en-US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안내</a:t>
                      </a:r>
                      <a:br>
                        <a:rPr lang="en-US" altLang="ko-KR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- </a:t>
                      </a:r>
                      <a:r>
                        <a:rPr lang="ko-KR" altLang="en-US" sz="800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붉은글씨로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노출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534270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E8E70E05-743E-484B-9BFC-A79DC91DAE39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카드자동 이체 신청 및 변경완료</a:t>
            </a:r>
            <a:r>
              <a:rPr lang="en-US" altLang="ko-KR" sz="800" dirty="0"/>
              <a:t>&gt;</a:t>
            </a:r>
            <a:r>
              <a:rPr lang="ko-KR" altLang="en-US" sz="800" dirty="0"/>
              <a:t>카드번호입력</a:t>
            </a:r>
            <a:endParaRPr lang="en-US" altLang="ko-KR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6CA5F2-ECE9-4BDE-94D6-17A46E2ED8E9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DS_MI_FE_01_02</a:t>
            </a:r>
            <a:endParaRPr lang="en-US" altLang="ko-KR" sz="8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8CC290-7413-4DBE-9E2C-E7E95A507826}"/>
              </a:ext>
            </a:extLst>
          </p:cNvPr>
          <p:cNvSpPr/>
          <p:nvPr/>
        </p:nvSpPr>
        <p:spPr>
          <a:xfrm>
            <a:off x="581268" y="3305248"/>
            <a:ext cx="493935" cy="22433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</a:rPr>
              <a:t>0000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D5151A3-0924-4E7C-9A83-7DE00F461C5D}"/>
              </a:ext>
            </a:extLst>
          </p:cNvPr>
          <p:cNvSpPr/>
          <p:nvPr/>
        </p:nvSpPr>
        <p:spPr>
          <a:xfrm>
            <a:off x="1216642" y="3305248"/>
            <a:ext cx="493935" cy="22433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</a:rPr>
              <a:t>0000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A9BDCB9-8401-4450-9DCA-3D5D6986275B}"/>
              </a:ext>
            </a:extLst>
          </p:cNvPr>
          <p:cNvSpPr/>
          <p:nvPr/>
        </p:nvSpPr>
        <p:spPr>
          <a:xfrm>
            <a:off x="1852016" y="3305248"/>
            <a:ext cx="493935" cy="22433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</a:rPr>
              <a:t>0000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D4E0EE9-DDEB-46D6-9B67-F7539C5EE4A2}"/>
              </a:ext>
            </a:extLst>
          </p:cNvPr>
          <p:cNvSpPr/>
          <p:nvPr/>
        </p:nvSpPr>
        <p:spPr>
          <a:xfrm>
            <a:off x="2487390" y="3305248"/>
            <a:ext cx="493935" cy="22433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</a:rPr>
              <a:t>0000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8CD731-AE0A-4D93-B2DD-63E3F713A044}"/>
              </a:ext>
            </a:extLst>
          </p:cNvPr>
          <p:cNvSpPr txBox="1"/>
          <p:nvPr/>
        </p:nvSpPr>
        <p:spPr>
          <a:xfrm>
            <a:off x="1032751" y="3305248"/>
            <a:ext cx="2263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-</a:t>
            </a:r>
            <a:endParaRPr lang="ko-KR" altLang="en-US" sz="8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AFD99E3-8351-493D-9DBE-17352D25419A}"/>
              </a:ext>
            </a:extLst>
          </p:cNvPr>
          <p:cNvSpPr txBox="1"/>
          <p:nvPr/>
        </p:nvSpPr>
        <p:spPr>
          <a:xfrm>
            <a:off x="1668125" y="3305248"/>
            <a:ext cx="2263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-</a:t>
            </a:r>
            <a:endParaRPr lang="ko-KR" altLang="en-US" sz="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E9A9942-F869-404E-9A58-F0A043D6A8D0}"/>
              </a:ext>
            </a:extLst>
          </p:cNvPr>
          <p:cNvSpPr txBox="1"/>
          <p:nvPr/>
        </p:nvSpPr>
        <p:spPr>
          <a:xfrm>
            <a:off x="2303499" y="3305248"/>
            <a:ext cx="2263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-</a:t>
            </a:r>
            <a:endParaRPr lang="ko-KR" altLang="en-US" sz="800" dirty="0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DD27E978-5C2C-4127-B8BF-42716DC92108}"/>
              </a:ext>
            </a:extLst>
          </p:cNvPr>
          <p:cNvGrpSpPr/>
          <p:nvPr/>
        </p:nvGrpSpPr>
        <p:grpSpPr>
          <a:xfrm>
            <a:off x="581267" y="3633175"/>
            <a:ext cx="2400057" cy="274320"/>
            <a:chOff x="6846094" y="3510739"/>
            <a:chExt cx="2169534" cy="274320"/>
          </a:xfrm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B178FF93-19EE-4903-AED0-3D7B8021CF25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A97F737-87A0-412B-B36D-4B6A0627033D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다음</a:t>
              </a:r>
            </a:p>
          </p:txBody>
        </p:sp>
      </p:grp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8B1EC2AD-18FD-4AEF-002E-C396C6CA61C9}"/>
              </a:ext>
            </a:extLst>
          </p:cNvPr>
          <p:cNvSpPr/>
          <p:nvPr/>
        </p:nvSpPr>
        <p:spPr>
          <a:xfrm>
            <a:off x="4235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err="1"/>
              <a:t>카드→카드</a:t>
            </a:r>
            <a:r>
              <a:rPr lang="ko-KR" altLang="en-US" sz="1050" b="1" dirty="0"/>
              <a:t> 자동납부 변경</a:t>
            </a: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13D72D88-27A1-A838-D511-CA20D34B7D72}"/>
              </a:ext>
            </a:extLst>
          </p:cNvPr>
          <p:cNvSpPr/>
          <p:nvPr/>
        </p:nvSpPr>
        <p:spPr>
          <a:xfrm>
            <a:off x="3695943" y="3305248"/>
            <a:ext cx="493935" cy="22433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</a:rPr>
              <a:t>1234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52D41F1-56B6-1A35-3B99-FE8411DFE266}"/>
              </a:ext>
            </a:extLst>
          </p:cNvPr>
          <p:cNvSpPr/>
          <p:nvPr/>
        </p:nvSpPr>
        <p:spPr>
          <a:xfrm>
            <a:off x="4331317" y="3305248"/>
            <a:ext cx="493935" cy="22433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</a:rPr>
              <a:t>1234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505F382C-BA99-1CCE-6BE6-51512669D988}"/>
              </a:ext>
            </a:extLst>
          </p:cNvPr>
          <p:cNvSpPr/>
          <p:nvPr/>
        </p:nvSpPr>
        <p:spPr>
          <a:xfrm>
            <a:off x="4966691" y="3305248"/>
            <a:ext cx="493935" cy="22433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</a:rPr>
              <a:t>1234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B286B95F-64FD-A365-27B4-6238885C91FF}"/>
              </a:ext>
            </a:extLst>
          </p:cNvPr>
          <p:cNvSpPr/>
          <p:nvPr/>
        </p:nvSpPr>
        <p:spPr>
          <a:xfrm>
            <a:off x="5602065" y="3305248"/>
            <a:ext cx="493935" cy="22433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</a:rPr>
              <a:t>1234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E9FDABC-AC95-E08F-734E-440A08CB04CE}"/>
              </a:ext>
            </a:extLst>
          </p:cNvPr>
          <p:cNvSpPr txBox="1"/>
          <p:nvPr/>
        </p:nvSpPr>
        <p:spPr>
          <a:xfrm>
            <a:off x="4147426" y="3305248"/>
            <a:ext cx="2263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-</a:t>
            </a:r>
            <a:endParaRPr lang="ko-KR" altLang="en-US" sz="800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8BCA6A58-0CB5-A28B-8584-77042E850F77}"/>
              </a:ext>
            </a:extLst>
          </p:cNvPr>
          <p:cNvSpPr txBox="1"/>
          <p:nvPr/>
        </p:nvSpPr>
        <p:spPr>
          <a:xfrm>
            <a:off x="4782800" y="3305248"/>
            <a:ext cx="2263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-</a:t>
            </a:r>
            <a:endParaRPr lang="ko-KR" altLang="en-US" sz="8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DDABD8F-6CFF-7D2C-5FD7-2FCE8F1B2D0B}"/>
              </a:ext>
            </a:extLst>
          </p:cNvPr>
          <p:cNvSpPr txBox="1"/>
          <p:nvPr/>
        </p:nvSpPr>
        <p:spPr>
          <a:xfrm>
            <a:off x="5418174" y="3305248"/>
            <a:ext cx="2263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-</a:t>
            </a:r>
            <a:endParaRPr lang="ko-KR" altLang="en-US" sz="800" dirty="0"/>
          </a:p>
        </p:txBody>
      </p: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078E5BC5-29F5-0481-94A4-19558168DC03}"/>
              </a:ext>
            </a:extLst>
          </p:cNvPr>
          <p:cNvGrpSpPr/>
          <p:nvPr/>
        </p:nvGrpSpPr>
        <p:grpSpPr>
          <a:xfrm>
            <a:off x="3695942" y="3633175"/>
            <a:ext cx="2400057" cy="274320"/>
            <a:chOff x="6846094" y="3510739"/>
            <a:chExt cx="2169534" cy="274320"/>
          </a:xfrm>
        </p:grpSpPr>
        <p:sp>
          <p:nvSpPr>
            <p:cNvPr id="139" name="사각형: 둥근 모서리 138">
              <a:extLst>
                <a:ext uri="{FF2B5EF4-FFF2-40B4-BE49-F238E27FC236}">
                  <a16:creationId xmlns:a16="http://schemas.microsoft.com/office/drawing/2014/main" id="{6C075497-096E-898A-E331-68F8F7C12116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F3E284CD-0516-AC1A-CA6B-183F3933BC8C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다음</a:t>
              </a:r>
            </a:p>
          </p:txBody>
        </p:sp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8C56F338-88F7-CE7A-EB95-3A26ADEC99E7}"/>
              </a:ext>
            </a:extLst>
          </p:cNvPr>
          <p:cNvSpPr txBox="1"/>
          <p:nvPr/>
        </p:nvSpPr>
        <p:spPr>
          <a:xfrm>
            <a:off x="3689899" y="4008918"/>
            <a:ext cx="240005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900">
                <a:latin typeface="+mn-ea"/>
              </a:defRPr>
            </a:lvl1pPr>
          </a:lstStyle>
          <a:p>
            <a:r>
              <a:rPr lang="en-US" altLang="ko-KR" sz="1000" dirty="0"/>
              <a:t>※ </a:t>
            </a:r>
            <a:r>
              <a:rPr lang="ko-KR" altLang="en-US" sz="1000" dirty="0"/>
              <a:t>카드납부로 변경 시 기존 은행자동이체 </a:t>
            </a:r>
            <a:r>
              <a:rPr lang="en-US" altLang="ko-KR" sz="1000" dirty="0"/>
              <a:t>1% </a:t>
            </a:r>
            <a:r>
              <a:rPr lang="ko-KR" altLang="en-US" sz="1000" dirty="0"/>
              <a:t>할인혜택 중단되고 복구 불가함을 참고하시기 바랍니다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156" name="사각형: 둥근 모서리 155">
            <a:extLst>
              <a:ext uri="{FF2B5EF4-FFF2-40B4-BE49-F238E27FC236}">
                <a16:creationId xmlns:a16="http://schemas.microsoft.com/office/drawing/2014/main" id="{D3BA7711-3FF9-B4F3-9B62-82BE12EF67F8}"/>
              </a:ext>
            </a:extLst>
          </p:cNvPr>
          <p:cNvSpPr/>
          <p:nvPr/>
        </p:nvSpPr>
        <p:spPr>
          <a:xfrm>
            <a:off x="3483704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err="1"/>
              <a:t>은행→카드</a:t>
            </a:r>
            <a:r>
              <a:rPr lang="ko-KR" altLang="en-US" sz="1050" b="1" dirty="0"/>
              <a:t> 자동납부</a:t>
            </a:r>
            <a:r>
              <a:rPr lang="en-US" altLang="ko-KR" sz="1050" b="1" dirty="0"/>
              <a:t> </a:t>
            </a:r>
            <a:r>
              <a:rPr lang="ko-KR" altLang="en-US" sz="1050" b="1" dirty="0"/>
              <a:t>변경</a:t>
            </a: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A27ED72-399B-497C-8067-B8B22A0348B7}"/>
              </a:ext>
            </a:extLst>
          </p:cNvPr>
          <p:cNvGrpSpPr/>
          <p:nvPr/>
        </p:nvGrpSpPr>
        <p:grpSpPr>
          <a:xfrm>
            <a:off x="423510" y="943540"/>
            <a:ext cx="796863" cy="316109"/>
            <a:chOff x="4733925" y="2686050"/>
            <a:chExt cx="1362075" cy="409435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6D98CAF-C6EB-47D9-8D7D-6A8298D80D14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1CB3CF8F-F8A2-4BA2-A7E9-EC3AC3DF3AC4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5E47CCD8-C78D-46B6-87FA-C21BA1D8E7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2844218C-010C-486C-8220-1755B6F111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0932078-1511-49EB-AE8E-D2B060817BDB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B4F72859-3557-4DB4-A8BF-729E9CFE3039}"/>
              </a:ext>
            </a:extLst>
          </p:cNvPr>
          <p:cNvGrpSpPr/>
          <p:nvPr/>
        </p:nvGrpSpPr>
        <p:grpSpPr>
          <a:xfrm>
            <a:off x="2754606" y="939916"/>
            <a:ext cx="361950" cy="316109"/>
            <a:chOff x="4733925" y="2686050"/>
            <a:chExt cx="1362075" cy="409435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AC8CCE40-0D8E-4006-8105-6D8F897FC6F4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929496D2-C65F-4C9D-9A4B-12A70AC7A7AB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id="{7B5742BF-2C0A-4BD7-8045-7EF7B7870E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BCA80C14-9B3A-469C-837E-44AF966FC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99602BB-19AA-4244-A68F-94CA7D77842C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90986D46-C64B-46A0-870A-4FC80F52ECD3}"/>
              </a:ext>
            </a:extLst>
          </p:cNvPr>
          <p:cNvGrpSpPr/>
          <p:nvPr/>
        </p:nvGrpSpPr>
        <p:grpSpPr>
          <a:xfrm>
            <a:off x="3534454" y="943444"/>
            <a:ext cx="796863" cy="316109"/>
            <a:chOff x="4733925" y="2686050"/>
            <a:chExt cx="1362075" cy="409435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3B1A38F6-39DC-4F55-9846-37C0900A309B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5D54449D-9854-4E40-8742-402402DFB8BF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9BD842C8-A9EE-49E0-AC1B-2615EE4633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DA920C8B-8582-4978-8B08-C6757E8E4B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6544259-8E5C-4FB7-96DC-4B5B02270ED5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9D4DC0F7-344D-47B9-8553-24BF228351D2}"/>
              </a:ext>
            </a:extLst>
          </p:cNvPr>
          <p:cNvGrpSpPr/>
          <p:nvPr/>
        </p:nvGrpSpPr>
        <p:grpSpPr>
          <a:xfrm>
            <a:off x="5865550" y="939820"/>
            <a:ext cx="361950" cy="316109"/>
            <a:chOff x="4733925" y="2686050"/>
            <a:chExt cx="1362075" cy="409435"/>
          </a:xfrm>
        </p:grpSpPr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B07F1D37-4100-4B83-90DD-3A6140D76E15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71C41B75-723E-4BC3-B5D9-FF3B5E34454E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id="{70A472D1-6A84-4F43-BAD4-49A14A7BA8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08">
                <a:extLst>
                  <a:ext uri="{FF2B5EF4-FFF2-40B4-BE49-F238E27FC236}">
                    <a16:creationId xmlns:a16="http://schemas.microsoft.com/office/drawing/2014/main" id="{1430F692-3830-48A2-9591-CC200E0753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7D30C3A-802F-4E0A-9167-35AAA6AB2AF5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B5E44E6-9A4C-D7D8-0C56-769824DECD53}"/>
              </a:ext>
            </a:extLst>
          </p:cNvPr>
          <p:cNvSpPr/>
          <p:nvPr/>
        </p:nvSpPr>
        <p:spPr>
          <a:xfrm>
            <a:off x="12181455" y="6073366"/>
            <a:ext cx="2248989" cy="784634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rgbClr val="FF0000"/>
                </a:solidFill>
              </a:rPr>
              <a:t>보안 </a:t>
            </a:r>
            <a:r>
              <a:rPr lang="ko-KR" altLang="en-US" sz="1000" b="1" dirty="0" err="1">
                <a:solidFill>
                  <a:srgbClr val="FF0000"/>
                </a:solidFill>
              </a:rPr>
              <a:t>키패드</a:t>
            </a:r>
            <a:r>
              <a:rPr lang="ko-KR" altLang="en-US" sz="1000" b="1" dirty="0">
                <a:solidFill>
                  <a:srgbClr val="FF0000"/>
                </a:solidFill>
              </a:rPr>
              <a:t> 적용 가능여부 추가 확인 필요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D8ABA1-169B-4763-BB2D-736F7ABA61E6}"/>
              </a:ext>
            </a:extLst>
          </p:cNvPr>
          <p:cNvSpPr txBox="1"/>
          <p:nvPr/>
        </p:nvSpPr>
        <p:spPr>
          <a:xfrm>
            <a:off x="426666" y="2499689"/>
            <a:ext cx="2689512" cy="61061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본인 소유의 카드번호를 입력해 주세요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22718F0-7AEF-42A9-A017-EADDF16E37DC}"/>
              </a:ext>
            </a:extLst>
          </p:cNvPr>
          <p:cNvSpPr txBox="1"/>
          <p:nvPr/>
        </p:nvSpPr>
        <p:spPr>
          <a:xfrm>
            <a:off x="431295" y="1587081"/>
            <a:ext cx="1340432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카드 자동납부 </a:t>
            </a:r>
            <a:r>
              <a:rPr lang="en-US" altLang="ko-KR" sz="1000" b="1" dirty="0">
                <a:latin typeface="+mn-ea"/>
              </a:rPr>
              <a:t>(1/3)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35BA6E1-F42E-42C4-8B8A-C2279408E8FC}"/>
              </a:ext>
            </a:extLst>
          </p:cNvPr>
          <p:cNvSpPr txBox="1"/>
          <p:nvPr/>
        </p:nvSpPr>
        <p:spPr>
          <a:xfrm>
            <a:off x="416557" y="1937802"/>
            <a:ext cx="2699999" cy="52424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현재 고객님은 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{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납부방법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}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로 납부하고 계세요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E18531E-263F-4F83-BCC8-92F26E734375}"/>
              </a:ext>
            </a:extLst>
          </p:cNvPr>
          <p:cNvSpPr txBox="1"/>
          <p:nvPr/>
        </p:nvSpPr>
        <p:spPr>
          <a:xfrm>
            <a:off x="3528406" y="2504248"/>
            <a:ext cx="2689512" cy="61061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본인 소유의 카드번호를 입력해 주세요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0C88D8E-C5B5-4F58-87AD-34CBFBCD3FD5}"/>
              </a:ext>
            </a:extLst>
          </p:cNvPr>
          <p:cNvSpPr txBox="1"/>
          <p:nvPr/>
        </p:nvSpPr>
        <p:spPr>
          <a:xfrm>
            <a:off x="3547791" y="1591640"/>
            <a:ext cx="1340432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카드 자동납부 </a:t>
            </a:r>
            <a:r>
              <a:rPr lang="en-US" altLang="ko-KR" sz="1000" b="1" dirty="0">
                <a:latin typeface="+mn-ea"/>
              </a:rPr>
              <a:t>(1/3)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58B4243-AB42-40DE-A788-E7D7E0C69892}"/>
              </a:ext>
            </a:extLst>
          </p:cNvPr>
          <p:cNvSpPr txBox="1"/>
          <p:nvPr/>
        </p:nvSpPr>
        <p:spPr>
          <a:xfrm>
            <a:off x="3518425" y="1942361"/>
            <a:ext cx="2700000" cy="52424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현재 고객님은 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{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납부방법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}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로 납부하고 계세요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3011D0B-0684-4FC9-8F9C-9AE72D055DB3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FD_MI_FE_01_02_01</a:t>
            </a:r>
            <a:endParaRPr lang="ko-KR" altLang="en-US" sz="9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2451615-EA86-4136-9C6D-7BDC06C93243}"/>
              </a:ext>
            </a:extLst>
          </p:cNvPr>
          <p:cNvSpPr txBox="1"/>
          <p:nvPr/>
        </p:nvSpPr>
        <p:spPr>
          <a:xfrm>
            <a:off x="3518424" y="6569039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FD_MI_FE_01_02_02</a:t>
            </a:r>
            <a:endParaRPr lang="ko-KR" altLang="en-US" sz="900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2C2A18E6-6C7B-4D45-BAC5-24E698E9CE4C}"/>
              </a:ext>
            </a:extLst>
          </p:cNvPr>
          <p:cNvSpPr/>
          <p:nvPr/>
        </p:nvSpPr>
        <p:spPr>
          <a:xfrm>
            <a:off x="502024" y="3213896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2472E775-E5BA-4192-9412-4CF9A90EC3AB}"/>
              </a:ext>
            </a:extLst>
          </p:cNvPr>
          <p:cNvSpPr/>
          <p:nvPr/>
        </p:nvSpPr>
        <p:spPr>
          <a:xfrm>
            <a:off x="516456" y="3704620"/>
            <a:ext cx="400325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/>
              <a:t>1-1</a:t>
            </a:r>
            <a:endParaRPr lang="ko-KR" altLang="en-US" sz="800" b="1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C9A91455-4672-4ABF-BF48-824DF02B04D1}"/>
              </a:ext>
            </a:extLst>
          </p:cNvPr>
          <p:cNvSpPr/>
          <p:nvPr/>
        </p:nvSpPr>
        <p:spPr>
          <a:xfrm>
            <a:off x="3589097" y="3694044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7C58531E-1FAD-4431-855B-9AFBA551C413}"/>
              </a:ext>
            </a:extLst>
          </p:cNvPr>
          <p:cNvSpPr/>
          <p:nvPr/>
        </p:nvSpPr>
        <p:spPr>
          <a:xfrm>
            <a:off x="3589097" y="4109510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79E8BF3-76D4-4BA3-81D4-FC2304BE82F9}"/>
              </a:ext>
            </a:extLst>
          </p:cNvPr>
          <p:cNvSpPr/>
          <p:nvPr/>
        </p:nvSpPr>
        <p:spPr>
          <a:xfrm>
            <a:off x="6649246" y="501213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카드번호 인증 실패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5BEA090-DBFF-2B91-BC5C-9FF1D41E18F3}"/>
              </a:ext>
            </a:extLst>
          </p:cNvPr>
          <p:cNvSpPr/>
          <p:nvPr/>
        </p:nvSpPr>
        <p:spPr>
          <a:xfrm>
            <a:off x="6797844" y="3080912"/>
            <a:ext cx="493935" cy="22433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0000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62B5571-5B7D-BCC2-03E2-9E7166071D74}"/>
              </a:ext>
            </a:extLst>
          </p:cNvPr>
          <p:cNvSpPr/>
          <p:nvPr/>
        </p:nvSpPr>
        <p:spPr>
          <a:xfrm>
            <a:off x="7433218" y="3080912"/>
            <a:ext cx="493935" cy="22433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0000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42A7A19-C5F9-6CF9-6467-DA6E609EA139}"/>
              </a:ext>
            </a:extLst>
          </p:cNvPr>
          <p:cNvSpPr/>
          <p:nvPr/>
        </p:nvSpPr>
        <p:spPr>
          <a:xfrm>
            <a:off x="8068592" y="3080912"/>
            <a:ext cx="493935" cy="22433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0000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AC074F3-9C8F-D834-663D-C31C3DB9EFF0}"/>
              </a:ext>
            </a:extLst>
          </p:cNvPr>
          <p:cNvSpPr/>
          <p:nvPr/>
        </p:nvSpPr>
        <p:spPr>
          <a:xfrm>
            <a:off x="8703966" y="3080912"/>
            <a:ext cx="493935" cy="22433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0000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1FD46D8-B0F5-ADB5-F740-E7FAFCBB180A}"/>
              </a:ext>
            </a:extLst>
          </p:cNvPr>
          <p:cNvSpPr txBox="1"/>
          <p:nvPr/>
        </p:nvSpPr>
        <p:spPr>
          <a:xfrm>
            <a:off x="7249327" y="3080912"/>
            <a:ext cx="2263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-</a:t>
            </a:r>
            <a:endParaRPr lang="ko-KR" altLang="en-US" sz="8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5624CF-4692-0600-DD35-BDB2B679EB31}"/>
              </a:ext>
            </a:extLst>
          </p:cNvPr>
          <p:cNvSpPr txBox="1"/>
          <p:nvPr/>
        </p:nvSpPr>
        <p:spPr>
          <a:xfrm>
            <a:off x="7884701" y="3080912"/>
            <a:ext cx="2263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-</a:t>
            </a:r>
            <a:endParaRPr lang="ko-KR" altLang="en-US" sz="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2D11CAE-539B-AAE1-121E-2EA7F2A26805}"/>
              </a:ext>
            </a:extLst>
          </p:cNvPr>
          <p:cNvSpPr txBox="1"/>
          <p:nvPr/>
        </p:nvSpPr>
        <p:spPr>
          <a:xfrm>
            <a:off x="8520075" y="3080912"/>
            <a:ext cx="2263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-</a:t>
            </a:r>
            <a:endParaRPr lang="ko-KR" altLang="en-US" sz="800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03C4876-9603-E6B4-3659-A37C7E1FE70D}"/>
              </a:ext>
            </a:extLst>
          </p:cNvPr>
          <p:cNvGrpSpPr/>
          <p:nvPr/>
        </p:nvGrpSpPr>
        <p:grpSpPr>
          <a:xfrm>
            <a:off x="6797843" y="3477954"/>
            <a:ext cx="2400057" cy="274320"/>
            <a:chOff x="6846094" y="3510739"/>
            <a:chExt cx="2169534" cy="274320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4B391427-BBA8-EBBF-602D-650FDA47C0DC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E4E09A5-F447-E9B1-583E-F628D9292D6E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다음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7DB3E48-A340-4EE7-1A7D-B25A1A3731FD}"/>
              </a:ext>
            </a:extLst>
          </p:cNvPr>
          <p:cNvGrpSpPr/>
          <p:nvPr/>
        </p:nvGrpSpPr>
        <p:grpSpPr>
          <a:xfrm>
            <a:off x="6631253" y="912289"/>
            <a:ext cx="796863" cy="316109"/>
            <a:chOff x="4733925" y="2686050"/>
            <a:chExt cx="1362075" cy="409435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97069D8B-06F9-B660-3073-EF313D8FC471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DA766290-A166-CF08-169D-12E187A06063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47AFB5D2-5653-474A-CEE7-F4317F985D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D3E0D1A2-E9DD-ED9B-02C4-107DE28738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7D9B7F6-2F3A-B5EF-E375-4C356DC19A89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45B19CF-C0A9-A960-8A01-2F63289A5749}"/>
              </a:ext>
            </a:extLst>
          </p:cNvPr>
          <p:cNvGrpSpPr/>
          <p:nvPr/>
        </p:nvGrpSpPr>
        <p:grpSpPr>
          <a:xfrm>
            <a:off x="8962349" y="908665"/>
            <a:ext cx="361950" cy="316109"/>
            <a:chOff x="4733925" y="2686050"/>
            <a:chExt cx="1362075" cy="409435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0119D9A6-B707-EFB4-A6B8-503068914CCE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C920A875-4985-44D8-3CBA-63BF1F521352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0AF60E1A-C61C-8100-6163-8604122AB3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1C268F68-15E1-126E-A28A-2045AA67A9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B473419-1350-95DC-E846-E06C8D3947D3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E5FC4867-CC6D-982D-D4A1-1B83B481DE36}"/>
              </a:ext>
            </a:extLst>
          </p:cNvPr>
          <p:cNvSpPr txBox="1"/>
          <p:nvPr/>
        </p:nvSpPr>
        <p:spPr>
          <a:xfrm>
            <a:off x="6622042" y="1555830"/>
            <a:ext cx="1385316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카드 자동납부  </a:t>
            </a:r>
            <a:r>
              <a:rPr lang="en-US" altLang="ko-KR" sz="1000" b="1" dirty="0">
                <a:latin typeface="+mn-ea"/>
              </a:rPr>
              <a:t>(1/3)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11A8600-863A-C72E-1285-850B672A71B5}"/>
              </a:ext>
            </a:extLst>
          </p:cNvPr>
          <p:cNvSpPr txBox="1"/>
          <p:nvPr/>
        </p:nvSpPr>
        <p:spPr>
          <a:xfrm>
            <a:off x="6628128" y="6537788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FD_MI_FE_01_02_03</a:t>
            </a:r>
            <a:endParaRPr lang="ko-KR" altLang="en-US" sz="900" dirty="0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7CBE5220-6C47-BDA2-8878-2E93AE1D0D42}"/>
              </a:ext>
            </a:extLst>
          </p:cNvPr>
          <p:cNvSpPr/>
          <p:nvPr/>
        </p:nvSpPr>
        <p:spPr>
          <a:xfrm>
            <a:off x="6672576" y="3531409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B6B359F-5AA5-9573-B6F3-9C0E29211D3E}"/>
              </a:ext>
            </a:extLst>
          </p:cNvPr>
          <p:cNvSpPr txBox="1"/>
          <p:nvPr/>
        </p:nvSpPr>
        <p:spPr>
          <a:xfrm>
            <a:off x="6631253" y="1934521"/>
            <a:ext cx="2693046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카드정보가 유효하지 않아요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C028AA0-6C01-DA61-908A-51E08C36966A}"/>
              </a:ext>
            </a:extLst>
          </p:cNvPr>
          <p:cNvSpPr txBox="1"/>
          <p:nvPr/>
        </p:nvSpPr>
        <p:spPr>
          <a:xfrm>
            <a:off x="6634598" y="2275134"/>
            <a:ext cx="2682443" cy="61061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본인 소유의 카드번호를 입력해 주세요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76E405CB-191B-0E7C-71AB-1CED532834CC}"/>
              </a:ext>
            </a:extLst>
          </p:cNvPr>
          <p:cNvSpPr/>
          <p:nvPr/>
        </p:nvSpPr>
        <p:spPr>
          <a:xfrm>
            <a:off x="6637894" y="2311136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635861A-1A46-BFED-A378-A6EC60CA1484}"/>
              </a:ext>
            </a:extLst>
          </p:cNvPr>
          <p:cNvSpPr txBox="1"/>
          <p:nvPr/>
        </p:nvSpPr>
        <p:spPr>
          <a:xfrm>
            <a:off x="6631253" y="3840176"/>
            <a:ext cx="2688780" cy="29341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0000"/>
                </a:solidFill>
                <a:latin typeface="+mn-ea"/>
              </a:rPr>
              <a:t>     카드정보를 확인해 주세요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.</a:t>
            </a:r>
          </a:p>
        </p:txBody>
      </p:sp>
      <p:pic>
        <p:nvPicPr>
          <p:cNvPr id="120" name="그래픽 119" descr="경고">
            <a:extLst>
              <a:ext uri="{FF2B5EF4-FFF2-40B4-BE49-F238E27FC236}">
                <a16:creationId xmlns:a16="http://schemas.microsoft.com/office/drawing/2014/main" id="{E8120D90-863E-14E1-10EE-DCF235227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5950" y="3896388"/>
            <a:ext cx="180947" cy="1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477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99B5F-C224-3475-67B1-E4812A962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345A1E1E-38BB-9314-59DB-C383684F73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337434"/>
              </p:ext>
            </p:extLst>
          </p:nvPr>
        </p:nvGraphicFramePr>
        <p:xfrm>
          <a:off x="9768840" y="532464"/>
          <a:ext cx="2361310" cy="2472247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altLang="ko-KR" sz="800" dirty="0"/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년도 입력</a:t>
                      </a:r>
                      <a:endParaRPr lang="en-US" altLang="ko-KR" sz="800" b="1" u="none" strike="noStrike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- </a:t>
                      </a:r>
                      <a:r>
                        <a:rPr lang="ko-KR" altLang="en-US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카드 유효번호 입력</a:t>
                      </a:r>
                      <a:endParaRPr lang="en-US" altLang="ko-KR" sz="800" b="0" u="none" strike="noStrike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- 2</a:t>
                      </a:r>
                      <a:r>
                        <a:rPr lang="ko-KR" altLang="en-US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자리 </a:t>
                      </a:r>
                      <a:r>
                        <a:rPr lang="en-US" altLang="ko-KR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/ 2</a:t>
                      </a:r>
                      <a:r>
                        <a:rPr lang="ko-KR" altLang="en-US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자리</a:t>
                      </a:r>
                      <a:endParaRPr lang="en-US" altLang="ko-KR" sz="800" b="0" u="none" strike="noStrike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- </a:t>
                      </a:r>
                      <a:r>
                        <a:rPr lang="ko-KR" altLang="en-US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형식 유효성 적용</a:t>
                      </a:r>
                      <a:br>
                        <a:rPr lang="en-US" altLang="ko-KR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 : </a:t>
                      </a:r>
                      <a:r>
                        <a:rPr lang="ko-KR" altLang="en-US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숫자 </a:t>
                      </a:r>
                      <a:r>
                        <a:rPr lang="en-US" altLang="ko-KR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r>
                        <a:rPr lang="ko-KR" altLang="en-US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자리</a:t>
                      </a:r>
                      <a:br>
                        <a:rPr lang="en-US" altLang="ko-KR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 : </a:t>
                      </a:r>
                      <a:r>
                        <a:rPr lang="ko-KR" altLang="en-US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– 1~12</a:t>
                      </a:r>
                      <a:r>
                        <a:rPr lang="ko-KR" altLang="en-US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까지의 숫자</a:t>
                      </a:r>
                      <a:br>
                        <a:rPr lang="en-US" altLang="ko-KR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 : </a:t>
                      </a:r>
                      <a:r>
                        <a:rPr lang="ko-KR" altLang="en-US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일 </a:t>
                      </a:r>
                      <a:r>
                        <a:rPr lang="en-US" altLang="ko-KR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– 1~31</a:t>
                      </a:r>
                      <a:r>
                        <a:rPr lang="ko-KR" altLang="en-US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까지의 숫자</a:t>
                      </a:r>
                      <a:endParaRPr lang="en-US" altLang="ko-KR" sz="800" b="0" u="none" strike="noStrike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버튼 </a:t>
                      </a: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Active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월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년도 입력 시 버튼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Active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="1" u="sng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카드번호 및 유효기간 정보 조회</a:t>
                      </a:r>
                      <a:endParaRPr lang="en-US" altLang="ko-KR" sz="800" b="1" u="sng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C48ABC4D-EA24-449E-F907-FFE1DAE0F41E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카드자동 이체 신청 및 변경완료</a:t>
            </a:r>
            <a:r>
              <a:rPr lang="en-US" altLang="ko-KR" sz="800" dirty="0"/>
              <a:t>&gt;</a:t>
            </a:r>
            <a:r>
              <a:rPr lang="ko-KR" altLang="en-US" sz="800" dirty="0"/>
              <a:t>유효기간입력</a:t>
            </a:r>
            <a:endParaRPr lang="en-US" altLang="ko-KR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5FB3EE-3D21-E019-D9F9-F4CDB2EF769B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DS_MI_FE_01_03</a:t>
            </a:r>
            <a:endParaRPr lang="en-US" altLang="ko-KR" sz="800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6CC9AA4-A7AB-A3A9-70D1-C91584EDC1EC}"/>
              </a:ext>
            </a:extLst>
          </p:cNvPr>
          <p:cNvSpPr/>
          <p:nvPr/>
        </p:nvSpPr>
        <p:spPr>
          <a:xfrm>
            <a:off x="618504" y="3004235"/>
            <a:ext cx="493935" cy="22433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</a:rPr>
              <a:t>MM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5C17F0C-8B8E-3B0B-5A5E-FD27616D6DE0}"/>
              </a:ext>
            </a:extLst>
          </p:cNvPr>
          <p:cNvSpPr/>
          <p:nvPr/>
        </p:nvSpPr>
        <p:spPr>
          <a:xfrm>
            <a:off x="1253878" y="3004235"/>
            <a:ext cx="493935" cy="22433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</a:rPr>
              <a:t>YY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7F0A081-358D-C81A-5EAE-4AD25600FBAA}"/>
              </a:ext>
            </a:extLst>
          </p:cNvPr>
          <p:cNvSpPr txBox="1"/>
          <p:nvPr/>
        </p:nvSpPr>
        <p:spPr>
          <a:xfrm>
            <a:off x="1069987" y="3005626"/>
            <a:ext cx="2247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/</a:t>
            </a:r>
            <a:endParaRPr lang="ko-KR" altLang="en-US" sz="800" dirty="0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565293C4-4437-D072-DF48-68B0F419C0ED}"/>
              </a:ext>
            </a:extLst>
          </p:cNvPr>
          <p:cNvGrpSpPr/>
          <p:nvPr/>
        </p:nvGrpSpPr>
        <p:grpSpPr>
          <a:xfrm>
            <a:off x="618504" y="3362611"/>
            <a:ext cx="2274874" cy="274320"/>
            <a:chOff x="6846094" y="3510739"/>
            <a:chExt cx="2169534" cy="274320"/>
          </a:xfrm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4D2CBF58-DC79-EE72-F1F5-1D542067135A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545F241-C8C9-302C-7C99-9477DAD08D9D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신청</a:t>
              </a:r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E666213-9696-BFC7-0DDB-75303F97B9DF}"/>
              </a:ext>
            </a:extLst>
          </p:cNvPr>
          <p:cNvSpPr/>
          <p:nvPr/>
        </p:nvSpPr>
        <p:spPr>
          <a:xfrm>
            <a:off x="4235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/>
              <a:t>유효기간 입력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DF35384-67BD-402D-9447-1198A9915989}"/>
              </a:ext>
            </a:extLst>
          </p:cNvPr>
          <p:cNvGrpSpPr/>
          <p:nvPr/>
        </p:nvGrpSpPr>
        <p:grpSpPr>
          <a:xfrm>
            <a:off x="423510" y="943540"/>
            <a:ext cx="796863" cy="316109"/>
            <a:chOff x="4733925" y="2686050"/>
            <a:chExt cx="1362075" cy="409435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66E2876-A080-4144-B7D8-CDE1CE3C9A66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AEA42989-B538-4398-AD2D-B0BE6D3DB21F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319917CE-E844-46CC-9CAE-C1CDAD2173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9D59A892-DB27-4F16-BA77-310DB7DD36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D7061EB-D308-4175-8642-ED524296FE0D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0930B86-93FB-4438-9EC5-B0616F49E615}"/>
              </a:ext>
            </a:extLst>
          </p:cNvPr>
          <p:cNvGrpSpPr/>
          <p:nvPr/>
        </p:nvGrpSpPr>
        <p:grpSpPr>
          <a:xfrm>
            <a:off x="2754606" y="939916"/>
            <a:ext cx="361950" cy="316109"/>
            <a:chOff x="4733925" y="2686050"/>
            <a:chExt cx="1362075" cy="409435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D0E097F3-A72C-4D0E-B72A-278A3C2C36D2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C542294E-300A-4C2D-91C1-43E7A4C79ACF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A2247B70-E87D-44B2-AB70-17892ACA4B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E9B4A60D-F263-44D5-8486-ECED66F327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954F4C5-D59C-41E1-8B0B-CD2821262E13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B24B8CF-2E6F-4F70-B542-80DA4A5F4BF0}"/>
              </a:ext>
            </a:extLst>
          </p:cNvPr>
          <p:cNvSpPr txBox="1"/>
          <p:nvPr/>
        </p:nvSpPr>
        <p:spPr>
          <a:xfrm>
            <a:off x="423511" y="2310808"/>
            <a:ext cx="2693046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</a:rPr>
              <a:t>유효기간을 월</a:t>
            </a:r>
            <a:r>
              <a:rPr lang="en-US" altLang="ko-KR" sz="1100" dirty="0">
                <a:solidFill>
                  <a:schemeClr val="bg1"/>
                </a:solidFill>
              </a:rPr>
              <a:t>, </a:t>
            </a:r>
            <a:r>
              <a:rPr lang="ko-KR" altLang="en-US" sz="1100" dirty="0">
                <a:solidFill>
                  <a:schemeClr val="bg1"/>
                </a:solidFill>
              </a:rPr>
              <a:t>연도 순으로 입력해 주세요</a:t>
            </a:r>
            <a:r>
              <a:rPr lang="en-US" altLang="ko-KR" sz="1100" dirty="0">
                <a:solidFill>
                  <a:schemeClr val="bg1"/>
                </a:solidFill>
              </a:rPr>
              <a:t>.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F2FBC33-4FB5-41C4-A2B6-6935C61D1FB3}"/>
              </a:ext>
            </a:extLst>
          </p:cNvPr>
          <p:cNvSpPr txBox="1"/>
          <p:nvPr/>
        </p:nvSpPr>
        <p:spPr>
          <a:xfrm>
            <a:off x="435511" y="1550105"/>
            <a:ext cx="1340432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카드 자동납부 </a:t>
            </a:r>
            <a:r>
              <a:rPr lang="en-US" altLang="ko-KR" sz="1000" b="1" dirty="0">
                <a:latin typeface="+mn-ea"/>
              </a:rPr>
              <a:t>(2/3)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790F340-8773-4D12-A729-A260D7B473B3}"/>
              </a:ext>
            </a:extLst>
          </p:cNvPr>
          <p:cNvSpPr/>
          <p:nvPr/>
        </p:nvSpPr>
        <p:spPr>
          <a:xfrm>
            <a:off x="457311" y="3051700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C36EC72-5004-478A-86B9-81D1F4E0DB22}"/>
              </a:ext>
            </a:extLst>
          </p:cNvPr>
          <p:cNvSpPr/>
          <p:nvPr/>
        </p:nvSpPr>
        <p:spPr>
          <a:xfrm>
            <a:off x="457311" y="3473132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3EAD42-DE78-7198-F785-2740A5127A9D}"/>
              </a:ext>
            </a:extLst>
          </p:cNvPr>
          <p:cNvSpPr txBox="1"/>
          <p:nvPr/>
        </p:nvSpPr>
        <p:spPr>
          <a:xfrm>
            <a:off x="423511" y="1871297"/>
            <a:ext cx="2693046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결제에 사용할 카드 정보를 입력해 주세요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endParaRPr lang="en-US" altLang="ko-KR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0B5691-4FD4-1D2F-029D-B9ED9B9915C9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FD_MI_FE_01_03_01</a:t>
            </a:r>
            <a:endParaRPr lang="ko-KR" altLang="en-US" sz="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C81BD-CCD0-EAE1-A727-3BE4586745EA}"/>
              </a:ext>
            </a:extLst>
          </p:cNvPr>
          <p:cNvSpPr txBox="1"/>
          <p:nvPr/>
        </p:nvSpPr>
        <p:spPr>
          <a:xfrm>
            <a:off x="431295" y="3800998"/>
            <a:ext cx="2688780" cy="29341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0000"/>
                </a:solidFill>
                <a:latin typeface="+mn-ea"/>
              </a:rPr>
              <a:t>     유효기간을 확인해 주세요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.</a:t>
            </a:r>
          </a:p>
        </p:txBody>
      </p:sp>
      <p:pic>
        <p:nvPicPr>
          <p:cNvPr id="6" name="그래픽 5" descr="경고">
            <a:extLst>
              <a:ext uri="{FF2B5EF4-FFF2-40B4-BE49-F238E27FC236}">
                <a16:creationId xmlns:a16="http://schemas.microsoft.com/office/drawing/2014/main" id="{ED2FDFED-04D8-9E23-5EBB-F5FDE44B5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92" y="3857210"/>
            <a:ext cx="180947" cy="1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8576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4A0A3-5D4B-3822-C57F-33DF13E39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37071077-2405-2C68-61AE-274FED6FD9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421236"/>
              </p:ext>
            </p:extLst>
          </p:nvPr>
        </p:nvGraphicFramePr>
        <p:xfrm>
          <a:off x="9768840" y="532464"/>
          <a:ext cx="2361310" cy="2016617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요금납부 </a:t>
                      </a: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ARS </a:t>
                      </a: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호 전환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전화 </a:t>
                      </a:r>
                      <a:r>
                        <a:rPr lang="ko-KR" altLang="en-US" sz="800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호전환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화면 전환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&gt; DTMF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안내 화면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en-US" altLang="ko-KR" sz="800" dirty="0"/>
                        <a:t>DS_MI_CM_08_01)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이동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유효 카드</a:t>
                      </a:r>
                      <a:r>
                        <a:rPr lang="en-US" altLang="ko-KR" sz="800" dirty="0"/>
                        <a:t> </a:t>
                      </a:r>
                      <a:r>
                        <a:rPr lang="ko-KR" altLang="en-US" sz="800" dirty="0"/>
                        <a:t>정보 조회 결과값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- </a:t>
                      </a:r>
                      <a:endParaRPr lang="ko-KR" altLang="en-US" sz="800" dirty="0"/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/>
                        <a:t>정보 오류일 경우</a:t>
                      </a:r>
                      <a:r>
                        <a:rPr lang="en-US" altLang="ko-KR" sz="800" b="1" dirty="0"/>
                        <a:t> disabled</a:t>
                      </a:r>
                      <a:endParaRPr lang="ko-KR" altLang="en-US" sz="800" b="1" dirty="0"/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039497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030631AD-CDEA-1820-30C3-7F4211882795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카드자동 이체 신청 및 변경완료 </a:t>
            </a:r>
            <a:r>
              <a:rPr lang="en-US" altLang="ko-KR" sz="800" dirty="0"/>
              <a:t>{</a:t>
            </a:r>
            <a:r>
              <a:rPr lang="ko-KR" altLang="en-US" sz="800" dirty="0"/>
              <a:t>카드자동이체 변경</a:t>
            </a:r>
            <a:r>
              <a:rPr lang="en-US" altLang="ko-KR" sz="800" dirty="0"/>
              <a:t>(</a:t>
            </a:r>
            <a:r>
              <a:rPr lang="ko-KR" altLang="en-US" sz="800" dirty="0"/>
              <a:t>카드 </a:t>
            </a:r>
            <a:r>
              <a:rPr lang="en-US" altLang="ko-KR" sz="800" dirty="0"/>
              <a:t>-&gt; </a:t>
            </a:r>
            <a:r>
              <a:rPr lang="ko-KR" altLang="en-US" sz="800" dirty="0"/>
              <a:t>카드 </a:t>
            </a:r>
            <a:r>
              <a:rPr lang="en-US" altLang="ko-KR" sz="800" dirty="0"/>
              <a:t>, </a:t>
            </a:r>
            <a:r>
              <a:rPr lang="ko-KR" altLang="en-US" sz="800" dirty="0"/>
              <a:t>은행 </a:t>
            </a:r>
            <a:r>
              <a:rPr lang="en-US" altLang="ko-KR" sz="800" dirty="0"/>
              <a:t>-&gt; </a:t>
            </a:r>
            <a:r>
              <a:rPr lang="ko-KR" altLang="en-US" sz="800" dirty="0"/>
              <a:t>카드</a:t>
            </a:r>
            <a:r>
              <a:rPr lang="en-US" altLang="ko-KR" sz="800" dirty="0"/>
              <a:t>)}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974DA6-3516-DCF0-B8E5-0654F70D9D25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DS_MI_FE_01_04</a:t>
            </a:r>
            <a:endParaRPr lang="en-US" altLang="ko-KR" sz="800" dirty="0"/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1E5FA2E8-24D0-6878-EBC0-41B2597B825E}"/>
              </a:ext>
            </a:extLst>
          </p:cNvPr>
          <p:cNvGrpSpPr/>
          <p:nvPr/>
        </p:nvGrpSpPr>
        <p:grpSpPr>
          <a:xfrm>
            <a:off x="826918" y="3156013"/>
            <a:ext cx="1895708" cy="274320"/>
            <a:chOff x="6846094" y="3510739"/>
            <a:chExt cx="2169534" cy="274320"/>
          </a:xfrm>
        </p:grpSpPr>
        <p:sp>
          <p:nvSpPr>
            <p:cNvPr id="132" name="사각형: 둥근 모서리 131">
              <a:extLst>
                <a:ext uri="{FF2B5EF4-FFF2-40B4-BE49-F238E27FC236}">
                  <a16:creationId xmlns:a16="http://schemas.microsoft.com/office/drawing/2014/main" id="{72ACC04E-B33C-94FF-BF6D-B327910E3AF0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F9296B60-A941-E3E0-2584-3EAC6CCB3571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실시간 요금납부</a:t>
              </a:r>
            </a:p>
          </p:txBody>
        </p:sp>
      </p:grp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4DC14047-BD77-56FF-6283-3AB37F52F187}"/>
              </a:ext>
            </a:extLst>
          </p:cNvPr>
          <p:cNvSpPr/>
          <p:nvPr/>
        </p:nvSpPr>
        <p:spPr>
          <a:xfrm>
            <a:off x="4235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신청 및 변경 완료</a:t>
            </a: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E689A40-BD2E-49FF-AC2D-8E977472B998}"/>
              </a:ext>
            </a:extLst>
          </p:cNvPr>
          <p:cNvGrpSpPr/>
          <p:nvPr/>
        </p:nvGrpSpPr>
        <p:grpSpPr>
          <a:xfrm>
            <a:off x="423510" y="943540"/>
            <a:ext cx="796863" cy="316109"/>
            <a:chOff x="4733925" y="2686050"/>
            <a:chExt cx="1362075" cy="409435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8E7D8B72-F273-4D71-8AE3-E568BD3262DF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03A9763E-528A-4BA9-9D82-6A77F05252D0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1C5018A3-35D9-4723-B27A-72367AFE32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0BF92A2C-4922-4E9C-B4F9-0EBD1C6B67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E61DC11-55D1-497E-8A0D-D2D309BD4F64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567FCCC8-ED36-45A5-B373-CBAFC35CFFDD}"/>
              </a:ext>
            </a:extLst>
          </p:cNvPr>
          <p:cNvGrpSpPr/>
          <p:nvPr/>
        </p:nvGrpSpPr>
        <p:grpSpPr>
          <a:xfrm>
            <a:off x="2754606" y="939916"/>
            <a:ext cx="361950" cy="316109"/>
            <a:chOff x="4733925" y="2686050"/>
            <a:chExt cx="1362075" cy="409435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04D1C943-0C71-4388-BFA5-98A428A353E9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C5BBC90A-CEA3-4FC3-9FE4-9A23700D2995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09D2043E-0DF0-498B-88A5-888E5258B8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CC008BF5-E9C7-4A94-ABD6-6DFDB6781C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F32ABB2-BED8-4182-97C5-735C54A08DC6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521FF604-7782-4B8B-82CD-D0C61F1C1800}"/>
              </a:ext>
            </a:extLst>
          </p:cNvPr>
          <p:cNvSpPr txBox="1"/>
          <p:nvPr/>
        </p:nvSpPr>
        <p:spPr>
          <a:xfrm>
            <a:off x="426707" y="2296383"/>
            <a:ext cx="2689002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요금 납부하기를 클릭하시면 링크 주소가 문자로 발송돼요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C380DF5-AD6D-4469-8F87-C2FBB24258BA}"/>
              </a:ext>
            </a:extLst>
          </p:cNvPr>
          <p:cNvSpPr txBox="1"/>
          <p:nvPr/>
        </p:nvSpPr>
        <p:spPr>
          <a:xfrm>
            <a:off x="416556" y="1937802"/>
            <a:ext cx="2699999" cy="27328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</a:rPr>
              <a:t>카드 자동이체 변경 신청이 완료되었어요</a:t>
            </a:r>
            <a:r>
              <a:rPr lang="en-US" altLang="ko-KR" sz="9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3E2EC5B-F74E-45BB-8958-C98D182593DD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FD_MI_FE_01_04_01</a:t>
            </a:r>
            <a:endParaRPr lang="ko-KR" altLang="en-US" sz="900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48C5D39A-D018-4849-AC21-AE8347CFB9DC}"/>
              </a:ext>
            </a:extLst>
          </p:cNvPr>
          <p:cNvSpPr/>
          <p:nvPr/>
        </p:nvSpPr>
        <p:spPr>
          <a:xfrm>
            <a:off x="731467" y="3190558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80C9C3-0AC8-1C50-6722-60B1F4995800}"/>
              </a:ext>
            </a:extLst>
          </p:cNvPr>
          <p:cNvSpPr txBox="1"/>
          <p:nvPr/>
        </p:nvSpPr>
        <p:spPr>
          <a:xfrm>
            <a:off x="416555" y="3628332"/>
            <a:ext cx="2706955" cy="755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※ </a:t>
            </a:r>
            <a:r>
              <a:rPr lang="ko-KR" altLang="en-US" sz="1000" dirty="0"/>
              <a:t>매월 </a:t>
            </a:r>
            <a:r>
              <a:rPr lang="en-US" altLang="ko-KR" sz="1000" dirty="0"/>
              <a:t>3</a:t>
            </a:r>
            <a:r>
              <a:rPr lang="ko-KR" altLang="en-US" sz="1000" dirty="0"/>
              <a:t>일까지 신청 및 변경하신 경우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당월에 적용되며</a:t>
            </a:r>
            <a:r>
              <a:rPr lang="en-US" altLang="ko-KR" sz="1000" dirty="0"/>
              <a:t> 4</a:t>
            </a:r>
            <a:r>
              <a:rPr lang="ko-KR" altLang="en-US" sz="1000" dirty="0"/>
              <a:t>일 이후 </a:t>
            </a:r>
            <a:r>
              <a:rPr lang="ko-KR" altLang="en-US" sz="1000" dirty="0" err="1"/>
              <a:t>신청건은</a:t>
            </a:r>
            <a:r>
              <a:rPr lang="ko-KR" altLang="en-US" sz="1000" dirty="0"/>
              <a:t> 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익월에 적용됩니다</a:t>
            </a:r>
            <a:r>
              <a:rPr lang="en-US" altLang="ko-KR" sz="1000" dirty="0"/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2768ACE-97F0-7215-625D-8C91F81A73F4}"/>
              </a:ext>
            </a:extLst>
          </p:cNvPr>
          <p:cNvSpPr/>
          <p:nvPr/>
        </p:nvSpPr>
        <p:spPr>
          <a:xfrm>
            <a:off x="3524702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요금납부 </a:t>
            </a:r>
            <a:r>
              <a:rPr lang="en-US" altLang="ko-KR" sz="1200" b="1" dirty="0"/>
              <a:t>ARS </a:t>
            </a:r>
            <a:r>
              <a:rPr lang="ko-KR" altLang="en-US" sz="1200" b="1" dirty="0"/>
              <a:t>연결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6CEFE-1357-4AFA-2662-A702D3DD254E}"/>
              </a:ext>
            </a:extLst>
          </p:cNvPr>
          <p:cNvGrpSpPr/>
          <p:nvPr/>
        </p:nvGrpSpPr>
        <p:grpSpPr>
          <a:xfrm>
            <a:off x="3533013" y="943540"/>
            <a:ext cx="796863" cy="316109"/>
            <a:chOff x="4733925" y="2686050"/>
            <a:chExt cx="1362075" cy="40943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3A4F472-7AB3-6583-D494-E8CA5851AB7E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AE7320D8-AD89-32C9-ACC5-04300FADD396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65B89AF8-7962-8D89-4647-8A240CC7BD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ED451B78-0C3F-73CA-4380-94EE7C947D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F6AA5-7914-8099-95F5-F25E2547F831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84FAFE0-6348-DAA1-FFB8-55BB3F7AE620}"/>
              </a:ext>
            </a:extLst>
          </p:cNvPr>
          <p:cNvSpPr txBox="1"/>
          <p:nvPr/>
        </p:nvSpPr>
        <p:spPr>
          <a:xfrm>
            <a:off x="3524702" y="1937802"/>
            <a:ext cx="2716095" cy="27328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실시간 요금 납부 </a:t>
            </a:r>
            <a:r>
              <a:rPr lang="en-US" altLang="ko-KR" sz="900" dirty="0">
                <a:solidFill>
                  <a:schemeClr val="bg1"/>
                </a:solidFill>
                <a:latin typeface="+mn-ea"/>
              </a:rPr>
              <a:t>ARS</a:t>
            </a: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로 연결해 </a:t>
            </a:r>
            <a:r>
              <a:rPr lang="ko-KR" altLang="en-US" sz="900" dirty="0" err="1">
                <a:solidFill>
                  <a:schemeClr val="bg1"/>
                </a:solidFill>
                <a:latin typeface="+mn-ea"/>
              </a:rPr>
              <a:t>드릴게요</a:t>
            </a:r>
            <a:r>
              <a:rPr lang="en-US" altLang="ko-KR" sz="9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8F6FC8-E54E-CA98-BCB5-05C4F4295FAC}"/>
              </a:ext>
            </a:extLst>
          </p:cNvPr>
          <p:cNvSpPr txBox="1"/>
          <p:nvPr/>
        </p:nvSpPr>
        <p:spPr>
          <a:xfrm>
            <a:off x="435511" y="1550105"/>
            <a:ext cx="1340432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카드 자동납부 </a:t>
            </a:r>
            <a:r>
              <a:rPr lang="en-US" altLang="ko-KR" sz="1000" b="1" dirty="0">
                <a:latin typeface="+mn-ea"/>
              </a:rPr>
              <a:t>(3/3)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429906-246E-3A56-7FC5-5217DD4EC1EA}"/>
              </a:ext>
            </a:extLst>
          </p:cNvPr>
          <p:cNvSpPr txBox="1"/>
          <p:nvPr/>
        </p:nvSpPr>
        <p:spPr>
          <a:xfrm>
            <a:off x="3533013" y="1550105"/>
            <a:ext cx="1385316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카드 자동납부 </a:t>
            </a:r>
            <a:r>
              <a:rPr lang="en-US" altLang="ko-KR" sz="1000" b="1" dirty="0">
                <a:latin typeface="+mn-ea"/>
              </a:rPr>
              <a:t>(3/3)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90440D-C72E-8B93-C7EF-97024F396656}"/>
              </a:ext>
            </a:extLst>
          </p:cNvPr>
          <p:cNvSpPr txBox="1"/>
          <p:nvPr/>
        </p:nvSpPr>
        <p:spPr>
          <a:xfrm>
            <a:off x="3524702" y="2292689"/>
            <a:ext cx="2716095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1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잠시 후 보면서 말로 하는 </a:t>
            </a:r>
            <a:r>
              <a:rPr lang="en-US" altLang="ko-KR" dirty="0"/>
              <a:t>AI </a:t>
            </a:r>
            <a:r>
              <a:rPr lang="ko-KR" altLang="en-US" dirty="0"/>
              <a:t>상담이 종료될 예정이에요</a:t>
            </a:r>
            <a:r>
              <a:rPr lang="en-US" altLang="ko-KR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86B22-F606-3BB2-B320-8A3ED092D76D}"/>
              </a:ext>
            </a:extLst>
          </p:cNvPr>
          <p:cNvSpPr txBox="1"/>
          <p:nvPr/>
        </p:nvSpPr>
        <p:spPr>
          <a:xfrm>
            <a:off x="3531468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FD_MI_FE_01_06_01</a:t>
            </a:r>
            <a:endParaRPr lang="ko-KR" altLang="en-US" sz="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C348A6-238F-F515-93F7-013FDAB774A3}"/>
              </a:ext>
            </a:extLst>
          </p:cNvPr>
          <p:cNvSpPr txBox="1"/>
          <p:nvPr/>
        </p:nvSpPr>
        <p:spPr>
          <a:xfrm>
            <a:off x="3530983" y="2982186"/>
            <a:ext cx="27069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실시간 요금납부를 하실 경우 </a:t>
            </a:r>
            <a:r>
              <a:rPr lang="ko-KR" altLang="en-US" sz="800" dirty="0"/>
              <a:t>이미 등록된 결제 수단으로 요금이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이중납부 될 수 있습니다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800" dirty="0">
                <a:latin typeface="맑은 고딕" panose="020B0503020000020004" pitchFamily="50" charset="-127"/>
              </a:rPr>
              <a:t>※ </a:t>
            </a:r>
            <a:r>
              <a:rPr lang="ko-KR" altLang="en-US" sz="80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수납확인까지 </a:t>
            </a:r>
            <a:r>
              <a:rPr lang="en-US" altLang="ko-KR" sz="80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2~3</a:t>
            </a:r>
            <a:r>
              <a:rPr lang="ko-KR" altLang="en-US" sz="80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 정도 소요 됩니다</a:t>
            </a:r>
            <a:r>
              <a:rPr lang="en-US" altLang="ko-KR" sz="80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4387F65-01D9-D09D-74D6-227554CF9894}"/>
              </a:ext>
            </a:extLst>
          </p:cNvPr>
          <p:cNvSpPr/>
          <p:nvPr/>
        </p:nvSpPr>
        <p:spPr>
          <a:xfrm>
            <a:off x="6614827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요금납부 사이트 연결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8306F1-8745-1AD7-353D-3EA81B0887C9}"/>
              </a:ext>
            </a:extLst>
          </p:cNvPr>
          <p:cNvGrpSpPr/>
          <p:nvPr/>
        </p:nvGrpSpPr>
        <p:grpSpPr>
          <a:xfrm>
            <a:off x="6623138" y="943540"/>
            <a:ext cx="796863" cy="316109"/>
            <a:chOff x="4733925" y="2686050"/>
            <a:chExt cx="1362075" cy="40943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DD74A93-C3E1-15A0-1CF4-2C6BB52F34BB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57B3BD9-D596-E57C-35FF-84C50E68EF8F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C14EE77D-2731-F4DC-CEF1-1FD9307EE9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7EF19828-C3D9-152D-FA2F-D908720ED5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01073A9-403C-C061-E7E2-85185CC8DB1A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638EC1A-7B4D-AB32-3E4E-09D12E92D0E7}"/>
              </a:ext>
            </a:extLst>
          </p:cNvPr>
          <p:cNvSpPr txBox="1"/>
          <p:nvPr/>
        </p:nvSpPr>
        <p:spPr>
          <a:xfrm>
            <a:off x="6614827" y="1937802"/>
            <a:ext cx="2716095" cy="27328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요금납부 문자가 발송되었어요</a:t>
            </a:r>
            <a:r>
              <a:rPr lang="en-US" altLang="ko-KR" sz="9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FD0C9D-E710-1CD3-E87C-E69A4AAB3A97}"/>
              </a:ext>
            </a:extLst>
          </p:cNvPr>
          <p:cNvSpPr txBox="1"/>
          <p:nvPr/>
        </p:nvSpPr>
        <p:spPr>
          <a:xfrm>
            <a:off x="6623138" y="1550105"/>
            <a:ext cx="1385316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카드 자동납부 </a:t>
            </a:r>
            <a:r>
              <a:rPr lang="en-US" altLang="ko-KR" sz="1000" b="1" dirty="0">
                <a:latin typeface="+mn-ea"/>
              </a:rPr>
              <a:t>(3/3)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FF4E59-2B37-7690-5D9E-ACB00AB86FD4}"/>
              </a:ext>
            </a:extLst>
          </p:cNvPr>
          <p:cNvSpPr txBox="1"/>
          <p:nvPr/>
        </p:nvSpPr>
        <p:spPr>
          <a:xfrm>
            <a:off x="6614827" y="2292689"/>
            <a:ext cx="2716095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1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발송된 문자에 포함된 링크를 통해 간편하게 요금을 납부하실 수 있어요</a:t>
            </a:r>
            <a:r>
              <a:rPr lang="en-US" altLang="ko-KR" dirty="0"/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97DDEC-5718-8450-91AD-DDC2E8613F9B}"/>
              </a:ext>
            </a:extLst>
          </p:cNvPr>
          <p:cNvSpPr txBox="1"/>
          <p:nvPr/>
        </p:nvSpPr>
        <p:spPr>
          <a:xfrm>
            <a:off x="6621593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FD_MI_FE_01_06_0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CD8A4A-8A2E-442A-CE70-C591C047243E}"/>
              </a:ext>
            </a:extLst>
          </p:cNvPr>
          <p:cNvSpPr txBox="1"/>
          <p:nvPr/>
        </p:nvSpPr>
        <p:spPr>
          <a:xfrm>
            <a:off x="6621108" y="2982186"/>
            <a:ext cx="27069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실시간 요금납부를 하실 경우 </a:t>
            </a:r>
            <a:r>
              <a:rPr lang="ko-KR" altLang="en-US" sz="800" dirty="0"/>
              <a:t>이미 등록된 결제 수단으로 요금이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이중납부 될 수 있습니다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800" dirty="0">
                <a:latin typeface="맑은 고딕" panose="020B0503020000020004" pitchFamily="50" charset="-127"/>
              </a:rPr>
              <a:t>※ </a:t>
            </a:r>
            <a:r>
              <a:rPr lang="ko-KR" altLang="en-US" sz="80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수납확인까지 </a:t>
            </a:r>
            <a:r>
              <a:rPr lang="en-US" altLang="ko-KR" sz="80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2~3</a:t>
            </a:r>
            <a:r>
              <a:rPr lang="ko-KR" altLang="en-US" sz="80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 정도 소요 됩니다</a:t>
            </a:r>
            <a:r>
              <a:rPr lang="en-US" altLang="ko-KR" sz="80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28752FB-46EA-5E8E-E7A1-8367DE0C1344}"/>
              </a:ext>
            </a:extLst>
          </p:cNvPr>
          <p:cNvSpPr/>
          <p:nvPr/>
        </p:nvSpPr>
        <p:spPr>
          <a:xfrm>
            <a:off x="2505692" y="3191389"/>
            <a:ext cx="199120" cy="2154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0EE76CAB-4181-492D-E2DF-B6B6ADF0FB3B}"/>
              </a:ext>
            </a:extLst>
          </p:cNvPr>
          <p:cNvSpPr/>
          <p:nvPr/>
        </p:nvSpPr>
        <p:spPr>
          <a:xfrm>
            <a:off x="2523865" y="3233596"/>
            <a:ext cx="180947" cy="137909"/>
          </a:xfrm>
          <a:prstGeom prst="rightArrow">
            <a:avLst>
              <a:gd name="adj1" fmla="val 50000"/>
              <a:gd name="adj2" fmla="val 6381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4782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D8FC1-20A5-2B08-6DC1-D000B7B0D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416641FB-1A08-0929-DF9C-E8E1F28306FB}"/>
              </a:ext>
            </a:extLst>
          </p:cNvPr>
          <p:cNvGraphicFramePr>
            <a:graphicFrameLocks noGrp="1"/>
          </p:cNvGraphicFramePr>
          <p:nvPr/>
        </p:nvGraphicFramePr>
        <p:xfrm>
          <a:off x="9768840" y="532464"/>
          <a:ext cx="2361310" cy="2016617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요금납부 </a:t>
                      </a: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ARS </a:t>
                      </a: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호 전환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전화 </a:t>
                      </a:r>
                      <a:r>
                        <a:rPr lang="ko-KR" altLang="en-US" sz="800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호전환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화면 전환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&gt; DTMF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안내 화면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en-US" altLang="ko-KR" sz="800" dirty="0"/>
                        <a:t>DS_MI_CM_08_01)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이동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유효 카드</a:t>
                      </a:r>
                      <a:r>
                        <a:rPr lang="en-US" altLang="ko-KR" sz="800" dirty="0"/>
                        <a:t> </a:t>
                      </a:r>
                      <a:r>
                        <a:rPr lang="ko-KR" altLang="en-US" sz="800" dirty="0"/>
                        <a:t>정보 조회 결과값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- </a:t>
                      </a:r>
                      <a:endParaRPr lang="ko-KR" altLang="en-US" sz="800" dirty="0"/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/>
                        <a:t>정보 오류일 경우</a:t>
                      </a:r>
                      <a:r>
                        <a:rPr lang="en-US" altLang="ko-KR" sz="800" b="1" dirty="0"/>
                        <a:t> disabled</a:t>
                      </a:r>
                      <a:endParaRPr lang="ko-KR" altLang="en-US" sz="800" b="1" dirty="0"/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039497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2595C3E7-6EE8-8CF1-1FB8-52AA5C752581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카드자동 이체 신청 및 변경완료 </a:t>
            </a:r>
            <a:r>
              <a:rPr lang="en-US" altLang="ko-KR" sz="800" dirty="0"/>
              <a:t>{</a:t>
            </a:r>
            <a:r>
              <a:rPr lang="ko-KR" altLang="en-US" sz="800" dirty="0"/>
              <a:t>카드자동이체 변경</a:t>
            </a:r>
            <a:r>
              <a:rPr lang="en-US" altLang="ko-KR" sz="800" dirty="0"/>
              <a:t>(</a:t>
            </a:r>
            <a:r>
              <a:rPr lang="ko-KR" altLang="en-US" sz="800" dirty="0"/>
              <a:t>카드 </a:t>
            </a:r>
            <a:r>
              <a:rPr lang="en-US" altLang="ko-KR" sz="800" dirty="0"/>
              <a:t>-&gt; </a:t>
            </a:r>
            <a:r>
              <a:rPr lang="ko-KR" altLang="en-US" sz="800" dirty="0"/>
              <a:t>카드 </a:t>
            </a:r>
            <a:r>
              <a:rPr lang="en-US" altLang="ko-KR" sz="800" dirty="0"/>
              <a:t>, </a:t>
            </a:r>
            <a:r>
              <a:rPr lang="ko-KR" altLang="en-US" sz="800" dirty="0"/>
              <a:t>은행 </a:t>
            </a:r>
            <a:r>
              <a:rPr lang="en-US" altLang="ko-KR" sz="800" dirty="0"/>
              <a:t>-&gt; </a:t>
            </a:r>
            <a:r>
              <a:rPr lang="ko-KR" altLang="en-US" sz="800" dirty="0"/>
              <a:t>카드</a:t>
            </a:r>
            <a:r>
              <a:rPr lang="en-US" altLang="ko-KR" sz="800" dirty="0"/>
              <a:t>)}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994998-D5F2-20F1-5CA5-3C8EF6C9F6CD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DS_MI_FE_01_05</a:t>
            </a:r>
            <a:endParaRPr lang="en-US" altLang="ko-KR" sz="800" dirty="0"/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E7DF31BE-ED66-9FAF-FC98-847FC38DFA20}"/>
              </a:ext>
            </a:extLst>
          </p:cNvPr>
          <p:cNvSpPr/>
          <p:nvPr/>
        </p:nvSpPr>
        <p:spPr>
          <a:xfrm>
            <a:off x="4235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3</a:t>
            </a:r>
            <a:r>
              <a:rPr lang="ko-KR" altLang="en-US" sz="1200" b="1" dirty="0"/>
              <a:t>회 실패 시</a:t>
            </a: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32EE96F5-9BF3-F307-701F-787D3E3FF012}"/>
              </a:ext>
            </a:extLst>
          </p:cNvPr>
          <p:cNvGrpSpPr/>
          <p:nvPr/>
        </p:nvGrpSpPr>
        <p:grpSpPr>
          <a:xfrm>
            <a:off x="423510" y="943540"/>
            <a:ext cx="796863" cy="316109"/>
            <a:chOff x="4733925" y="2686050"/>
            <a:chExt cx="1362075" cy="409435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AA0EDE26-3D27-D222-031B-38739CBDDF28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0CC9FD12-4B45-6FC0-CFBF-BD672BF45DB7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000A20E1-BB76-CCD6-D27B-9F315FEA6E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C04D1366-DD40-E1FC-7DB4-706ABA4F0F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08458AD-D1B8-EDEF-327B-182BF85435F7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62E9A1CA-2CEF-239E-EC7D-5A0BB9616E06}"/>
              </a:ext>
            </a:extLst>
          </p:cNvPr>
          <p:cNvGrpSpPr/>
          <p:nvPr/>
        </p:nvGrpSpPr>
        <p:grpSpPr>
          <a:xfrm>
            <a:off x="2754606" y="939916"/>
            <a:ext cx="361950" cy="316109"/>
            <a:chOff x="4733925" y="2686050"/>
            <a:chExt cx="1362075" cy="409435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72845F57-1EF7-AADF-D2F9-EB6D7FAF6CC9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13D496FC-DA7B-E7DC-8CE3-7A279AD35382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F1DAF1AF-DCA9-86D5-EEEF-193FD5A7AA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3F4C28B9-07EC-05F8-82B8-DD1F73D6C3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B972995-178E-DCE1-7DE6-C88CCC4A6AC2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C17D5DA5-21F7-11DE-BC7F-0BAAFEFEE7EC}"/>
              </a:ext>
            </a:extLst>
          </p:cNvPr>
          <p:cNvSpPr txBox="1"/>
          <p:nvPr/>
        </p:nvSpPr>
        <p:spPr>
          <a:xfrm>
            <a:off x="426707" y="2296383"/>
            <a:ext cx="2689002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</a:rPr>
              <a:t>잠시 후 보면서 말로 하는 </a:t>
            </a:r>
            <a:r>
              <a:rPr lang="en-US" altLang="ko-KR" sz="1100" dirty="0">
                <a:solidFill>
                  <a:schemeClr val="bg1"/>
                </a:solidFill>
              </a:rPr>
              <a:t>AI</a:t>
            </a:r>
            <a:r>
              <a:rPr lang="ko-KR" altLang="en-US" sz="1100" dirty="0">
                <a:solidFill>
                  <a:schemeClr val="bg1"/>
                </a:solidFill>
              </a:rPr>
              <a:t>상담이 종료될 예정이에요</a:t>
            </a:r>
            <a:r>
              <a:rPr lang="en-US" altLang="ko-KR" sz="1100" dirty="0">
                <a:solidFill>
                  <a:schemeClr val="bg1"/>
                </a:solidFill>
              </a:rPr>
              <a:t>.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A46EB07-F8FA-115F-86D8-21C5B79A795E}"/>
              </a:ext>
            </a:extLst>
          </p:cNvPr>
          <p:cNvSpPr txBox="1"/>
          <p:nvPr/>
        </p:nvSpPr>
        <p:spPr>
          <a:xfrm>
            <a:off x="416556" y="1937802"/>
            <a:ext cx="2699999" cy="27328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</a:rPr>
              <a:t>안전한 이용을 위해 상담사 연결을 도와드릴게요</a:t>
            </a:r>
            <a:r>
              <a:rPr lang="en-US" altLang="ko-KR" sz="9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896692B-327E-5C79-E8C3-C709FAD381A8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FD_MI_FE_01_05_01</a:t>
            </a:r>
            <a:endParaRPr lang="ko-KR" altLang="en-US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2869AD-44ED-EA75-4950-06F5E8586139}"/>
              </a:ext>
            </a:extLst>
          </p:cNvPr>
          <p:cNvSpPr txBox="1"/>
          <p:nvPr/>
        </p:nvSpPr>
        <p:spPr>
          <a:xfrm>
            <a:off x="435511" y="1550105"/>
            <a:ext cx="1043876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카드 자동납부 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290F0D1-458A-7F25-70F3-00914B1CF37E}"/>
              </a:ext>
            </a:extLst>
          </p:cNvPr>
          <p:cNvSpPr/>
          <p:nvPr/>
        </p:nvSpPr>
        <p:spPr>
          <a:xfrm>
            <a:off x="35223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/>
              <a:t>자동이체변경불가</a:t>
            </a:r>
            <a:endParaRPr lang="ko-KR" altLang="en-US" sz="1200" b="1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8DD0708-D5F5-83CF-85D7-5C64BB94CD6A}"/>
              </a:ext>
            </a:extLst>
          </p:cNvPr>
          <p:cNvGrpSpPr/>
          <p:nvPr/>
        </p:nvGrpSpPr>
        <p:grpSpPr>
          <a:xfrm>
            <a:off x="3522310" y="943540"/>
            <a:ext cx="796863" cy="316109"/>
            <a:chOff x="4733925" y="2686050"/>
            <a:chExt cx="1362075" cy="40943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4CA9477-F858-E49F-4325-48977360D94C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FD35E7E-24F4-A993-F997-E91A088A5ED6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9E2B3F90-8FB5-2135-34E2-E189DEF6E1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C1735DAE-62B4-AA6D-ABB8-CFAD3C6B00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039DCF-14D5-7D2D-EC02-316A833015FC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2037C80-5B34-0369-CCF8-2D533E2C66DF}"/>
              </a:ext>
            </a:extLst>
          </p:cNvPr>
          <p:cNvGrpSpPr/>
          <p:nvPr/>
        </p:nvGrpSpPr>
        <p:grpSpPr>
          <a:xfrm>
            <a:off x="5853406" y="939916"/>
            <a:ext cx="361950" cy="316109"/>
            <a:chOff x="4733925" y="2686050"/>
            <a:chExt cx="1362075" cy="40943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6431CAF-AB52-D5BD-76F5-F1FE600D1D9B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24EC569-D296-94D4-2CDE-FF4B7E903749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16049585-6717-A658-0ED6-94232E27C3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296703F3-4965-9710-80CE-1EA7432BA7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E2120D-2654-D853-7721-A932C808B950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50F1165-3188-E3FB-5DA4-A334D70E5B97}"/>
              </a:ext>
            </a:extLst>
          </p:cNvPr>
          <p:cNvSpPr txBox="1"/>
          <p:nvPr/>
        </p:nvSpPr>
        <p:spPr>
          <a:xfrm>
            <a:off x="3525507" y="2296383"/>
            <a:ext cx="2689002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</a:rPr>
              <a:t>보이는</a:t>
            </a:r>
            <a:r>
              <a:rPr lang="en-US" altLang="ko-KR" sz="1100" dirty="0">
                <a:solidFill>
                  <a:schemeClr val="bg1"/>
                </a:solidFill>
              </a:rPr>
              <a:t> AI </a:t>
            </a:r>
            <a:r>
              <a:rPr lang="ko-KR" altLang="en-US" sz="1100" dirty="0">
                <a:solidFill>
                  <a:schemeClr val="bg1"/>
                </a:solidFill>
              </a:rPr>
              <a:t>상담에서는 고객님에 대한 서비스가 제공되지 않아요</a:t>
            </a:r>
            <a:r>
              <a:rPr lang="en-US" altLang="ko-KR" sz="1100" dirty="0">
                <a:solidFill>
                  <a:schemeClr val="bg1"/>
                </a:solidFill>
              </a:rPr>
              <a:t>.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8F0990-610A-E170-5F47-7002209ABF88}"/>
              </a:ext>
            </a:extLst>
          </p:cNvPr>
          <p:cNvSpPr txBox="1"/>
          <p:nvPr/>
        </p:nvSpPr>
        <p:spPr>
          <a:xfrm>
            <a:off x="3515356" y="1937802"/>
            <a:ext cx="2699999" cy="27328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</a:rPr>
              <a:t>고객님 불편을 드려 죄송해요</a:t>
            </a:r>
            <a:r>
              <a:rPr lang="en-US" altLang="ko-KR" sz="9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DF0F10-9A97-4117-2E04-61DF47AA9101}"/>
              </a:ext>
            </a:extLst>
          </p:cNvPr>
          <p:cNvSpPr txBox="1"/>
          <p:nvPr/>
        </p:nvSpPr>
        <p:spPr>
          <a:xfrm>
            <a:off x="35300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FD_MI_FE_01_05_02</a:t>
            </a:r>
            <a:endParaRPr lang="ko-KR" altLang="en-US" sz="9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42E17E-EC36-C527-CA5B-4A91CDC00AF2}"/>
              </a:ext>
            </a:extLst>
          </p:cNvPr>
          <p:cNvSpPr txBox="1"/>
          <p:nvPr/>
        </p:nvSpPr>
        <p:spPr>
          <a:xfrm>
            <a:off x="3534311" y="1550105"/>
            <a:ext cx="1043876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카드 자동납부 </a:t>
            </a:r>
            <a:endParaRPr lang="en-US" altLang="ko-KR" sz="1000" b="1" dirty="0">
              <a:latin typeface="+mn-ea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FEDF457-B74B-24F5-1318-253251CFF637}"/>
              </a:ext>
            </a:extLst>
          </p:cNvPr>
          <p:cNvGrpSpPr/>
          <p:nvPr/>
        </p:nvGrpSpPr>
        <p:grpSpPr>
          <a:xfrm>
            <a:off x="3680066" y="2956536"/>
            <a:ext cx="2400057" cy="274320"/>
            <a:chOff x="6846094" y="3510739"/>
            <a:chExt cx="2169534" cy="274320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049992BB-9458-D198-8B77-A4A19932898E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127FD5-0AE6-9069-286D-C5F7776E0A5D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상담사 연결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34724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2041C-9F7D-57E1-32CF-4932F98FD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36C3213-4331-670D-9257-D8ACAD089ABF}"/>
              </a:ext>
            </a:extLst>
          </p:cNvPr>
          <p:cNvSpPr/>
          <p:nvPr/>
        </p:nvSpPr>
        <p:spPr>
          <a:xfrm>
            <a:off x="0" y="2417275"/>
            <a:ext cx="12192000" cy="21004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02. </a:t>
            </a:r>
            <a:r>
              <a:rPr lang="ko-KR" altLang="en-US" sz="2800" dirty="0"/>
              <a:t>은행 자동납부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BACA324-A2AB-6918-7271-6B1062B07EE8}"/>
              </a:ext>
            </a:extLst>
          </p:cNvPr>
          <p:cNvSpPr/>
          <p:nvPr/>
        </p:nvSpPr>
        <p:spPr>
          <a:xfrm>
            <a:off x="9723422" y="-9049"/>
            <a:ext cx="2468578" cy="624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멀티모달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D1ECA7-CBDD-6C08-75CD-423D36276556}"/>
              </a:ext>
            </a:extLst>
          </p:cNvPr>
          <p:cNvSpPr/>
          <p:nvPr/>
        </p:nvSpPr>
        <p:spPr>
          <a:xfrm>
            <a:off x="0" y="238136"/>
            <a:ext cx="2468578" cy="93183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자동이체 변경하려고</a:t>
            </a:r>
          </a:p>
          <a:p>
            <a:pPr algn="ctr"/>
            <a:r>
              <a:rPr lang="ko-KR" altLang="en-US" sz="1200" dirty="0"/>
              <a:t>은행 바꾸려고</a:t>
            </a:r>
            <a:endParaRPr lang="en-US" altLang="ko-KR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EAF9C1D-C241-B711-0251-A4628D85AF4C}"/>
              </a:ext>
            </a:extLst>
          </p:cNvPr>
          <p:cNvSpPr/>
          <p:nvPr/>
        </p:nvSpPr>
        <p:spPr>
          <a:xfrm>
            <a:off x="0" y="0"/>
            <a:ext cx="2468578" cy="23489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대표발화</a:t>
            </a:r>
            <a:endParaRPr lang="en-US" altLang="ko-KR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58C30A-8F21-08F2-E0B8-09824FDFE058}"/>
              </a:ext>
            </a:extLst>
          </p:cNvPr>
          <p:cNvSpPr/>
          <p:nvPr/>
        </p:nvSpPr>
        <p:spPr>
          <a:xfrm>
            <a:off x="0" y="4517679"/>
            <a:ext cx="12192000" cy="62468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b,c</a:t>
            </a:r>
            <a:r>
              <a:rPr lang="en-US" altLang="ko-KR" dirty="0"/>
              <a:t> </a:t>
            </a:r>
            <a:r>
              <a:rPr lang="ko-KR" altLang="en-US" dirty="0"/>
              <a:t>고객 </a:t>
            </a:r>
            <a:r>
              <a:rPr lang="en-US" altLang="ko-KR" dirty="0"/>
              <a:t>/ </a:t>
            </a:r>
            <a:r>
              <a:rPr lang="ko-KR" altLang="en-US" dirty="0"/>
              <a:t>인증필요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419071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6FD3E-3469-96B2-F58D-A7EC2BA3D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2E61255-D44C-7FAB-BBF7-C9ED1AE995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175488"/>
              </p:ext>
            </p:extLst>
          </p:nvPr>
        </p:nvGraphicFramePr>
        <p:xfrm>
          <a:off x="248464" y="1068316"/>
          <a:ext cx="11648970" cy="486708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41495">
                  <a:extLst>
                    <a:ext uri="{9D8B030D-6E8A-4147-A177-3AD203B41FA5}">
                      <a16:colId xmlns:a16="http://schemas.microsoft.com/office/drawing/2014/main" val="2644237742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864356931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165514800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522634497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605381915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684349923"/>
                    </a:ext>
                  </a:extLst>
                </a:gridCol>
              </a:tblGrid>
              <a:tr h="5314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화면열린고객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API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화면 </a:t>
                      </a: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안열린고객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웹훅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추가 요구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7570567"/>
                  </a:ext>
                </a:extLst>
              </a:tr>
              <a:tr h="43356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은행명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계좌번호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은행명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계좌번호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동작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계좌번호 입력 후 확인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은행명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추천해주고 선택 후 저장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체크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계좌번호 유효성 체크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생년월일 인증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계좌번호 유효성 검증 및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은행명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추천목록조회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은행자동이체 변경 신청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보이스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only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기능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제공안함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멀티모달사용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안내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멀티모달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음성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(DTMF)</a:t>
                      </a: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적용된 은행자동납부 신청</a:t>
                      </a:r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 시나리오 입니다</a:t>
                      </a:r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b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구성 시 참고해주세요 </a:t>
                      </a:r>
                      <a:br>
                        <a:rPr lang="ko-KR" alt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은행자동이체 셀프 시나리오 개선 </a:t>
                      </a:r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(20240613).</a:t>
                      </a:r>
                      <a:r>
                        <a:rPr lang="en-US" altLang="ko-KR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XlsX</a:t>
                      </a:r>
                      <a:b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은행 코드 입력 시나리오 </a:t>
                      </a:r>
                      <a:r>
                        <a:rPr lang="ko-KR" altLang="en-US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존재하오니</a:t>
                      </a:r>
                      <a:r>
                        <a:rPr lang="ko-KR" alt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참고</a:t>
                      </a:r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https://confluence.skbroadband.com/download/attachments/611482291/%EC%9D%80%ED%96%89%EC%9E%90%EB%8F%99%EC%9D%B4%EC%B2%B4%20%EC%85%80%ED%94%84%20%EC%8B%9C%EB%82%98%EB%A6%AC%EC%98%A4%20%EA%B0%9C%EC%84%A0%20%2820240613%29.XlsX?version=1&amp;modificationDate=1752649004000&amp;api=v2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3045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1673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2EB2C2D-85DF-4C73-8DED-8DE2FDDCE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F373B6-103C-4429-96CB-3E1AEACC84D8}"/>
              </a:ext>
            </a:extLst>
          </p:cNvPr>
          <p:cNvSpPr txBox="1"/>
          <p:nvPr/>
        </p:nvSpPr>
        <p:spPr>
          <a:xfrm>
            <a:off x="647700" y="1167884"/>
            <a:ext cx="6505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err="1">
                <a:solidFill>
                  <a:schemeClr val="bg1"/>
                </a:solidFill>
              </a:rPr>
              <a:t>멀티모달</a:t>
            </a:r>
            <a:r>
              <a:rPr lang="ko-KR" altLang="en-US" sz="5400" b="1" dirty="0">
                <a:solidFill>
                  <a:schemeClr val="bg1"/>
                </a:solidFill>
              </a:rPr>
              <a:t> 공통 정책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CF363A-B2BD-43D4-A624-36C5FAC8A914}"/>
              </a:ext>
            </a:extLst>
          </p:cNvPr>
          <p:cNvSpPr txBox="1"/>
          <p:nvPr/>
        </p:nvSpPr>
        <p:spPr>
          <a:xfrm>
            <a:off x="742950" y="2388155"/>
            <a:ext cx="6505576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화면 정책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공통 시나리오 플로우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3564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34CE9-DE56-8FB9-6B02-6217CFC2C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C85EEABA-69E5-884C-B49A-FDC0864BDA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984478"/>
              </p:ext>
            </p:extLst>
          </p:nvPr>
        </p:nvGraphicFramePr>
        <p:xfrm>
          <a:off x="9768840" y="532464"/>
          <a:ext cx="2361310" cy="1301815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/>
                        <a:t>DS_MI_FE_01_01 </a:t>
                      </a:r>
                      <a:r>
                        <a:rPr lang="ko-KR" altLang="en-US" sz="800" dirty="0"/>
                        <a:t>화면과 동일</a:t>
                      </a:r>
                      <a:endParaRPr lang="en-US" altLang="ko-KR" sz="800" dirty="0"/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다음 화면으로 이동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en-US" altLang="ko-KR" sz="800" b="0" i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DS_MI_FE_02_02</a:t>
                      </a:r>
                      <a:endParaRPr lang="en-US" altLang="ko-KR" sz="800" dirty="0"/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220751B3-5898-988E-8102-CAC4BF786B6E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요금 자동 납부 방법 변경 신청 </a:t>
            </a:r>
            <a:r>
              <a:rPr lang="en-US" altLang="ko-KR" sz="800" dirty="0"/>
              <a:t>- </a:t>
            </a:r>
            <a:r>
              <a:rPr lang="ko-KR" altLang="en-US" sz="800" dirty="0"/>
              <a:t>은행계좌</a:t>
            </a:r>
            <a:endParaRPr lang="ko-KR" altLang="en-US" sz="8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E8BA81-4B45-EBDE-592D-A7B12E300660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DS_MI_FE_02_01</a:t>
            </a:r>
            <a:endParaRPr lang="en-US" altLang="ko-KR" sz="800" dirty="0"/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B7639E64-557A-FE47-9E93-86A8838773A6}"/>
              </a:ext>
            </a:extLst>
          </p:cNvPr>
          <p:cNvSpPr/>
          <p:nvPr/>
        </p:nvSpPr>
        <p:spPr>
          <a:xfrm>
            <a:off x="4235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/>
              <a:t>자동납부 선택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4052504-A2A2-4099-87D4-9DDBCA9EEAD7}"/>
              </a:ext>
            </a:extLst>
          </p:cNvPr>
          <p:cNvGrpSpPr/>
          <p:nvPr/>
        </p:nvGrpSpPr>
        <p:grpSpPr>
          <a:xfrm>
            <a:off x="423510" y="943540"/>
            <a:ext cx="796863" cy="316109"/>
            <a:chOff x="4733925" y="2686050"/>
            <a:chExt cx="1362075" cy="40943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D84F205-1D30-41DF-AC8A-BE04C2F886D1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223CBFD-5E45-4ECC-92EA-833739980FD0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1D0C3780-32AE-4E71-A635-0642E8D5B1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2FAE01F8-2718-4716-8002-DB07E0CD94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DABC4B7-BA5B-417F-B110-6C7C36E0BB14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A6D02AF-F8BE-4205-BE65-B612D1B73F89}"/>
              </a:ext>
            </a:extLst>
          </p:cNvPr>
          <p:cNvGrpSpPr/>
          <p:nvPr/>
        </p:nvGrpSpPr>
        <p:grpSpPr>
          <a:xfrm>
            <a:off x="2754606" y="939916"/>
            <a:ext cx="361950" cy="316109"/>
            <a:chOff x="4733925" y="2686050"/>
            <a:chExt cx="1362075" cy="409435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0D07894-3454-4B05-BFB4-E26009545587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D38A255-D1AB-413A-AD1C-411F1F99E3B0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9CE4B318-560B-44BF-A717-D58010F3F5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869DBD75-84D4-47F2-B647-8DBC35DD9E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B6490E3-33EA-46C0-AECA-494404586CED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5CCB88F-74A7-1818-E86D-448E24C96444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FD_MI_FE_01_0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_01</a:t>
            </a:r>
            <a:endParaRPr lang="ko-KR" altLang="en-US" sz="9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A7007B6-7126-0A4E-840D-4A40B9A84FB9}"/>
              </a:ext>
            </a:extLst>
          </p:cNvPr>
          <p:cNvGrpSpPr/>
          <p:nvPr/>
        </p:nvGrpSpPr>
        <p:grpSpPr>
          <a:xfrm>
            <a:off x="611911" y="3461594"/>
            <a:ext cx="2400057" cy="274320"/>
            <a:chOff x="6846094" y="3510739"/>
            <a:chExt cx="2169534" cy="27432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FB0BEF0B-B554-0AD5-C769-E4462AD650E7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C9FC6D-1C0B-888B-ADD0-BB4701FF5FE5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은행 자동납부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45CFFD8-A2D7-852B-FCFD-5B4E051EC385}"/>
              </a:ext>
            </a:extLst>
          </p:cNvPr>
          <p:cNvGrpSpPr/>
          <p:nvPr/>
        </p:nvGrpSpPr>
        <p:grpSpPr>
          <a:xfrm>
            <a:off x="611912" y="3099708"/>
            <a:ext cx="2400057" cy="274320"/>
            <a:chOff x="6846094" y="3510739"/>
            <a:chExt cx="2169534" cy="27432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62BA53F9-AB3D-5A66-5AE4-9760BF986779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94FD84-5584-1207-7313-68BEF32F57DB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카드 자동납부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0AC456F-754B-2F05-1622-CD0578240E49}"/>
              </a:ext>
            </a:extLst>
          </p:cNvPr>
          <p:cNvSpPr txBox="1"/>
          <p:nvPr/>
        </p:nvSpPr>
        <p:spPr>
          <a:xfrm>
            <a:off x="416556" y="2326083"/>
            <a:ext cx="2700000" cy="61061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변경하고자 하는 납부 방법을 선택해 주세요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1B53D9-051E-20AE-E1CF-0D5A07F269A4}"/>
              </a:ext>
            </a:extLst>
          </p:cNvPr>
          <p:cNvSpPr txBox="1"/>
          <p:nvPr/>
        </p:nvSpPr>
        <p:spPr>
          <a:xfrm>
            <a:off x="416557" y="1587081"/>
            <a:ext cx="74251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자동납부 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816B556-042A-AFEA-21AD-F0C1644C3565}"/>
              </a:ext>
            </a:extLst>
          </p:cNvPr>
          <p:cNvSpPr/>
          <p:nvPr/>
        </p:nvSpPr>
        <p:spPr>
          <a:xfrm>
            <a:off x="521437" y="3157811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1EA660-B4FF-09D1-5782-3422B2F501C2}"/>
              </a:ext>
            </a:extLst>
          </p:cNvPr>
          <p:cNvSpPr txBox="1"/>
          <p:nvPr/>
        </p:nvSpPr>
        <p:spPr>
          <a:xfrm>
            <a:off x="416557" y="1934143"/>
            <a:ext cx="2700000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자동이체 신청 및 변경이에요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79043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C23C7-427C-C613-FCDC-5D2B4AA39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442799C6-0685-744B-32B1-B09D20CAB1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887121"/>
              </p:ext>
            </p:extLst>
          </p:nvPr>
        </p:nvGraphicFramePr>
        <p:xfrm>
          <a:off x="9768840" y="532464"/>
          <a:ext cx="2361310" cy="1180319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은행 자동납부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3006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+mn-ea"/>
                        </a:rPr>
                        <a:t>예정일을 데이터로 가져오는지 확인 필요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4B550C2C-9B58-3A72-9FDB-1A1227910C7E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요금 자동 납부 방법 변경 신청 </a:t>
            </a:r>
            <a:r>
              <a:rPr lang="en-US" altLang="ko-KR" sz="800" dirty="0"/>
              <a:t>- </a:t>
            </a:r>
            <a:r>
              <a:rPr lang="ko-KR" altLang="en-US" sz="800" dirty="0"/>
              <a:t>은행계좌</a:t>
            </a:r>
            <a:endParaRPr lang="en-US" altLang="ko-KR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FB566F-605C-A407-CC4C-C1EE6BF7F17C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DS_MI_FE_02_02</a:t>
            </a:r>
            <a:endParaRPr lang="en-US" altLang="ko-KR" sz="800" dirty="0"/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3C628197-09A5-F1D0-C51B-F68B14355612}"/>
              </a:ext>
            </a:extLst>
          </p:cNvPr>
          <p:cNvSpPr/>
          <p:nvPr/>
        </p:nvSpPr>
        <p:spPr>
          <a:xfrm>
            <a:off x="4235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은행 자동납부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F30E0C4-41B2-7EF1-BDA3-1E7F94F2B2B8}"/>
              </a:ext>
            </a:extLst>
          </p:cNvPr>
          <p:cNvGrpSpPr/>
          <p:nvPr/>
        </p:nvGrpSpPr>
        <p:grpSpPr>
          <a:xfrm>
            <a:off x="584352" y="3324655"/>
            <a:ext cx="2400057" cy="274320"/>
            <a:chOff x="6846094" y="3510739"/>
            <a:chExt cx="2169534" cy="27432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A4F006C-3DA7-2C76-92E2-54EBDE426634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3A7B68B-4444-AD47-8211-FC2C09945CD6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은행 자동납부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382F4EE-D388-4522-B3E7-5C47585CD7FC}"/>
              </a:ext>
            </a:extLst>
          </p:cNvPr>
          <p:cNvGrpSpPr/>
          <p:nvPr/>
        </p:nvGrpSpPr>
        <p:grpSpPr>
          <a:xfrm>
            <a:off x="423510" y="943540"/>
            <a:ext cx="796863" cy="316109"/>
            <a:chOff x="4733925" y="2686050"/>
            <a:chExt cx="1362075" cy="40943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AA704E88-C851-45B4-B6CC-38752D8256F4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7F344C01-5438-4CB0-8310-FBF58FDF3A33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AFA486A2-32A6-4DE4-9640-E0C260BE34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E65C9F51-9A3D-49CA-B30C-4C946A4477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31C7523-1FE8-4E41-A521-2C2C55BA7FE8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3C20DB6-93D9-4084-87D7-7BCA090629A1}"/>
              </a:ext>
            </a:extLst>
          </p:cNvPr>
          <p:cNvGrpSpPr/>
          <p:nvPr/>
        </p:nvGrpSpPr>
        <p:grpSpPr>
          <a:xfrm>
            <a:off x="2754606" y="939916"/>
            <a:ext cx="361950" cy="316109"/>
            <a:chOff x="4733925" y="2686050"/>
            <a:chExt cx="1362075" cy="409435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FD44831C-CE9E-4AE5-B61F-B1BD13C85FAD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81AB9A8E-A1D3-4137-BD9A-6205C3706D8A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D549A0C2-4037-466F-B871-10B742A5F1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675BEC1A-9CE7-4601-A335-F4121279D3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EC53C42-9A31-4B88-A69C-5390CAC3F543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7FDA4BF-5D23-4735-8F37-A837BAE4919B}"/>
              </a:ext>
            </a:extLst>
          </p:cNvPr>
          <p:cNvSpPr txBox="1"/>
          <p:nvPr/>
        </p:nvSpPr>
        <p:spPr>
          <a:xfrm>
            <a:off x="423511" y="2569518"/>
            <a:ext cx="2700000" cy="61061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은행 자동납부를 신청하시려면 “</a:t>
            </a:r>
            <a:r>
              <a:rPr lang="ko-KR" altLang="en-US" sz="1200" dirty="0" err="1">
                <a:solidFill>
                  <a:schemeClr val="bg1"/>
                </a:solidFill>
                <a:latin typeface="+mn-ea"/>
              </a:rPr>
              <a:t>자동납부”라고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 말씀해 주세요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0E621B8-8FC6-48DD-ADFA-2FDA00F80FA6}"/>
              </a:ext>
            </a:extLst>
          </p:cNvPr>
          <p:cNvSpPr txBox="1"/>
          <p:nvPr/>
        </p:nvSpPr>
        <p:spPr>
          <a:xfrm>
            <a:off x="438125" y="1587081"/>
            <a:ext cx="1385316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은행 자동납부 </a:t>
            </a:r>
            <a:r>
              <a:rPr lang="en-US" altLang="ko-KR" sz="1000" b="1" dirty="0">
                <a:latin typeface="+mn-ea"/>
              </a:rPr>
              <a:t>(1/5)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C6D8530-A6E6-4F82-8544-F1AEA0045BB5}"/>
              </a:ext>
            </a:extLst>
          </p:cNvPr>
          <p:cNvSpPr txBox="1"/>
          <p:nvPr/>
        </p:nvSpPr>
        <p:spPr>
          <a:xfrm>
            <a:off x="423511" y="1937802"/>
            <a:ext cx="2700000" cy="52424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자동납부 출금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승인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) 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예정일은 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15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일부터 다음 달 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17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일로 예정되어 있어요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  <a:endParaRPr lang="en-US" altLang="ko-KR" sz="1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BC3949E-2E83-4EDA-ACD1-8F07A4AE5B08}"/>
              </a:ext>
            </a:extLst>
          </p:cNvPr>
          <p:cNvSpPr/>
          <p:nvPr/>
        </p:nvSpPr>
        <p:spPr>
          <a:xfrm>
            <a:off x="465209" y="3371341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660900-948A-2661-9F1C-113E11678B8C}"/>
              </a:ext>
            </a:extLst>
          </p:cNvPr>
          <p:cNvSpPr txBox="1"/>
          <p:nvPr/>
        </p:nvSpPr>
        <p:spPr>
          <a:xfrm>
            <a:off x="504234" y="3645661"/>
            <a:ext cx="2232660" cy="481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+mn-ea"/>
              </a:rPr>
              <a:t>※ </a:t>
            </a:r>
            <a:r>
              <a:rPr lang="ko-KR" altLang="en-US" sz="900" dirty="0">
                <a:latin typeface="+mn-ea"/>
              </a:rPr>
              <a:t>영업일 기준 출금일 </a:t>
            </a:r>
            <a:r>
              <a:rPr lang="en-US" altLang="ko-KR" sz="900" dirty="0">
                <a:latin typeface="+mn-ea"/>
              </a:rPr>
              <a:t>5</a:t>
            </a:r>
            <a:r>
              <a:rPr lang="ko-KR" altLang="en-US" sz="900" dirty="0">
                <a:latin typeface="+mn-ea"/>
              </a:rPr>
              <a:t>일 전까지</a:t>
            </a:r>
            <a:endParaRPr lang="en-US" altLang="ko-KR" sz="9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+mn-ea"/>
              </a:rPr>
              <a:t>신청해 주셔야 이번 달부터 반영됩니다</a:t>
            </a:r>
            <a:r>
              <a:rPr lang="en-US" altLang="ko-KR" sz="900" dirty="0">
                <a:latin typeface="+mn-ea"/>
              </a:rPr>
              <a:t>.</a:t>
            </a:r>
            <a:endParaRPr lang="en-US" altLang="ko-KR" sz="9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63AACF-9F3D-0F62-22AB-91F235C79002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FD_MI_FE_02_02_01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0762838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AE18C-F05C-4B9C-C98A-50B1A0410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EB730322-AE42-09F0-2264-5D2E4B8253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552690"/>
              </p:ext>
            </p:extLst>
          </p:nvPr>
        </p:nvGraphicFramePr>
        <p:xfrm>
          <a:off x="9768840" y="532464"/>
          <a:ext cx="2361310" cy="2585115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은행 계좌번호 입력 인풋박스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플레이스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홀더 적용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숫자만 입력가능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3006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버튼 최초 상태 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Disabled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  <a:tr h="3006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오류 내용</a:t>
                      </a:r>
                      <a:br>
                        <a:rPr lang="en-US" altLang="ko-KR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en-US" altLang="ko-KR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오류 코드 </a:t>
                      </a:r>
                      <a:r>
                        <a:rPr lang="en-US" altLang="ko-KR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AUTO_PAY_REQ_RSLT_CD</a:t>
                      </a:r>
                      <a:r>
                        <a:rPr lang="ko-KR" altLang="en-US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의 값에 따라 아래 항목으로 표시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037541"/>
                  </a:ext>
                </a:extLst>
              </a:tr>
              <a:tr h="3006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Active</a:t>
                      </a: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조건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- 7</a:t>
                      </a:r>
                      <a:r>
                        <a:rPr lang="ko-KR" altLang="en-US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자 이상 입력 시 버튼</a:t>
                      </a:r>
                      <a:r>
                        <a:rPr lang="en-US" altLang="ko-KR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Active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1827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B8E5467C-B65F-2FD7-A3F1-2712B16D3049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요금 자동 납부 방법 변경 신청 </a:t>
            </a:r>
            <a:r>
              <a:rPr lang="en-US" altLang="ko-KR" sz="800" dirty="0"/>
              <a:t>- </a:t>
            </a:r>
            <a:r>
              <a:rPr lang="ko-KR" altLang="en-US" sz="800" dirty="0"/>
              <a:t>은행계좌</a:t>
            </a:r>
            <a:endParaRPr lang="en-US" altLang="ko-KR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9BCF7E-04DC-E839-5CE5-14179F5D4682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DS_MI_FE_02_03</a:t>
            </a:r>
            <a:endParaRPr lang="en-US" altLang="ko-KR" sz="800" dirty="0"/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DCDD4002-927D-0CCB-FF98-3F659828748B}"/>
              </a:ext>
            </a:extLst>
          </p:cNvPr>
          <p:cNvSpPr/>
          <p:nvPr/>
        </p:nvSpPr>
        <p:spPr>
          <a:xfrm>
            <a:off x="4235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계좌번호 입력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E319229D-5D06-8E02-9DD4-D4F1D17F40C9}"/>
              </a:ext>
            </a:extLst>
          </p:cNvPr>
          <p:cNvGrpSpPr/>
          <p:nvPr/>
        </p:nvGrpSpPr>
        <p:grpSpPr>
          <a:xfrm>
            <a:off x="629577" y="2982068"/>
            <a:ext cx="2281789" cy="274320"/>
            <a:chOff x="6846094" y="3510739"/>
            <a:chExt cx="2169535" cy="274320"/>
          </a:xfrm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4C7F760A-078E-7BB1-A54B-9E8ED2F5F575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1144055-6774-A11F-E88C-6198311BFEB8}"/>
                </a:ext>
              </a:extLst>
            </p:cNvPr>
            <p:cNvSpPr txBox="1"/>
            <p:nvPr/>
          </p:nvSpPr>
          <p:spPr>
            <a:xfrm>
              <a:off x="6846095" y="3540177"/>
              <a:ext cx="216953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bg1">
                      <a:lumMod val="65000"/>
                    </a:schemeClr>
                  </a:solidFill>
                </a:rPr>
                <a:t>계좌번호 입력</a:t>
              </a: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2FBA80DF-D57A-43B1-E273-9595BB0687B6}"/>
              </a:ext>
            </a:extLst>
          </p:cNvPr>
          <p:cNvGrpSpPr/>
          <p:nvPr/>
        </p:nvGrpSpPr>
        <p:grpSpPr>
          <a:xfrm>
            <a:off x="648308" y="3401494"/>
            <a:ext cx="2267366" cy="274320"/>
            <a:chOff x="6846094" y="3510739"/>
            <a:chExt cx="2169534" cy="274320"/>
          </a:xfrm>
        </p:grpSpPr>
        <p:sp>
          <p:nvSpPr>
            <p:cNvPr id="128" name="사각형: 둥근 모서리 127">
              <a:extLst>
                <a:ext uri="{FF2B5EF4-FFF2-40B4-BE49-F238E27FC236}">
                  <a16:creationId xmlns:a16="http://schemas.microsoft.com/office/drawing/2014/main" id="{2413885A-191C-DCCA-EC4A-293A0C99C516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DF2999F4-410C-D41D-CE0F-9642967E9C4B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다음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04AF1A9-AD1A-8A5D-CBA4-691F6C35AA0C}"/>
              </a:ext>
            </a:extLst>
          </p:cNvPr>
          <p:cNvSpPr txBox="1"/>
          <p:nvPr/>
        </p:nvSpPr>
        <p:spPr>
          <a:xfrm>
            <a:off x="9670702" y="6537787"/>
            <a:ext cx="25575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계좌번호 입력 후 확인</a:t>
            </a:r>
            <a:br>
              <a:rPr lang="ko-KR" altLang="en-US" sz="12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b="0" i="0" u="none" strike="noStrike" dirty="0" err="1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은행명</a:t>
            </a:r>
            <a:r>
              <a:rPr lang="ko-KR" altLang="en-US" sz="12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추천해주고 선택 후 저장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02239B9-85B9-4B17-9E88-D5174783DE4C}"/>
              </a:ext>
            </a:extLst>
          </p:cNvPr>
          <p:cNvGrpSpPr/>
          <p:nvPr/>
        </p:nvGrpSpPr>
        <p:grpSpPr>
          <a:xfrm>
            <a:off x="423510" y="943540"/>
            <a:ext cx="796863" cy="316109"/>
            <a:chOff x="4733925" y="2686050"/>
            <a:chExt cx="1362075" cy="409435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74E7E4C4-DF45-493D-8830-5EA2F740733F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E264EC02-734D-41A9-B1EB-A6BCAAF93604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E19D0D24-55F1-425A-BF16-220CBA5D51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0239F190-2CDE-4AA4-A8AB-0F11381490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3CB36CB-2256-4FB0-8096-D3A2319E32F7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6DBB08E-1EE1-4657-BEB6-81D611F70770}"/>
              </a:ext>
            </a:extLst>
          </p:cNvPr>
          <p:cNvGrpSpPr/>
          <p:nvPr/>
        </p:nvGrpSpPr>
        <p:grpSpPr>
          <a:xfrm>
            <a:off x="2754606" y="939916"/>
            <a:ext cx="361950" cy="316109"/>
            <a:chOff x="4733925" y="2686050"/>
            <a:chExt cx="1362075" cy="409435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0AA5F214-4EA8-4AFF-8DA9-ECFEAB3F912F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B75E6702-84DD-4843-8B87-01242908885B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1B34DDD1-357D-4304-8D6F-DE1B0902AE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B3B49735-8E4F-4574-99D3-E49A6408B5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E8D6C57-7679-42F2-BEAF-436C020C22DE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A27C78EC-8599-43B1-977B-89B3FF18A746}"/>
              </a:ext>
            </a:extLst>
          </p:cNvPr>
          <p:cNvSpPr txBox="1"/>
          <p:nvPr/>
        </p:nvSpPr>
        <p:spPr>
          <a:xfrm>
            <a:off x="433203" y="2534658"/>
            <a:ext cx="2688648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계좌번호를 입력해 주세요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5BF1120-15E7-4059-88AE-521232A518B1}"/>
              </a:ext>
            </a:extLst>
          </p:cNvPr>
          <p:cNvSpPr txBox="1"/>
          <p:nvPr/>
        </p:nvSpPr>
        <p:spPr>
          <a:xfrm>
            <a:off x="421221" y="1587081"/>
            <a:ext cx="1340432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은행 자동납부 </a:t>
            </a:r>
            <a:r>
              <a:rPr lang="en-US" altLang="ko-KR" sz="1000" b="1" dirty="0">
                <a:latin typeface="+mn-ea"/>
              </a:rPr>
              <a:t>(2/5)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AF7872C-2878-45E8-B699-EB8730ED9859}"/>
              </a:ext>
            </a:extLst>
          </p:cNvPr>
          <p:cNvSpPr txBox="1"/>
          <p:nvPr/>
        </p:nvSpPr>
        <p:spPr>
          <a:xfrm>
            <a:off x="423510" y="1937802"/>
            <a:ext cx="2700001" cy="52424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본인 명의가 아닐 경우에는 상담사 연결을 통해 도와드릴 수 있어요</a:t>
            </a:r>
            <a:r>
              <a:rPr lang="en-US" altLang="ko-KR" sz="10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7054FA8C-9E90-4441-8B52-7ACCEA873EAB}"/>
              </a:ext>
            </a:extLst>
          </p:cNvPr>
          <p:cNvSpPr/>
          <p:nvPr/>
        </p:nvSpPr>
        <p:spPr>
          <a:xfrm>
            <a:off x="475017" y="3020275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7CFD36B8-4C78-4B92-A876-64310BD78992}"/>
              </a:ext>
            </a:extLst>
          </p:cNvPr>
          <p:cNvSpPr/>
          <p:nvPr/>
        </p:nvSpPr>
        <p:spPr>
          <a:xfrm>
            <a:off x="528030" y="3448180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44D0D17-1504-AF2F-F8C3-3973092C0FC8}"/>
              </a:ext>
            </a:extLst>
          </p:cNvPr>
          <p:cNvSpPr/>
          <p:nvPr/>
        </p:nvSpPr>
        <p:spPr>
          <a:xfrm>
            <a:off x="3542640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계좌 정보 인증 실패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FE607A3-5666-A243-AB91-A358B9F58532}"/>
              </a:ext>
            </a:extLst>
          </p:cNvPr>
          <p:cNvGrpSpPr/>
          <p:nvPr/>
        </p:nvGrpSpPr>
        <p:grpSpPr>
          <a:xfrm>
            <a:off x="3542639" y="943540"/>
            <a:ext cx="796863" cy="316109"/>
            <a:chOff x="4733925" y="2686050"/>
            <a:chExt cx="1362075" cy="409435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B5B126F-6B68-1CAB-DF59-870469944841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C1B7F85-9EB1-5A8C-94BA-610C4AB584F4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466B8A4A-5CB6-CAF7-8FE9-D1F9795577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864FA784-C82A-54AA-DE9C-2AB694B72C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6C26F86-233F-0E5F-AF1C-50CA77901472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BF72B63-FB09-70CF-31F5-A99AEF432256}"/>
              </a:ext>
            </a:extLst>
          </p:cNvPr>
          <p:cNvGrpSpPr/>
          <p:nvPr/>
        </p:nvGrpSpPr>
        <p:grpSpPr>
          <a:xfrm>
            <a:off x="5873735" y="939916"/>
            <a:ext cx="361950" cy="316109"/>
            <a:chOff x="4733925" y="2686050"/>
            <a:chExt cx="1362075" cy="409435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7627808-AE53-A9EE-1841-40B7D42805E6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8B06E686-598E-5F0B-086D-7AA8E0654301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3369F855-F54C-8BA5-1DAA-479D9B3D3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5F462705-21A9-688B-88E8-299E61472B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2516E8C-E0DE-3DE8-533F-BB9A2438AB6A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3AC0A74-254D-5953-38C9-E4A662DFE92D}"/>
              </a:ext>
            </a:extLst>
          </p:cNvPr>
          <p:cNvGrpSpPr/>
          <p:nvPr/>
        </p:nvGrpSpPr>
        <p:grpSpPr>
          <a:xfrm>
            <a:off x="3787344" y="2896249"/>
            <a:ext cx="2281789" cy="274320"/>
            <a:chOff x="6846094" y="3510739"/>
            <a:chExt cx="2169535" cy="274320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0E49001B-5E3E-26C5-CD72-4F397541614B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F26E80-70D3-3FDB-427F-4FF3A9F12364}"/>
                </a:ext>
              </a:extLst>
            </p:cNvPr>
            <p:cNvSpPr txBox="1"/>
            <p:nvPr/>
          </p:nvSpPr>
          <p:spPr>
            <a:xfrm>
              <a:off x="6846095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32019800312345</a:t>
              </a:r>
              <a:endParaRPr lang="ko-KR" altLang="en-US" sz="800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A96D4EE-9A24-3A23-B203-C6D66F4DE93A}"/>
              </a:ext>
            </a:extLst>
          </p:cNvPr>
          <p:cNvGrpSpPr/>
          <p:nvPr/>
        </p:nvGrpSpPr>
        <p:grpSpPr>
          <a:xfrm>
            <a:off x="3787344" y="3403261"/>
            <a:ext cx="2267366" cy="274320"/>
            <a:chOff x="6846094" y="3510739"/>
            <a:chExt cx="2169534" cy="274320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315DC40D-6E09-68AA-90B6-A83A1DDEBED6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63E602A-80FE-3E0A-1E7A-3FE75739C466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다음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F385689-A50A-4842-93F4-E469BC8F4ACB}"/>
              </a:ext>
            </a:extLst>
          </p:cNvPr>
          <p:cNvSpPr txBox="1"/>
          <p:nvPr/>
        </p:nvSpPr>
        <p:spPr>
          <a:xfrm>
            <a:off x="3568643" y="2513046"/>
            <a:ext cx="2676851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계좌번호를 입력해 주세요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398509-F4A9-4EEB-992A-0F8C70980B8E}"/>
              </a:ext>
            </a:extLst>
          </p:cNvPr>
          <p:cNvSpPr txBox="1"/>
          <p:nvPr/>
        </p:nvSpPr>
        <p:spPr>
          <a:xfrm>
            <a:off x="3567768" y="1626813"/>
            <a:ext cx="1340432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은행 자동납부 </a:t>
            </a:r>
            <a:r>
              <a:rPr lang="en-US" altLang="ko-KR" sz="1000" b="1" dirty="0">
                <a:latin typeface="+mn-ea"/>
              </a:rPr>
              <a:t>(2/5)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50FCB980-CBE7-4EA2-B4AB-363C61109E16}"/>
              </a:ext>
            </a:extLst>
          </p:cNvPr>
          <p:cNvSpPr/>
          <p:nvPr/>
        </p:nvSpPr>
        <p:spPr>
          <a:xfrm>
            <a:off x="9017385" y="3794727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8E40D94-D524-4068-8590-147743F6996C}"/>
              </a:ext>
            </a:extLst>
          </p:cNvPr>
          <p:cNvSpPr/>
          <p:nvPr/>
        </p:nvSpPr>
        <p:spPr>
          <a:xfrm>
            <a:off x="3563104" y="2938113"/>
            <a:ext cx="334481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800" b="1" dirty="0"/>
              <a:t>2-1</a:t>
            </a:r>
            <a:endParaRPr lang="ko-KR" altLang="en-US" sz="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EAC408-5BF8-280E-7525-284A7EA2E0C7}"/>
              </a:ext>
            </a:extLst>
          </p:cNvPr>
          <p:cNvSpPr txBox="1"/>
          <p:nvPr/>
        </p:nvSpPr>
        <p:spPr>
          <a:xfrm>
            <a:off x="3552668" y="1941424"/>
            <a:ext cx="2693452" cy="52424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계좌정보가 유효하지 않아요</a:t>
            </a:r>
            <a:r>
              <a:rPr lang="en-US" altLang="ko-KR" sz="1000" dirty="0">
                <a:solidFill>
                  <a:schemeClr val="bg1"/>
                </a:solidFill>
              </a:rPr>
              <a:t>. </a:t>
            </a:r>
            <a:r>
              <a:rPr lang="ko-KR" altLang="en-US" sz="1000" dirty="0">
                <a:solidFill>
                  <a:schemeClr val="bg1"/>
                </a:solidFill>
              </a:rPr>
              <a:t>다시 확인해 주세요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88D69F-1839-B2F3-9716-620B1F84F309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FD_MI_FE_02_0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_01</a:t>
            </a:r>
            <a:endParaRPr lang="ko-KR" altLang="en-US" sz="9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4E588B-1A66-DB87-4BB6-31AFE6816560}"/>
              </a:ext>
            </a:extLst>
          </p:cNvPr>
          <p:cNvSpPr txBox="1"/>
          <p:nvPr/>
        </p:nvSpPr>
        <p:spPr>
          <a:xfrm>
            <a:off x="3542639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FD_MI_FE_02_0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_02</a:t>
            </a:r>
            <a:endParaRPr lang="ko-KR" altLang="en-US" sz="9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130F4B-AEDF-0E7C-256A-F2B8C96E850D}"/>
              </a:ext>
            </a:extLst>
          </p:cNvPr>
          <p:cNvSpPr txBox="1"/>
          <p:nvPr/>
        </p:nvSpPr>
        <p:spPr>
          <a:xfrm>
            <a:off x="3552668" y="3828989"/>
            <a:ext cx="2688780" cy="29341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0000"/>
                </a:solidFill>
                <a:latin typeface="+mn-ea"/>
              </a:rPr>
              <a:t>     계좌정보를 확인해 주세요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.</a:t>
            </a:r>
          </a:p>
        </p:txBody>
      </p:sp>
      <p:pic>
        <p:nvPicPr>
          <p:cNvPr id="30" name="그래픽 29" descr="경고">
            <a:extLst>
              <a:ext uri="{FF2B5EF4-FFF2-40B4-BE49-F238E27FC236}">
                <a16:creationId xmlns:a16="http://schemas.microsoft.com/office/drawing/2014/main" id="{05A39763-76C2-3174-43ED-36BE6F044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37365" y="3885201"/>
            <a:ext cx="180947" cy="1809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1EA24A-E4A3-EA5C-DD49-25F2D1285F32}"/>
              </a:ext>
            </a:extLst>
          </p:cNvPr>
          <p:cNvSpPr txBox="1"/>
          <p:nvPr/>
        </p:nvSpPr>
        <p:spPr>
          <a:xfrm>
            <a:off x="7305675" y="4347419"/>
            <a:ext cx="39147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effectLst/>
              </a:rPr>
              <a:t>[1] </a:t>
            </a:r>
            <a:r>
              <a:rPr lang="ko-KR" altLang="en-US" sz="800" dirty="0">
                <a:effectLst/>
              </a:rPr>
              <a:t>기타 오류로 인해 자동납부 등록이 처리되지 않았어요</a:t>
            </a:r>
            <a:r>
              <a:rPr lang="en-US" altLang="ko-KR" sz="800" dirty="0">
                <a:effectLst/>
              </a:rPr>
              <a:t>. </a:t>
            </a:r>
            <a:br>
              <a:rPr lang="en-US" altLang="ko-KR" sz="800" dirty="0">
                <a:effectLst/>
              </a:rPr>
            </a:br>
            <a:r>
              <a:rPr lang="en-US" altLang="ko-KR" sz="800" dirty="0">
                <a:effectLst/>
              </a:rPr>
              <a:t>[544] </a:t>
            </a:r>
            <a:r>
              <a:rPr lang="ko-KR" altLang="en-US" sz="800" dirty="0">
                <a:effectLst/>
              </a:rPr>
              <a:t>생년월일 또는 사업자번호 정보가 맞지 않아 자동납부 등록이 되지 않아요</a:t>
            </a:r>
            <a:r>
              <a:rPr lang="en-US" altLang="ko-KR" sz="800" dirty="0">
                <a:effectLst/>
              </a:rPr>
              <a:t>.</a:t>
            </a:r>
            <a:br>
              <a:rPr lang="en-US" altLang="ko-KR" sz="800" dirty="0">
                <a:effectLst/>
              </a:rPr>
            </a:br>
            <a:r>
              <a:rPr lang="en-US" altLang="ko-KR" sz="800" dirty="0">
                <a:effectLst/>
              </a:rPr>
              <a:t>[203] </a:t>
            </a:r>
            <a:r>
              <a:rPr lang="ko-KR" altLang="en-US" sz="800" dirty="0">
                <a:effectLst/>
              </a:rPr>
              <a:t>계좌번호가 정확하지 않아 자동납부 등록을 완료할 수 없어요</a:t>
            </a:r>
            <a:r>
              <a:rPr lang="en-US" altLang="ko-KR" sz="800" dirty="0"/>
              <a:t>.</a:t>
            </a:r>
          </a:p>
          <a:p>
            <a:r>
              <a:rPr lang="en-US" altLang="ko-KR" sz="800" dirty="0">
                <a:effectLst/>
              </a:rPr>
              <a:t>[612] </a:t>
            </a:r>
            <a:r>
              <a:rPr lang="ko-KR" altLang="en-US" sz="800" dirty="0">
                <a:effectLst/>
              </a:rPr>
              <a:t>출금 계좌 정보에 오류가 있어 자동납부 등록이 되지 않아요</a:t>
            </a:r>
            <a:r>
              <a:rPr lang="en-US" altLang="ko-KR" sz="800" dirty="0">
                <a:effectLst/>
              </a:rPr>
              <a:t>.</a:t>
            </a:r>
            <a:br>
              <a:rPr lang="en-US" altLang="ko-KR" sz="800" dirty="0">
                <a:effectLst/>
              </a:rPr>
            </a:br>
            <a:r>
              <a:rPr lang="en-US" altLang="ko-KR" sz="800" dirty="0">
                <a:effectLst/>
              </a:rPr>
              <a:t>[344] </a:t>
            </a:r>
            <a:r>
              <a:rPr lang="ko-KR" altLang="en-US" sz="800" dirty="0">
                <a:effectLst/>
              </a:rPr>
              <a:t>입력하신 계좌 정보를 찾을 수 없어 자동납부 등록이 불가해요</a:t>
            </a:r>
            <a:r>
              <a:rPr lang="en-US" altLang="ko-KR" sz="800" dirty="0">
                <a:effectLst/>
              </a:rPr>
              <a:t>.</a:t>
            </a:r>
            <a:br>
              <a:rPr lang="en-US" altLang="ko-KR" sz="800" dirty="0">
                <a:effectLst/>
              </a:rPr>
            </a:br>
            <a:r>
              <a:rPr lang="en-US" altLang="ko-KR" sz="800" dirty="0">
                <a:effectLst/>
              </a:rPr>
              <a:t>[716] </a:t>
            </a:r>
            <a:r>
              <a:rPr lang="ko-KR" altLang="en-US" sz="800" dirty="0">
                <a:effectLst/>
              </a:rPr>
              <a:t>입력하신 계좌 정보를 찾을 수 없어 자동납부 등록이 불가해요</a:t>
            </a:r>
            <a:r>
              <a:rPr lang="en-US" altLang="ko-KR" sz="800" dirty="0">
                <a:effectLst/>
              </a:rPr>
              <a:t>.</a:t>
            </a:r>
            <a:br>
              <a:rPr lang="en-US" altLang="ko-KR" sz="800" dirty="0">
                <a:effectLst/>
              </a:rPr>
            </a:br>
            <a:r>
              <a:rPr lang="en-US" altLang="ko-KR" sz="800" dirty="0">
                <a:effectLst/>
              </a:rPr>
              <a:t>[858] </a:t>
            </a:r>
            <a:r>
              <a:rPr lang="ko-KR" altLang="en-US" sz="800" dirty="0" err="1">
                <a:effectLst/>
              </a:rPr>
              <a:t>년월일</a:t>
            </a:r>
            <a:r>
              <a:rPr lang="ko-KR" altLang="en-US" sz="800" dirty="0">
                <a:effectLst/>
              </a:rPr>
              <a:t> 또는 사업자번호 정보가 맞지 않아 자동납부 등록이 되지 않아요</a:t>
            </a:r>
            <a:r>
              <a:rPr lang="en-US" altLang="ko-KR" sz="800" dirty="0">
                <a:effectLst/>
              </a:rPr>
              <a:t>.</a:t>
            </a:r>
            <a:br>
              <a:rPr lang="en-US" altLang="ko-KR" sz="800" dirty="0">
                <a:effectLst/>
              </a:rPr>
            </a:br>
            <a:r>
              <a:rPr lang="en-US" altLang="ko-KR" sz="800" dirty="0">
                <a:effectLst/>
              </a:rPr>
              <a:t>[485] </a:t>
            </a:r>
            <a:r>
              <a:rPr lang="ko-KR" altLang="en-US" sz="800" dirty="0">
                <a:effectLst/>
              </a:rPr>
              <a:t>계좌번호가 정확하지 않아 자동납부 등록을 완료할 수 없어요</a:t>
            </a:r>
            <a:r>
              <a:rPr lang="en-US" altLang="ko-KR" sz="800" dirty="0">
                <a:effectLst/>
              </a:rPr>
              <a:t>.</a:t>
            </a:r>
            <a:br>
              <a:rPr lang="en-US" altLang="ko-KR" sz="800" dirty="0">
                <a:effectLst/>
              </a:rPr>
            </a:br>
            <a:r>
              <a:rPr lang="en-US" altLang="ko-KR" sz="800" dirty="0">
                <a:effectLst/>
              </a:rPr>
              <a:t>[196] </a:t>
            </a:r>
            <a:r>
              <a:rPr lang="ko-KR" altLang="en-US" sz="800" dirty="0">
                <a:effectLst/>
              </a:rPr>
              <a:t>계좌 상태</a:t>
            </a:r>
            <a:r>
              <a:rPr lang="en-US" altLang="ko-KR" sz="800" dirty="0">
                <a:effectLst/>
              </a:rPr>
              <a:t>(</a:t>
            </a:r>
            <a:r>
              <a:rPr lang="ko-KR" altLang="en-US" sz="800" dirty="0">
                <a:effectLst/>
              </a:rPr>
              <a:t>정지</a:t>
            </a:r>
            <a:r>
              <a:rPr lang="en-US" altLang="ko-KR" sz="800" dirty="0">
                <a:effectLst/>
              </a:rPr>
              <a:t>, </a:t>
            </a:r>
            <a:r>
              <a:rPr lang="ko-KR" altLang="en-US" sz="800" dirty="0">
                <a:effectLst/>
              </a:rPr>
              <a:t>해지 등</a:t>
            </a:r>
            <a:r>
              <a:rPr lang="en-US" altLang="ko-KR" sz="800" dirty="0">
                <a:effectLst/>
              </a:rPr>
              <a:t>) </a:t>
            </a:r>
            <a:r>
              <a:rPr lang="ko-KR" altLang="en-US" sz="800" dirty="0">
                <a:effectLst/>
              </a:rPr>
              <a:t>확인이 필요해 자동납부 등록이 되지 않아요</a:t>
            </a:r>
            <a:r>
              <a:rPr lang="en-US" altLang="ko-KR" sz="800" dirty="0">
                <a:effectLst/>
              </a:rPr>
              <a:t>.</a:t>
            </a:r>
            <a:br>
              <a:rPr lang="en-US" altLang="ko-KR" sz="800" dirty="0">
                <a:effectLst/>
              </a:rPr>
            </a:br>
            <a:r>
              <a:rPr lang="en-US" altLang="ko-KR" sz="800" dirty="0">
                <a:effectLst/>
              </a:rPr>
              <a:t>[999] </a:t>
            </a:r>
            <a:r>
              <a:rPr lang="ko-KR" altLang="en-US" sz="800" dirty="0">
                <a:effectLst/>
              </a:rPr>
              <a:t>기타 오류로 인해 자동납부 등록이 처리되지 않았어요</a:t>
            </a:r>
            <a:r>
              <a:rPr lang="en-US" altLang="ko-KR" sz="800" dirty="0">
                <a:effectLst/>
              </a:rPr>
              <a:t>. </a:t>
            </a:r>
            <a:endParaRPr lang="ko-KR" altLang="en-US" sz="800" dirty="0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B839AEB0-A587-4975-3501-7D2D92377073}"/>
              </a:ext>
            </a:extLst>
          </p:cNvPr>
          <p:cNvCxnSpPr>
            <a:stCxn id="29" idx="3"/>
            <a:endCxn id="8" idx="0"/>
          </p:cNvCxnSpPr>
          <p:nvPr/>
        </p:nvCxnSpPr>
        <p:spPr>
          <a:xfrm>
            <a:off x="6241448" y="3975696"/>
            <a:ext cx="3021615" cy="3717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EA6770C-4848-8015-CFF4-6AD5E7B98DC6}"/>
              </a:ext>
            </a:extLst>
          </p:cNvPr>
          <p:cNvSpPr txBox="1"/>
          <p:nvPr/>
        </p:nvSpPr>
        <p:spPr>
          <a:xfrm>
            <a:off x="7311868" y="5981161"/>
            <a:ext cx="2688780" cy="52424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0000"/>
                </a:solidFill>
                <a:latin typeface="+mn-ea"/>
              </a:rPr>
              <a:t>     생년월일 또는 사업자번호 정보가 맞지 않아 자동납부 등록이 되지 않아요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.</a:t>
            </a:r>
          </a:p>
        </p:txBody>
      </p:sp>
      <p:pic>
        <p:nvPicPr>
          <p:cNvPr id="32" name="그래픽 31" descr="경고">
            <a:extLst>
              <a:ext uri="{FF2B5EF4-FFF2-40B4-BE49-F238E27FC236}">
                <a16:creationId xmlns:a16="http://schemas.microsoft.com/office/drawing/2014/main" id="{848F2D46-60AB-BC61-1D79-E20767AA4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96565" y="6038686"/>
            <a:ext cx="180947" cy="18094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4B14740-EDEB-D44E-9F9B-495FBD5F638F}"/>
              </a:ext>
            </a:extLst>
          </p:cNvPr>
          <p:cNvSpPr txBox="1"/>
          <p:nvPr/>
        </p:nvSpPr>
        <p:spPr>
          <a:xfrm>
            <a:off x="7256543" y="5670858"/>
            <a:ext cx="1136850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atin typeface="+mn-ea"/>
              </a:rPr>
              <a:t>544 </a:t>
            </a:r>
            <a:r>
              <a:rPr lang="ko-KR" altLang="en-US" sz="1000" b="1" dirty="0">
                <a:latin typeface="+mn-ea"/>
              </a:rPr>
              <a:t>코드인 경우</a:t>
            </a:r>
            <a:endParaRPr lang="en-US" altLang="ko-KR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639359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AFD5C-E524-2D2C-DA0A-E8A809A65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7C33662E-A69F-8C11-0AED-1A88D5CCB3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913548"/>
              </p:ext>
            </p:extLst>
          </p:nvPr>
        </p:nvGraphicFramePr>
        <p:xfrm>
          <a:off x="9768840" y="532464"/>
          <a:ext cx="2361310" cy="2033335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드롭다운 리스트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계좌번호를 기반으로 해당 은행이 선택된 상태로 노출됨</a:t>
                      </a:r>
                      <a:endParaRPr lang="en-US" altLang="ko-KR" sz="800" b="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없을 경우 은행선택으로 나타남</a:t>
                      </a:r>
                      <a:endParaRPr lang="en-US" altLang="ko-KR" sz="800" b="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3006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버튼 상태</a:t>
                      </a:r>
                      <a:b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은행이 선택되어 있지 않은 경우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Disabled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은행이 선택된 경우 버튼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Active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9BA0785-6EEC-4803-DF66-1D055CA264D1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요금 자동 납부 방법 변경 신청 </a:t>
            </a:r>
            <a:r>
              <a:rPr lang="en-US" altLang="ko-KR" sz="800" dirty="0"/>
              <a:t>- </a:t>
            </a:r>
            <a:r>
              <a:rPr lang="ko-KR" altLang="en-US" sz="800" dirty="0"/>
              <a:t>은행계좌</a:t>
            </a:r>
            <a:endParaRPr lang="en-US" altLang="ko-KR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2ABE424-0779-8A70-2899-40028B64161D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DS_MI_FE_02_04</a:t>
            </a:r>
            <a:endParaRPr lang="en-US" altLang="ko-KR" sz="8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987BA7D-9F70-EA1A-399E-C579828FB3FC}"/>
              </a:ext>
            </a:extLst>
          </p:cNvPr>
          <p:cNvSpPr txBox="1"/>
          <p:nvPr/>
        </p:nvSpPr>
        <p:spPr>
          <a:xfrm>
            <a:off x="511937" y="3739396"/>
            <a:ext cx="2546544" cy="688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+mn-ea"/>
              </a:rPr>
              <a:t>※ </a:t>
            </a:r>
            <a:r>
              <a:rPr lang="ko-KR" altLang="en-US" sz="900" dirty="0">
                <a:latin typeface="+mn-ea"/>
              </a:rPr>
              <a:t>고객센터 및 </a:t>
            </a:r>
            <a:r>
              <a:rPr lang="ko-KR" altLang="en-US" sz="900" dirty="0" err="1">
                <a:latin typeface="+mn-ea"/>
              </a:rPr>
              <a:t>비월드</a:t>
            </a:r>
            <a:r>
              <a:rPr lang="ko-KR" altLang="en-US" sz="900" dirty="0">
                <a:latin typeface="+mn-ea"/>
              </a:rPr>
              <a:t> 등 추가로 변경하시는 경우</a:t>
            </a:r>
            <a:r>
              <a:rPr lang="en-US" altLang="ko-KR" sz="900" dirty="0">
                <a:latin typeface="+mn-ea"/>
              </a:rPr>
              <a:t> </a:t>
            </a:r>
            <a:r>
              <a:rPr lang="ko-KR" altLang="en-US" sz="900" dirty="0">
                <a:latin typeface="+mn-ea"/>
              </a:rPr>
              <a:t>승인 예정일은 변경될 수 있으니 변경 시점에 반드시 확인 해주시기 바랍니다</a:t>
            </a:r>
            <a:r>
              <a:rPr lang="en-US" altLang="ko-KR" sz="900" dirty="0">
                <a:latin typeface="+mn-ea"/>
              </a:rPr>
              <a:t>.</a:t>
            </a: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8E599CE-EF90-CB12-BD39-BA6CE2DD94E2}"/>
              </a:ext>
            </a:extLst>
          </p:cNvPr>
          <p:cNvGrpSpPr/>
          <p:nvPr/>
        </p:nvGrpSpPr>
        <p:grpSpPr>
          <a:xfrm>
            <a:off x="639517" y="2802797"/>
            <a:ext cx="2200275" cy="274320"/>
            <a:chOff x="6846093" y="3510739"/>
            <a:chExt cx="2169535" cy="274320"/>
          </a:xfrm>
        </p:grpSpPr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ACDAB026-CCB1-A4A8-77DB-9EDE6E951EF2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A78E2D0-E8F3-AAA8-C8BB-03DD041EA0D6}"/>
                </a:ext>
              </a:extLst>
            </p:cNvPr>
            <p:cNvSpPr txBox="1"/>
            <p:nvPr/>
          </p:nvSpPr>
          <p:spPr>
            <a:xfrm>
              <a:off x="6846093" y="354652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신한은행                                       ▽</a:t>
              </a:r>
            </a:p>
          </p:txBody>
        </p:sp>
      </p:grp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7D2127D8-0B1B-C9C8-912B-32AFA9AAC2F5}"/>
              </a:ext>
            </a:extLst>
          </p:cNvPr>
          <p:cNvSpPr/>
          <p:nvPr/>
        </p:nvSpPr>
        <p:spPr>
          <a:xfrm>
            <a:off x="4235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은행 선택</a:t>
            </a:r>
          </a:p>
        </p:txBody>
      </p: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792568F7-137A-E1CB-E7C1-63E8FD9C8B16}"/>
              </a:ext>
            </a:extLst>
          </p:cNvPr>
          <p:cNvGrpSpPr/>
          <p:nvPr/>
        </p:nvGrpSpPr>
        <p:grpSpPr>
          <a:xfrm>
            <a:off x="648308" y="3264178"/>
            <a:ext cx="2267366" cy="274320"/>
            <a:chOff x="6846094" y="3510739"/>
            <a:chExt cx="2169534" cy="274320"/>
          </a:xfrm>
        </p:grpSpPr>
        <p:sp>
          <p:nvSpPr>
            <p:cNvPr id="147" name="사각형: 둥근 모서리 146">
              <a:extLst>
                <a:ext uri="{FF2B5EF4-FFF2-40B4-BE49-F238E27FC236}">
                  <a16:creationId xmlns:a16="http://schemas.microsoft.com/office/drawing/2014/main" id="{3C882024-5074-AA29-689E-891BEE6BCDC3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A81184A6-E0CF-D17A-7BA2-BD6ED6634D36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다음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010F47F-11BA-46F3-B726-CCA7BA11FBC4}"/>
              </a:ext>
            </a:extLst>
          </p:cNvPr>
          <p:cNvGrpSpPr/>
          <p:nvPr/>
        </p:nvGrpSpPr>
        <p:grpSpPr>
          <a:xfrm>
            <a:off x="423510" y="943540"/>
            <a:ext cx="796863" cy="316109"/>
            <a:chOff x="4733925" y="2686050"/>
            <a:chExt cx="1362075" cy="409435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90C93715-FCAE-4327-81F5-AFC24FB0A1E4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8BF2ABB6-47A9-4248-91A9-462A15BB7A60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7FE76E09-F33B-45A2-9448-AFF89F561A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D3B3439A-CCEC-4A41-B6F8-1CB858F3E1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5E69CA6-2BCC-4420-9B55-424F49C750AE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B43CD30-2411-4B30-B834-0A602745CFC1}"/>
              </a:ext>
            </a:extLst>
          </p:cNvPr>
          <p:cNvGrpSpPr/>
          <p:nvPr/>
        </p:nvGrpSpPr>
        <p:grpSpPr>
          <a:xfrm>
            <a:off x="2754606" y="939916"/>
            <a:ext cx="361950" cy="316109"/>
            <a:chOff x="4733925" y="2686050"/>
            <a:chExt cx="1362075" cy="409435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FBC5D64-A06A-42CD-9048-9C85FE07A420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37237871-753B-4DA8-AA0C-332A9D2C3D0C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2C845268-90D0-47F2-BF01-BF8F6743C5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F4089314-C977-40D2-94C3-DE8A605B11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243372A-224A-4BEB-B34C-6EBB9DFABCDD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84850CAE-5233-4789-8D35-ECF7453A6EBE}"/>
              </a:ext>
            </a:extLst>
          </p:cNvPr>
          <p:cNvSpPr txBox="1"/>
          <p:nvPr/>
        </p:nvSpPr>
        <p:spPr>
          <a:xfrm>
            <a:off x="423510" y="1587081"/>
            <a:ext cx="1340432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은행 자동납부 </a:t>
            </a:r>
            <a:r>
              <a:rPr lang="en-US" altLang="ko-KR" sz="1000" b="1" dirty="0">
                <a:latin typeface="+mn-ea"/>
              </a:rPr>
              <a:t>(3/5)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B9BE4EE-5B1F-4B8D-89CF-D3ACEFA54D9F}"/>
              </a:ext>
            </a:extLst>
          </p:cNvPr>
          <p:cNvSpPr txBox="1"/>
          <p:nvPr/>
        </p:nvSpPr>
        <p:spPr>
          <a:xfrm>
            <a:off x="423510" y="2229726"/>
            <a:ext cx="2700001" cy="43088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거래하실 은행을 목록에서 선택해 주세요</a:t>
            </a:r>
            <a:r>
              <a:rPr lang="en-US" altLang="ko-KR" sz="1100" b="1" dirty="0">
                <a:solidFill>
                  <a:schemeClr val="bg1"/>
                </a:solidFill>
              </a:rPr>
              <a:t>.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309C0C1-CF75-4051-BA3B-D9C57D3020F7}"/>
              </a:ext>
            </a:extLst>
          </p:cNvPr>
          <p:cNvSpPr/>
          <p:nvPr/>
        </p:nvSpPr>
        <p:spPr>
          <a:xfrm>
            <a:off x="490474" y="2906145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79CD8A5-CCA2-4A5B-BA9C-BD47A1DF5B7B}"/>
              </a:ext>
            </a:extLst>
          </p:cNvPr>
          <p:cNvSpPr/>
          <p:nvPr/>
        </p:nvSpPr>
        <p:spPr>
          <a:xfrm>
            <a:off x="511937" y="3307453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F4EB6BC3-1B32-42D5-B531-75EE0185A526}"/>
              </a:ext>
            </a:extLst>
          </p:cNvPr>
          <p:cNvCxnSpPr>
            <a:cxnSpLocks/>
            <a:stCxn id="87" idx="3"/>
            <a:endCxn id="5" idx="1"/>
          </p:cNvCxnSpPr>
          <p:nvPr/>
        </p:nvCxnSpPr>
        <p:spPr>
          <a:xfrm>
            <a:off x="2839791" y="2946307"/>
            <a:ext cx="851896" cy="971426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66FDD3A2-7BC3-4F4C-B28A-8D31F30BC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232823"/>
              </p:ext>
            </p:extLst>
          </p:nvPr>
        </p:nvGraphicFramePr>
        <p:xfrm>
          <a:off x="3691687" y="2995662"/>
          <a:ext cx="1423238" cy="1844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3238">
                  <a:extLst>
                    <a:ext uri="{9D8B030D-6E8A-4147-A177-3AD203B41FA5}">
                      <a16:colId xmlns:a16="http://schemas.microsoft.com/office/drawing/2014/main" val="819424643"/>
                    </a:ext>
                  </a:extLst>
                </a:gridCol>
              </a:tblGrid>
              <a:tr h="2634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은행을 선택해주세요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702629"/>
                  </a:ext>
                </a:extLst>
              </a:tr>
              <a:tr h="2634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KEB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하나은행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872467"/>
                  </a:ext>
                </a:extLst>
              </a:tr>
              <a:tr h="2634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신한은행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5393894"/>
                  </a:ext>
                </a:extLst>
              </a:tr>
              <a:tr h="2634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국민은행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7251022"/>
                  </a:ext>
                </a:extLst>
              </a:tr>
              <a:tr h="2634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기업은행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795166"/>
                  </a:ext>
                </a:extLst>
              </a:tr>
              <a:tr h="2634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5380681"/>
                  </a:ext>
                </a:extLst>
              </a:tr>
              <a:tr h="2634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05999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BFEFEA7-0CEE-33F6-56CC-AA4B46AEABCB}"/>
              </a:ext>
            </a:extLst>
          </p:cNvPr>
          <p:cNvSpPr txBox="1"/>
          <p:nvPr/>
        </p:nvSpPr>
        <p:spPr>
          <a:xfrm>
            <a:off x="423510" y="1937802"/>
            <a:ext cx="2700001" cy="2462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원하시는 은행을 선택해 주세요</a:t>
            </a:r>
            <a:r>
              <a:rPr lang="en-US" altLang="ko-KR" sz="1000" b="1" dirty="0">
                <a:solidFill>
                  <a:schemeClr val="bg1"/>
                </a:solidFill>
              </a:rPr>
              <a:t>.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52349-DA31-E2E3-FB62-AB14A154D1D6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FD_MI_FE_02_04_01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1367181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CD381-A2FE-37DE-572F-0D168D291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5A3D978B-A717-FBBB-C2F6-B0D80B3400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266275"/>
              </p:ext>
            </p:extLst>
          </p:nvPr>
        </p:nvGraphicFramePr>
        <p:xfrm>
          <a:off x="9768840" y="532464"/>
          <a:ext cx="2361310" cy="2455529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은행 자동납부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앞단에서 입력한 </a:t>
                      </a:r>
                      <a:r>
                        <a:rPr lang="ko-KR" altLang="en-US" sz="800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은행명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및 계좌번호 노출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3006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동의 버튼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동의 시 입력한 정보 전송 및 유효성 검사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정보가 유효하지 않을 경우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en-US" altLang="ko-KR" sz="800" b="0" i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FD_MI_FE_02_06_02</a:t>
                      </a:r>
                      <a:r>
                        <a:rPr lang="en-US" altLang="ko-KR" sz="800" b="0" i="0" baseline="0" dirty="0"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 </a:t>
                      </a:r>
                      <a:r>
                        <a:rPr lang="ko-KR" altLang="en-US" sz="800" b="0" i="0" baseline="0" dirty="0"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이동</a:t>
                      </a:r>
                      <a:endParaRPr lang="ko-KR" altLang="en-US" sz="800" dirty="0"/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  <a:tr h="3006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취소 버튼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en-US" altLang="ko-KR" sz="800" b="0" i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FD_MI_FE_02_06_02</a:t>
                      </a:r>
                      <a:r>
                        <a:rPr lang="ko-KR" altLang="en-US" sz="800" b="0" i="0" baseline="0" dirty="0"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로 다시 이동</a:t>
                      </a:r>
                      <a:endParaRPr lang="en-US" altLang="ko-KR" sz="800" b="0" i="0" baseline="0" dirty="0"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52790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F197E115-631C-FC45-48F6-0874413C76BD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요금문의</a:t>
            </a:r>
            <a:r>
              <a:rPr lang="en-US" altLang="ko-KR" sz="800" dirty="0"/>
              <a:t>&gt;</a:t>
            </a:r>
            <a:r>
              <a:rPr lang="ko-KR" altLang="en-US" sz="800" dirty="0"/>
              <a:t>빌링 변경관리</a:t>
            </a:r>
            <a:r>
              <a:rPr lang="en-US" altLang="ko-KR" sz="800" dirty="0"/>
              <a:t>&gt;</a:t>
            </a:r>
            <a:r>
              <a:rPr lang="ko-KR" altLang="en-US" sz="800" dirty="0"/>
              <a:t>카드 자동이체 납부 변경신청 은행자동이체 변경</a:t>
            </a:r>
            <a:r>
              <a:rPr lang="en-US" altLang="ko-KR" sz="800" dirty="0"/>
              <a:t>(</a:t>
            </a:r>
            <a:r>
              <a:rPr lang="ko-KR" altLang="en-US" sz="800" dirty="0"/>
              <a:t>은행 </a:t>
            </a:r>
            <a:r>
              <a:rPr lang="en-US" altLang="ko-KR" sz="800" dirty="0"/>
              <a:t>-&gt; </a:t>
            </a:r>
            <a:r>
              <a:rPr lang="ko-KR" altLang="en-US" sz="800" dirty="0"/>
              <a:t>은행 </a:t>
            </a:r>
            <a:r>
              <a:rPr lang="en-US" altLang="ko-KR" sz="800" dirty="0"/>
              <a:t>, </a:t>
            </a:r>
            <a:r>
              <a:rPr lang="ko-KR" altLang="en-US" sz="800" dirty="0"/>
              <a:t>카드 </a:t>
            </a:r>
            <a:r>
              <a:rPr lang="en-US" altLang="ko-KR" sz="800" dirty="0"/>
              <a:t>-&gt; </a:t>
            </a:r>
            <a:r>
              <a:rPr lang="ko-KR" altLang="en-US" sz="800" dirty="0"/>
              <a:t>은행</a:t>
            </a:r>
            <a:r>
              <a:rPr lang="en-US" altLang="ko-KR" sz="800" dirty="0"/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B4C7C7-AEE5-07DC-7745-FA17AA4A43C9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DS_MI_FE_02_05</a:t>
            </a:r>
            <a:endParaRPr lang="en-US" altLang="ko-KR" sz="800" dirty="0"/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70099F5F-3073-5561-9448-F56DD6E52A6B}"/>
              </a:ext>
            </a:extLst>
          </p:cNvPr>
          <p:cNvSpPr/>
          <p:nvPr/>
        </p:nvSpPr>
        <p:spPr>
          <a:xfrm>
            <a:off x="4235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은행 자동납부 신청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변경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674D814-8E12-0005-18E8-EE6975099694}"/>
              </a:ext>
            </a:extLst>
          </p:cNvPr>
          <p:cNvSpPr txBox="1"/>
          <p:nvPr/>
        </p:nvSpPr>
        <p:spPr>
          <a:xfrm>
            <a:off x="431152" y="1604026"/>
            <a:ext cx="1385316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은행 자동납부 </a:t>
            </a:r>
            <a:r>
              <a:rPr lang="en-US" altLang="ko-KR" sz="1000" b="1" dirty="0">
                <a:latin typeface="+mn-ea"/>
              </a:rPr>
              <a:t>(4/5)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DE9515E-AFF0-452F-92A7-46194812CFC3}"/>
              </a:ext>
            </a:extLst>
          </p:cNvPr>
          <p:cNvGrpSpPr/>
          <p:nvPr/>
        </p:nvGrpSpPr>
        <p:grpSpPr>
          <a:xfrm>
            <a:off x="423510" y="943540"/>
            <a:ext cx="796863" cy="316109"/>
            <a:chOff x="4733925" y="2686050"/>
            <a:chExt cx="1362075" cy="409435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E358BA0F-2A71-4CBC-85C2-91FAE7D1810F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627ECEF1-16C5-4447-8995-11BDA6D16001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BF77A32D-D015-4B04-9B62-74DEDC4EA8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21E30875-E7FF-46F1-A281-FD7C67CB7A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F773C6F-F3B7-4F94-A539-E07E6A12342C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12BA257-5B84-4D02-AD5B-582CC28D6442}"/>
              </a:ext>
            </a:extLst>
          </p:cNvPr>
          <p:cNvGrpSpPr/>
          <p:nvPr/>
        </p:nvGrpSpPr>
        <p:grpSpPr>
          <a:xfrm>
            <a:off x="2754606" y="939916"/>
            <a:ext cx="361950" cy="316109"/>
            <a:chOff x="4733925" y="2686050"/>
            <a:chExt cx="1362075" cy="409435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5D1EDABE-D355-4165-B4D7-14ED1B0B79F7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5428534A-15C1-49FF-A146-EEF326012817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5819A94C-DD50-4C9C-AB54-CFD098CEED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120C1AB4-08CE-49F9-86CE-43788417B2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DC6E5E1-4337-43B0-BD51-E4CCF7EF0C77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F797462A-2BAB-43D2-893A-8F8052B5A27A}"/>
              </a:ext>
            </a:extLst>
          </p:cNvPr>
          <p:cNvSpPr txBox="1"/>
          <p:nvPr/>
        </p:nvSpPr>
        <p:spPr>
          <a:xfrm>
            <a:off x="431152" y="1994534"/>
            <a:ext cx="2685404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은행 자동납부를 등록을 도와드릴게요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B829626-4371-4E74-8324-20A3E63CD626}"/>
              </a:ext>
            </a:extLst>
          </p:cNvPr>
          <p:cNvGrpSpPr/>
          <p:nvPr/>
        </p:nvGrpSpPr>
        <p:grpSpPr>
          <a:xfrm>
            <a:off x="648308" y="3496071"/>
            <a:ext cx="2267366" cy="274320"/>
            <a:chOff x="6846094" y="3510739"/>
            <a:chExt cx="2169534" cy="274320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73FB6645-CC0D-4F6B-AD23-774DECF77886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EF3397F-F863-4B0A-A842-A652838D497F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동의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307563A-1B50-4061-BB30-FD125603096F}"/>
              </a:ext>
            </a:extLst>
          </p:cNvPr>
          <p:cNvGrpSpPr/>
          <p:nvPr/>
        </p:nvGrpSpPr>
        <p:grpSpPr>
          <a:xfrm>
            <a:off x="648308" y="3892832"/>
            <a:ext cx="2267366" cy="274320"/>
            <a:chOff x="6846094" y="3510739"/>
            <a:chExt cx="2169534" cy="274320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15B4C5D3-D851-4609-BA55-A00D6802F4FF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88A27E2-0EBE-4D7F-B03B-492691DE6A3E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취소</a:t>
              </a:r>
            </a:p>
          </p:txBody>
        </p:sp>
      </p:grpSp>
      <p:sp>
        <p:nvSpPr>
          <p:cNvPr id="26" name="타원 25">
            <a:extLst>
              <a:ext uri="{FF2B5EF4-FFF2-40B4-BE49-F238E27FC236}">
                <a16:creationId xmlns:a16="http://schemas.microsoft.com/office/drawing/2014/main" id="{54A0DD1E-D150-4CC8-B82E-6F0B51DCAA50}"/>
              </a:ext>
            </a:extLst>
          </p:cNvPr>
          <p:cNvSpPr/>
          <p:nvPr/>
        </p:nvSpPr>
        <p:spPr>
          <a:xfrm>
            <a:off x="523890" y="3484252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AF93054-505D-4D9F-BAD5-84DCB28196CA}"/>
              </a:ext>
            </a:extLst>
          </p:cNvPr>
          <p:cNvSpPr/>
          <p:nvPr/>
        </p:nvSpPr>
        <p:spPr>
          <a:xfrm>
            <a:off x="523890" y="3939518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7518E34-68A9-4455-8AF2-524E52D142C8}"/>
              </a:ext>
            </a:extLst>
          </p:cNvPr>
          <p:cNvSpPr/>
          <p:nvPr/>
        </p:nvSpPr>
        <p:spPr>
          <a:xfrm>
            <a:off x="423510" y="2227643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F2B4E-29DD-7A09-0F7D-258A28D0023B}"/>
              </a:ext>
            </a:extLst>
          </p:cNvPr>
          <p:cNvSpPr txBox="1"/>
          <p:nvPr/>
        </p:nvSpPr>
        <p:spPr>
          <a:xfrm>
            <a:off x="431152" y="2385042"/>
            <a:ext cx="2685404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아래 계좌로 등록하시는 것에 동의하시면 “</a:t>
            </a:r>
            <a:r>
              <a:rPr lang="ko-KR" altLang="en-US" sz="1100" dirty="0" err="1">
                <a:solidFill>
                  <a:schemeClr val="bg1"/>
                </a:solidFill>
                <a:latin typeface="+mn-ea"/>
              </a:rPr>
              <a:t>동의“라고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 말씀해 주세요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35AADD-0EA9-F0A6-D6D0-9D10BF4BEE83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FD_MI_FE_02_05_01</a:t>
            </a:r>
            <a:endParaRPr lang="ko-KR" altLang="en-US" sz="9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E0DA31B-82A3-36BB-2C6D-37BB437B61BF}"/>
              </a:ext>
            </a:extLst>
          </p:cNvPr>
          <p:cNvSpPr/>
          <p:nvPr/>
        </p:nvSpPr>
        <p:spPr>
          <a:xfrm>
            <a:off x="4318328" y="1897440"/>
            <a:ext cx="4143469" cy="169167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계좌번호 </a:t>
            </a:r>
            <a:r>
              <a:rPr lang="en-US" altLang="ko-KR" dirty="0"/>
              <a:t>TTS</a:t>
            </a:r>
            <a:r>
              <a:rPr lang="ko-KR" altLang="en-US" dirty="0"/>
              <a:t> 문제 확인필요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566C256-268D-F01F-983B-17AEE61C47A5}"/>
              </a:ext>
            </a:extLst>
          </p:cNvPr>
          <p:cNvSpPr/>
          <p:nvPr/>
        </p:nvSpPr>
        <p:spPr>
          <a:xfrm>
            <a:off x="543732" y="3043674"/>
            <a:ext cx="2443912" cy="3127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tx1"/>
                </a:solidFill>
              </a:rPr>
              <a:t>신한은행 </a:t>
            </a:r>
            <a:r>
              <a:rPr lang="en-US" altLang="ko-KR" sz="1000" b="1" dirty="0">
                <a:solidFill>
                  <a:schemeClr val="tx1"/>
                </a:solidFill>
              </a:rPr>
              <a:t>110-1234-56789</a:t>
            </a:r>
          </a:p>
        </p:txBody>
      </p:sp>
    </p:spTree>
    <p:extLst>
      <p:ext uri="{BB962C8B-B14F-4D97-AF65-F5344CB8AC3E}">
        <p14:creationId xmlns:p14="http://schemas.microsoft.com/office/powerpoint/2010/main" val="35036260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8BF9F-42B5-1104-B7F3-6DEF60E18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01391E74-0B91-8F19-120F-5BA42D0274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036247"/>
              </p:ext>
            </p:extLst>
          </p:nvPr>
        </p:nvGraphicFramePr>
        <p:xfrm>
          <a:off x="9768840" y="532464"/>
          <a:ext cx="2361310" cy="2634731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변경 값 노출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은행명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계좌번호 노출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3006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은행 자동납부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계좌번호 오류일 경우 노출</a:t>
                      </a:r>
                      <a:b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붉은글씨로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노출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[2-1] </a:t>
                      </a: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인풋박스</a:t>
                      </a:r>
                      <a:b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숫자만 입력가능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  <a:tr h="3006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138649"/>
                  </a:ext>
                </a:extLst>
              </a:tr>
              <a:tr h="3006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483188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DA581FA2-D78D-15F9-9E76-4421EDC591D1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요금문의</a:t>
            </a:r>
            <a:r>
              <a:rPr lang="en-US" altLang="ko-KR" sz="800" dirty="0"/>
              <a:t>&gt;</a:t>
            </a:r>
            <a:r>
              <a:rPr lang="ko-KR" altLang="en-US" sz="800" dirty="0"/>
              <a:t>빌링 변경관리</a:t>
            </a:r>
            <a:r>
              <a:rPr lang="en-US" altLang="ko-KR" sz="800" dirty="0"/>
              <a:t>&gt;</a:t>
            </a:r>
            <a:r>
              <a:rPr lang="ko-KR" altLang="en-US" sz="800" dirty="0"/>
              <a:t>카드 자동이체 납부 변경신청 은행자동이체 변경</a:t>
            </a:r>
            <a:r>
              <a:rPr lang="en-US" altLang="ko-KR" sz="800" dirty="0"/>
              <a:t>(</a:t>
            </a:r>
            <a:r>
              <a:rPr lang="ko-KR" altLang="en-US" sz="800" dirty="0"/>
              <a:t>은행 </a:t>
            </a:r>
            <a:r>
              <a:rPr lang="en-US" altLang="ko-KR" sz="800" dirty="0"/>
              <a:t>-&gt; </a:t>
            </a:r>
            <a:r>
              <a:rPr lang="ko-KR" altLang="en-US" sz="800" dirty="0"/>
              <a:t>은행 </a:t>
            </a:r>
            <a:r>
              <a:rPr lang="en-US" altLang="ko-KR" sz="800" dirty="0"/>
              <a:t>, </a:t>
            </a:r>
            <a:r>
              <a:rPr lang="ko-KR" altLang="en-US" sz="800" dirty="0"/>
              <a:t>카드 </a:t>
            </a:r>
            <a:r>
              <a:rPr lang="en-US" altLang="ko-KR" sz="800" dirty="0"/>
              <a:t>-&gt; </a:t>
            </a:r>
            <a:r>
              <a:rPr lang="ko-KR" altLang="en-US" sz="800" dirty="0"/>
              <a:t>은행</a:t>
            </a:r>
            <a:r>
              <a:rPr lang="en-US" altLang="ko-KR" sz="800" dirty="0"/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B79C78-038B-79E6-7183-5104F86BE035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DS_MI_FE_02_06</a:t>
            </a:r>
            <a:endParaRPr lang="en-US" altLang="ko-KR" sz="800" dirty="0"/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4F5A6BE6-6C72-5F67-F1EE-2F463CB06816}"/>
              </a:ext>
            </a:extLst>
          </p:cNvPr>
          <p:cNvSpPr/>
          <p:nvPr/>
        </p:nvSpPr>
        <p:spPr>
          <a:xfrm>
            <a:off x="4235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신청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변경 성공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87AC9DB-3594-2504-6517-F10C6450F4FC}"/>
              </a:ext>
            </a:extLst>
          </p:cNvPr>
          <p:cNvSpPr txBox="1"/>
          <p:nvPr/>
        </p:nvSpPr>
        <p:spPr>
          <a:xfrm>
            <a:off x="498608" y="2933149"/>
            <a:ext cx="2546544" cy="688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+mn-ea"/>
              </a:rPr>
              <a:t>※ </a:t>
            </a:r>
            <a:r>
              <a:rPr lang="ko-KR" altLang="en-US" sz="900" dirty="0">
                <a:latin typeface="+mn-ea"/>
              </a:rPr>
              <a:t>고객센터 및 </a:t>
            </a:r>
            <a:r>
              <a:rPr lang="ko-KR" altLang="en-US" sz="900" dirty="0" err="1">
                <a:latin typeface="+mn-ea"/>
              </a:rPr>
              <a:t>비월드</a:t>
            </a:r>
            <a:r>
              <a:rPr lang="ko-KR" altLang="en-US" sz="900" dirty="0">
                <a:latin typeface="+mn-ea"/>
              </a:rPr>
              <a:t> 등 추가로 변경하시는 경우 승인 예정일은 변경될 수 있으니 변경 시점에 반드시 확인해주시기 바랍니다</a:t>
            </a:r>
            <a:r>
              <a:rPr lang="en-US" altLang="ko-KR" sz="900" dirty="0">
                <a:latin typeface="+mn-ea"/>
              </a:rPr>
              <a:t>.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76BA611-AC00-4FE7-8E2A-5FDA4F68998D}"/>
              </a:ext>
            </a:extLst>
          </p:cNvPr>
          <p:cNvGrpSpPr/>
          <p:nvPr/>
        </p:nvGrpSpPr>
        <p:grpSpPr>
          <a:xfrm>
            <a:off x="423510" y="943540"/>
            <a:ext cx="796863" cy="316109"/>
            <a:chOff x="4733925" y="2686050"/>
            <a:chExt cx="1362075" cy="409435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9003DAF-9496-422D-86E6-3A0B12E77169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107BD46-BF29-4C8F-89DD-CAD54F854387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0AD1C175-6C2F-48FA-A572-898F6D301C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96D6A740-F61E-485F-91F0-F6FE891872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E098BFE-C9F1-4C51-A298-935372342628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95EE627-8BB4-4D8F-8DA5-F1847E6E9ABB}"/>
              </a:ext>
            </a:extLst>
          </p:cNvPr>
          <p:cNvGrpSpPr/>
          <p:nvPr/>
        </p:nvGrpSpPr>
        <p:grpSpPr>
          <a:xfrm>
            <a:off x="2754606" y="939916"/>
            <a:ext cx="361950" cy="316109"/>
            <a:chOff x="4733925" y="2686050"/>
            <a:chExt cx="1362075" cy="40943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AF29C75E-35E0-4DB2-B0A3-51B06F023F6F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AACF12F0-A15B-4CA1-A8D8-1A5BB22327B5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62862346-A83C-44D3-959B-31DDA53FD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7DC21A0B-8533-46B8-9900-6E366E6041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754187D-127F-4EA3-92C2-E0079007685F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6512947-535C-435E-95B6-364A2C8C2A34}"/>
              </a:ext>
            </a:extLst>
          </p:cNvPr>
          <p:cNvSpPr txBox="1"/>
          <p:nvPr/>
        </p:nvSpPr>
        <p:spPr>
          <a:xfrm>
            <a:off x="441159" y="5986218"/>
            <a:ext cx="2674716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다른 업무가 필요하시면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“처음으로” </a:t>
            </a:r>
            <a:r>
              <a:rPr lang="ko-KR" altLang="en-US" sz="1100" dirty="0" err="1">
                <a:solidFill>
                  <a:schemeClr val="bg1"/>
                </a:solidFill>
                <a:latin typeface="+mn-ea"/>
              </a:rPr>
              <a:t>라고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 말씀해주세요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6422DCA-FCF3-4CE5-AD29-249377367A05}"/>
              </a:ext>
            </a:extLst>
          </p:cNvPr>
          <p:cNvSpPr txBox="1"/>
          <p:nvPr/>
        </p:nvSpPr>
        <p:spPr>
          <a:xfrm>
            <a:off x="412524" y="1627031"/>
            <a:ext cx="1340432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은행 자동납부</a:t>
            </a:r>
            <a:r>
              <a:rPr lang="en-US" altLang="ko-KR" sz="1000" b="1" dirty="0">
                <a:latin typeface="+mn-ea"/>
              </a:rPr>
              <a:t> (5/5)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C908896-8651-49EC-A1C3-C1A3103BBAF4}"/>
              </a:ext>
            </a:extLst>
          </p:cNvPr>
          <p:cNvSpPr txBox="1"/>
          <p:nvPr/>
        </p:nvSpPr>
        <p:spPr>
          <a:xfrm>
            <a:off x="431295" y="1977752"/>
            <a:ext cx="2685261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아래 계좌로 자동납부가 등록되었어요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33CE01B-111E-4459-907C-64E680C897DD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FD_MI_FE_02_06_01</a:t>
            </a:r>
            <a:endParaRPr lang="ko-KR" altLang="en-US" sz="900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3A140E13-D367-45CB-BDD2-8F798FF2D79F}"/>
              </a:ext>
            </a:extLst>
          </p:cNvPr>
          <p:cNvSpPr/>
          <p:nvPr/>
        </p:nvSpPr>
        <p:spPr>
          <a:xfrm>
            <a:off x="394461" y="2037101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BD86278-44B3-82C4-A067-5766D61A7867}"/>
              </a:ext>
            </a:extLst>
          </p:cNvPr>
          <p:cNvSpPr/>
          <p:nvPr/>
        </p:nvSpPr>
        <p:spPr>
          <a:xfrm>
            <a:off x="3538262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신청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변경 취소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5E31A5C-618E-A935-2213-417F0F9B405B}"/>
              </a:ext>
            </a:extLst>
          </p:cNvPr>
          <p:cNvGrpSpPr/>
          <p:nvPr/>
        </p:nvGrpSpPr>
        <p:grpSpPr>
          <a:xfrm>
            <a:off x="3538261" y="943540"/>
            <a:ext cx="796863" cy="316109"/>
            <a:chOff x="4733925" y="2686050"/>
            <a:chExt cx="1362075" cy="40943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2633F2B-3529-88EC-A54C-172B321B0917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08B4BE1B-6C0F-8A44-DD3B-58998DC39878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CD31413B-B3ED-014C-9790-D925F6FC4D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AB70F0F8-1EB5-5C87-86DA-993961819B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D0B1019-00F9-319D-DDC4-F4E5382051BD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1A4DB80-D5D3-7E10-E87B-559AB6DFE959}"/>
              </a:ext>
            </a:extLst>
          </p:cNvPr>
          <p:cNvGrpSpPr/>
          <p:nvPr/>
        </p:nvGrpSpPr>
        <p:grpSpPr>
          <a:xfrm>
            <a:off x="5869357" y="939916"/>
            <a:ext cx="361950" cy="316109"/>
            <a:chOff x="4733925" y="2686050"/>
            <a:chExt cx="1362075" cy="40943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9781CF0-9E5D-27F9-97C3-794DBEB4FF8F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898ED0F-1860-C919-A9E1-9E8A2DD1EEA1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0C6E9CC8-02DD-DBDB-CC85-3BD6C65806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E72DD5EA-B496-6479-4226-EFDA28B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12D662-D3EF-F7AD-0407-7CBEFA9AAC5A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D7E7EB0-6767-6C9E-1F03-C5CE9E842583}"/>
              </a:ext>
            </a:extLst>
          </p:cNvPr>
          <p:cNvSpPr txBox="1"/>
          <p:nvPr/>
        </p:nvSpPr>
        <p:spPr>
          <a:xfrm>
            <a:off x="3555910" y="2365686"/>
            <a:ext cx="2674716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다른 업무가 필요하시면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“처음으로” </a:t>
            </a:r>
            <a:r>
              <a:rPr lang="ko-KR" altLang="en-US" sz="1100" dirty="0" err="1">
                <a:solidFill>
                  <a:schemeClr val="bg1"/>
                </a:solidFill>
                <a:latin typeface="+mn-ea"/>
              </a:rPr>
              <a:t>라고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 말씀해주세요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F2DC2B-ED85-C943-A6EC-E19677EE91FB}"/>
              </a:ext>
            </a:extLst>
          </p:cNvPr>
          <p:cNvSpPr txBox="1"/>
          <p:nvPr/>
        </p:nvSpPr>
        <p:spPr>
          <a:xfrm>
            <a:off x="3527275" y="1627031"/>
            <a:ext cx="99899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은행 자동납부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88437F-1721-B3BD-6C97-2962B67A326D}"/>
              </a:ext>
            </a:extLst>
          </p:cNvPr>
          <p:cNvSpPr txBox="1"/>
          <p:nvPr/>
        </p:nvSpPr>
        <p:spPr>
          <a:xfrm>
            <a:off x="3546046" y="1977752"/>
            <a:ext cx="2685261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은행 자동납부 신청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변경이 취소되었어요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9F3D43-F5FF-CD48-B067-DF1CD9615BFE}"/>
              </a:ext>
            </a:extLst>
          </p:cNvPr>
          <p:cNvSpPr txBox="1"/>
          <p:nvPr/>
        </p:nvSpPr>
        <p:spPr>
          <a:xfrm>
            <a:off x="3546046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FD_MI_FE_02_06_02</a:t>
            </a:r>
            <a:endParaRPr lang="ko-KR" altLang="en-US" sz="9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991926F-6B84-31AE-AE13-9681EA7DDFE3}"/>
              </a:ext>
            </a:extLst>
          </p:cNvPr>
          <p:cNvSpPr/>
          <p:nvPr/>
        </p:nvSpPr>
        <p:spPr>
          <a:xfrm>
            <a:off x="543732" y="2469989"/>
            <a:ext cx="2443912" cy="3127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tx1"/>
                </a:solidFill>
              </a:rPr>
              <a:t>신한은행 </a:t>
            </a:r>
            <a:r>
              <a:rPr lang="en-US" altLang="ko-KR" sz="1000" b="1" dirty="0">
                <a:solidFill>
                  <a:schemeClr val="tx1"/>
                </a:solidFill>
              </a:rPr>
              <a:t>110-1234-56789</a:t>
            </a:r>
          </a:p>
        </p:txBody>
      </p:sp>
    </p:spTree>
    <p:extLst>
      <p:ext uri="{BB962C8B-B14F-4D97-AF65-F5344CB8AC3E}">
        <p14:creationId xmlns:p14="http://schemas.microsoft.com/office/powerpoint/2010/main" val="35827764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6212C-8C4F-3068-D55B-1DBB25B9D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2C418897-A7A6-6817-9409-04AAA9FFEA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398923"/>
              </p:ext>
            </p:extLst>
          </p:nvPr>
        </p:nvGraphicFramePr>
        <p:xfrm>
          <a:off x="9768840" y="532464"/>
          <a:ext cx="2361310" cy="1781715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상담사 연결로 이동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공통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3006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클릭 시 상담사 연결로 이동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공통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  <a:tr h="3006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138649"/>
                  </a:ext>
                </a:extLst>
              </a:tr>
              <a:tr h="3006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483188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5A127D8F-F07E-40E0-FFE9-B9A40929D611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요금문의</a:t>
            </a:r>
            <a:r>
              <a:rPr lang="en-US" altLang="ko-KR" sz="800" dirty="0"/>
              <a:t>&gt;</a:t>
            </a:r>
            <a:r>
              <a:rPr lang="ko-KR" altLang="en-US" sz="800" dirty="0"/>
              <a:t>빌링 변경관리</a:t>
            </a:r>
            <a:r>
              <a:rPr lang="en-US" altLang="ko-KR" sz="800" dirty="0"/>
              <a:t>&gt;</a:t>
            </a:r>
            <a:r>
              <a:rPr lang="ko-KR" altLang="en-US" sz="800" dirty="0"/>
              <a:t>카드 자동이체 납부 변경신청 은행자동이체 변경</a:t>
            </a:r>
            <a:r>
              <a:rPr lang="en-US" altLang="ko-KR" sz="800" dirty="0"/>
              <a:t>(</a:t>
            </a:r>
            <a:r>
              <a:rPr lang="ko-KR" altLang="en-US" sz="800" dirty="0"/>
              <a:t>은행 </a:t>
            </a:r>
            <a:r>
              <a:rPr lang="en-US" altLang="ko-KR" sz="800" dirty="0"/>
              <a:t>-&gt; </a:t>
            </a:r>
            <a:r>
              <a:rPr lang="ko-KR" altLang="en-US" sz="800" dirty="0"/>
              <a:t>은행 </a:t>
            </a:r>
            <a:r>
              <a:rPr lang="en-US" altLang="ko-KR" sz="800" dirty="0"/>
              <a:t>, </a:t>
            </a:r>
            <a:r>
              <a:rPr lang="ko-KR" altLang="en-US" sz="800" dirty="0"/>
              <a:t>카드 </a:t>
            </a:r>
            <a:r>
              <a:rPr lang="en-US" altLang="ko-KR" sz="800" dirty="0"/>
              <a:t>-&gt; </a:t>
            </a:r>
            <a:r>
              <a:rPr lang="ko-KR" altLang="en-US" sz="800" dirty="0"/>
              <a:t>은행</a:t>
            </a:r>
            <a:r>
              <a:rPr lang="en-US" altLang="ko-KR" sz="800" dirty="0"/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06A175-4F29-01B9-5AB8-120DB81031D1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DS_MI_FE_02_06</a:t>
            </a:r>
            <a:endParaRPr lang="en-US" altLang="ko-KR" sz="800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F4EC11E-1882-E19C-F0EA-F2B970F2B36E}"/>
              </a:ext>
            </a:extLst>
          </p:cNvPr>
          <p:cNvSpPr/>
          <p:nvPr/>
        </p:nvSpPr>
        <p:spPr>
          <a:xfrm>
            <a:off x="4235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3</a:t>
            </a:r>
            <a:r>
              <a:rPr lang="ko-KR" altLang="en-US" sz="1200" b="1" dirty="0"/>
              <a:t>회 실패 시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DC6DE1-9CA6-4012-BE32-776AFD273C8F}"/>
              </a:ext>
            </a:extLst>
          </p:cNvPr>
          <p:cNvGrpSpPr/>
          <p:nvPr/>
        </p:nvGrpSpPr>
        <p:grpSpPr>
          <a:xfrm>
            <a:off x="423510" y="943540"/>
            <a:ext cx="796863" cy="316109"/>
            <a:chOff x="4733925" y="2686050"/>
            <a:chExt cx="1362075" cy="409435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6684C41-FF80-00C4-232C-4A72C74146BD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58436A50-CF31-4771-44B8-ECBBB7DD468A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4B1A36A3-A603-DDF5-788F-3DB72D0F20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8D84E8C5-CA80-58CE-C298-4ADD10B8F7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CE3C9F1-B3F2-FFA6-7F31-83264D7CA97B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583F19D-30A8-2E54-9D37-7061BF1B17DC}"/>
              </a:ext>
            </a:extLst>
          </p:cNvPr>
          <p:cNvGrpSpPr/>
          <p:nvPr/>
        </p:nvGrpSpPr>
        <p:grpSpPr>
          <a:xfrm>
            <a:off x="2754606" y="939916"/>
            <a:ext cx="361950" cy="316109"/>
            <a:chOff x="4733925" y="2686050"/>
            <a:chExt cx="1362075" cy="409435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51593F52-7837-E6DE-7EA6-94775CDEA2D1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56191B66-D269-06A5-4165-A3673FA04407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591DD1BF-76BB-F4FA-F0EF-DB93473D97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3D1746C9-EAFD-5BEA-73B2-DA6B0A000F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22381A7-E606-2E96-B003-2E674E3A5BC1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91241558-7F58-E134-A2C0-F5D1F297FC3B}"/>
              </a:ext>
            </a:extLst>
          </p:cNvPr>
          <p:cNvSpPr txBox="1"/>
          <p:nvPr/>
        </p:nvSpPr>
        <p:spPr>
          <a:xfrm>
            <a:off x="426707" y="2296383"/>
            <a:ext cx="2689002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</a:rPr>
              <a:t>잠시 후 보면서 말로 하는 </a:t>
            </a:r>
            <a:r>
              <a:rPr lang="en-US" altLang="ko-KR" sz="1100" dirty="0">
                <a:solidFill>
                  <a:schemeClr val="bg1"/>
                </a:solidFill>
              </a:rPr>
              <a:t>AI</a:t>
            </a:r>
            <a:r>
              <a:rPr lang="ko-KR" altLang="en-US" sz="1100" dirty="0">
                <a:solidFill>
                  <a:schemeClr val="bg1"/>
                </a:solidFill>
              </a:rPr>
              <a:t>상담이 종료될 예정이에요</a:t>
            </a:r>
            <a:r>
              <a:rPr lang="en-US" altLang="ko-KR" sz="1100" dirty="0">
                <a:solidFill>
                  <a:schemeClr val="bg1"/>
                </a:solidFill>
              </a:rPr>
              <a:t>.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21F109-274C-9590-CDC0-F207BB4466D3}"/>
              </a:ext>
            </a:extLst>
          </p:cNvPr>
          <p:cNvSpPr txBox="1"/>
          <p:nvPr/>
        </p:nvSpPr>
        <p:spPr>
          <a:xfrm>
            <a:off x="416556" y="1937802"/>
            <a:ext cx="2699999" cy="27328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</a:rPr>
              <a:t>안전한 이용을 위해 상담사 연결을 도와드릴게요</a:t>
            </a:r>
            <a:r>
              <a:rPr lang="en-US" altLang="ko-KR" sz="9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130D187-320A-0ADE-D75A-4C90DE356743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FD_MI_FE_02_07_01</a:t>
            </a:r>
            <a:endParaRPr lang="ko-KR" altLang="en-US" sz="9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8AF38E2-E00C-5D0D-476B-61B83FB1B857}"/>
              </a:ext>
            </a:extLst>
          </p:cNvPr>
          <p:cNvSpPr txBox="1"/>
          <p:nvPr/>
        </p:nvSpPr>
        <p:spPr>
          <a:xfrm>
            <a:off x="435511" y="1550105"/>
            <a:ext cx="99899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은행 자동납부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2D1878F-2A4D-7011-797D-0986800C504F}"/>
              </a:ext>
            </a:extLst>
          </p:cNvPr>
          <p:cNvSpPr/>
          <p:nvPr/>
        </p:nvSpPr>
        <p:spPr>
          <a:xfrm>
            <a:off x="35223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자동납부변경불가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7E267C-64E7-6497-B5B8-358D6CBDE669}"/>
              </a:ext>
            </a:extLst>
          </p:cNvPr>
          <p:cNvGrpSpPr/>
          <p:nvPr/>
        </p:nvGrpSpPr>
        <p:grpSpPr>
          <a:xfrm>
            <a:off x="3522310" y="943540"/>
            <a:ext cx="796863" cy="316109"/>
            <a:chOff x="4733925" y="2686050"/>
            <a:chExt cx="1362075" cy="40943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2092450-61F9-2445-9124-E434DD431DFA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BAECF11-B4D5-1BEB-79BB-69C935580411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709D6B36-DF4E-3DAA-81F4-BF76B00FC7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BC86CD01-79BA-C6D2-72F7-412ABCB9D9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ACAB23-D587-5398-907E-332B8202FDE8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65EBE7E-3D30-DB01-1761-419738530383}"/>
              </a:ext>
            </a:extLst>
          </p:cNvPr>
          <p:cNvGrpSpPr/>
          <p:nvPr/>
        </p:nvGrpSpPr>
        <p:grpSpPr>
          <a:xfrm>
            <a:off x="5853406" y="939916"/>
            <a:ext cx="361950" cy="316109"/>
            <a:chOff x="4733925" y="2686050"/>
            <a:chExt cx="1362075" cy="40943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3142888-F536-3D60-B91E-19D4AAE1441C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13431D04-CAD0-378A-42A8-8BF31C22D956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1EFB8547-8EBA-117F-037D-7680C6539D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718C2FA9-01D5-BFB4-874B-1F2A1B4F8C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C8C899-EEB7-6932-7968-74CE86F77546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3343AE9-2B5F-C7DB-634F-4E0DFB057033}"/>
              </a:ext>
            </a:extLst>
          </p:cNvPr>
          <p:cNvSpPr txBox="1"/>
          <p:nvPr/>
        </p:nvSpPr>
        <p:spPr>
          <a:xfrm>
            <a:off x="3525507" y="2503289"/>
            <a:ext cx="2689002" cy="31354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</a:rPr>
              <a:t>상담사 연결을 통해 도와드릴게요</a:t>
            </a:r>
            <a:r>
              <a:rPr lang="en-US" altLang="ko-KR" sz="1100" dirty="0">
                <a:solidFill>
                  <a:schemeClr val="bg1"/>
                </a:solidFill>
              </a:rPr>
              <a:t>.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EEC5BB-8BFA-1548-2C43-6D3A7FFBD12A}"/>
              </a:ext>
            </a:extLst>
          </p:cNvPr>
          <p:cNvSpPr txBox="1"/>
          <p:nvPr/>
        </p:nvSpPr>
        <p:spPr>
          <a:xfrm>
            <a:off x="3515356" y="1937802"/>
            <a:ext cx="2699999" cy="4810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</a:rPr>
              <a:t>고객님 현재 계좌는 자동납부 변경이 불가능한 상태예요</a:t>
            </a:r>
            <a:r>
              <a:rPr lang="en-US" altLang="ko-KR" sz="9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94B8F9-9D58-A04B-033A-6E270CF98374}"/>
              </a:ext>
            </a:extLst>
          </p:cNvPr>
          <p:cNvSpPr txBox="1"/>
          <p:nvPr/>
        </p:nvSpPr>
        <p:spPr>
          <a:xfrm>
            <a:off x="35300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FD_MI_FE_02_07_02</a:t>
            </a:r>
            <a:endParaRPr lang="ko-KR" altLang="en-US" sz="9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5F34F3-06A1-639F-FF52-7C9173E80122}"/>
              </a:ext>
            </a:extLst>
          </p:cNvPr>
          <p:cNvSpPr txBox="1"/>
          <p:nvPr/>
        </p:nvSpPr>
        <p:spPr>
          <a:xfrm>
            <a:off x="3534311" y="1550105"/>
            <a:ext cx="1043876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은행 자동납부 </a:t>
            </a:r>
            <a:endParaRPr lang="en-US" altLang="ko-KR" sz="1000" b="1" dirty="0">
              <a:latin typeface="+mn-ea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B169CE0-8498-C38A-2940-1DBFC7FDD066}"/>
              </a:ext>
            </a:extLst>
          </p:cNvPr>
          <p:cNvGrpSpPr/>
          <p:nvPr/>
        </p:nvGrpSpPr>
        <p:grpSpPr>
          <a:xfrm>
            <a:off x="3680066" y="2983234"/>
            <a:ext cx="2400057" cy="274320"/>
            <a:chOff x="6846094" y="3510739"/>
            <a:chExt cx="2169534" cy="274320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51F6CAFA-7302-A31D-047B-8A06473BEA62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AB248ED-8BEA-25BB-F70D-DBAEE84F4E15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상담사 연결</a:t>
              </a:r>
            </a:p>
          </p:txBody>
        </p:sp>
      </p:grpSp>
      <p:sp>
        <p:nvSpPr>
          <p:cNvPr id="28" name="타원 27">
            <a:extLst>
              <a:ext uri="{FF2B5EF4-FFF2-40B4-BE49-F238E27FC236}">
                <a16:creationId xmlns:a16="http://schemas.microsoft.com/office/drawing/2014/main" id="{542ED82B-9140-122E-5D5F-F97F2F86B2BD}"/>
              </a:ext>
            </a:extLst>
          </p:cNvPr>
          <p:cNvSpPr/>
          <p:nvPr/>
        </p:nvSpPr>
        <p:spPr>
          <a:xfrm>
            <a:off x="3589592" y="2947124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EA1324C-8A0B-61DA-C9B1-01FE17FF842D}"/>
              </a:ext>
            </a:extLst>
          </p:cNvPr>
          <p:cNvSpPr/>
          <p:nvPr/>
        </p:nvSpPr>
        <p:spPr>
          <a:xfrm>
            <a:off x="1781295" y="2759256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1467235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DD076-C39B-3BFF-88B8-3B11AC534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CEFB992-BD71-4094-25BC-6473AC1D13DD}"/>
              </a:ext>
            </a:extLst>
          </p:cNvPr>
          <p:cNvSpPr/>
          <p:nvPr/>
        </p:nvSpPr>
        <p:spPr>
          <a:xfrm>
            <a:off x="0" y="2417275"/>
            <a:ext cx="12192000" cy="21004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04.13.14. </a:t>
            </a:r>
            <a:r>
              <a:rPr lang="ko-KR" altLang="en-US" sz="2800" dirty="0"/>
              <a:t>입금계좌 안내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67C765-0BED-3013-3230-8B902C08BB3F}"/>
              </a:ext>
            </a:extLst>
          </p:cNvPr>
          <p:cNvSpPr/>
          <p:nvPr/>
        </p:nvSpPr>
        <p:spPr>
          <a:xfrm>
            <a:off x="9723422" y="-9049"/>
            <a:ext cx="2468578" cy="624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멀티모달</a:t>
            </a:r>
            <a:r>
              <a:rPr lang="en-US" altLang="ko-KR" dirty="0"/>
              <a:t>+</a:t>
            </a:r>
            <a:r>
              <a:rPr lang="ko-KR" altLang="en-US" dirty="0"/>
              <a:t>음성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3FBFBFF-2580-ADFF-99E9-9ADAAECF3460}"/>
              </a:ext>
            </a:extLst>
          </p:cNvPr>
          <p:cNvSpPr/>
          <p:nvPr/>
        </p:nvSpPr>
        <p:spPr>
          <a:xfrm>
            <a:off x="0" y="238136"/>
            <a:ext cx="2468578" cy="93183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가상계좌 보내줘</a:t>
            </a:r>
            <a:endParaRPr lang="en-US" altLang="ko-KR" sz="1200" dirty="0"/>
          </a:p>
          <a:p>
            <a:pPr algn="ctr"/>
            <a:r>
              <a:rPr lang="ko-KR" altLang="en-US" sz="1200" dirty="0"/>
              <a:t>가상계좌 문자로 보내줘</a:t>
            </a:r>
            <a:endParaRPr lang="en-US" altLang="ko-KR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1017C0-B3C9-7932-BF07-6F4CCFA315F3}"/>
              </a:ext>
            </a:extLst>
          </p:cNvPr>
          <p:cNvSpPr/>
          <p:nvPr/>
        </p:nvSpPr>
        <p:spPr>
          <a:xfrm>
            <a:off x="0" y="0"/>
            <a:ext cx="2468578" cy="23489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대표발화</a:t>
            </a:r>
            <a:endParaRPr lang="en-US" altLang="ko-KR" sz="1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86D906B-7595-B837-4F7A-883856AD5849}"/>
              </a:ext>
            </a:extLst>
          </p:cNvPr>
          <p:cNvSpPr/>
          <p:nvPr/>
        </p:nvSpPr>
        <p:spPr>
          <a:xfrm>
            <a:off x="0" y="4517679"/>
            <a:ext cx="12192000" cy="62468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b,c</a:t>
            </a:r>
            <a:r>
              <a:rPr lang="en-US" altLang="ko-KR" dirty="0"/>
              <a:t> </a:t>
            </a:r>
            <a:r>
              <a:rPr lang="ko-KR" altLang="en-US" dirty="0"/>
              <a:t>고객</a:t>
            </a:r>
          </a:p>
          <a:p>
            <a:pPr algn="ctr"/>
            <a:r>
              <a:rPr lang="ko-KR" altLang="en-US" dirty="0" err="1"/>
              <a:t>미납중인고객</a:t>
            </a:r>
            <a:r>
              <a:rPr lang="en-US" altLang="ko-KR" dirty="0"/>
              <a:t> / </a:t>
            </a:r>
            <a:r>
              <a:rPr lang="ko-KR" altLang="en-US" dirty="0"/>
              <a:t>인증필요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183142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A848E-566D-C3D1-F37F-EEC91D576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24BD208-F955-7B1B-1845-B496816DFD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491378"/>
              </p:ext>
            </p:extLst>
          </p:nvPr>
        </p:nvGraphicFramePr>
        <p:xfrm>
          <a:off x="248464" y="1068316"/>
          <a:ext cx="11648970" cy="486708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41495">
                  <a:extLst>
                    <a:ext uri="{9D8B030D-6E8A-4147-A177-3AD203B41FA5}">
                      <a16:colId xmlns:a16="http://schemas.microsoft.com/office/drawing/2014/main" val="2644237742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864356931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165514800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522634497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605381915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684349923"/>
                    </a:ext>
                  </a:extLst>
                </a:gridCol>
              </a:tblGrid>
              <a:tr h="5314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화면열린고객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API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화면 </a:t>
                      </a: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안열린고객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웹훅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추가 요구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7570567"/>
                  </a:ext>
                </a:extLst>
              </a:tr>
              <a:tr h="43356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없음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화면에 보여줌 </a:t>
                      </a:r>
                      <a:b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휴대폰으로 보냈습니다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휴대폰에서 확인해주세요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멘트로 진행</a:t>
                      </a:r>
                      <a:b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  <a:b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없음</a:t>
                      </a:r>
                      <a:b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동작</a:t>
                      </a:r>
                      <a:b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휴대폰으로 보냈습니다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휴대폰에서 확인해주세요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 표현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미납고객여부 조회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가상계좌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MMS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발송 요청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동작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웹훅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호출해서 가상계좌내용 문자 발송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고객에게 문자 발송이 요청 되었음을 안내하고 시나리오 종료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##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체크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미납고객여부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가상계좌내용으로 문자 발송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3045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38214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B0078-09B1-BA68-BE84-8AFD0FF12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ED9053A1-4FB8-F388-61B0-877B9D5EF1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250016"/>
              </p:ext>
            </p:extLst>
          </p:nvPr>
        </p:nvGraphicFramePr>
        <p:xfrm>
          <a:off x="9768840" y="532464"/>
          <a:ext cx="2361310" cy="1748817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페이지 이동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en-US" altLang="ko-KR" sz="800" b="0" i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DS_MI_FE_04_02</a:t>
                      </a:r>
                      <a:endParaRPr lang="en-US" altLang="ko-KR" sz="800" dirty="0"/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페이지 이동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en-US" altLang="ko-KR" sz="800" b="0" i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DS_MI_FE_04_03</a:t>
                      </a:r>
                      <a:endParaRPr lang="en-US" altLang="ko-KR" sz="800" dirty="0"/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750467"/>
                  </a:ext>
                </a:extLst>
              </a:tr>
              <a:tr h="3006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미납 요금 없음 안내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B179CEEF-F681-BEFA-1DB3-99C54801A180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미납요금</a:t>
            </a:r>
            <a:r>
              <a:rPr lang="en-US" altLang="ko-KR" sz="800" dirty="0"/>
              <a:t>/</a:t>
            </a:r>
            <a:r>
              <a:rPr lang="ko-KR" altLang="en-US" sz="800" dirty="0"/>
              <a:t>납부일</a:t>
            </a:r>
            <a:r>
              <a:rPr lang="en-US" altLang="ko-KR" sz="800" dirty="0"/>
              <a:t>/</a:t>
            </a:r>
            <a:r>
              <a:rPr lang="ko-KR" altLang="en-US" sz="800" dirty="0"/>
              <a:t>납부방법 안내 </a:t>
            </a:r>
            <a:r>
              <a:rPr lang="en-US" altLang="ko-KR" sz="800" dirty="0"/>
              <a:t>- </a:t>
            </a:r>
            <a:r>
              <a:rPr lang="ko-KR" altLang="en-US" sz="800" dirty="0"/>
              <a:t>가상계좌 </a:t>
            </a:r>
            <a:r>
              <a:rPr lang="en-US" altLang="ko-KR" sz="800" dirty="0"/>
              <a:t>MMS</a:t>
            </a:r>
            <a:r>
              <a:rPr lang="ko-KR" altLang="en-US" sz="800" dirty="0"/>
              <a:t>발송</a:t>
            </a:r>
            <a:endParaRPr lang="en-US" altLang="ko-KR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962A29-8235-09F2-3573-5B68B82F044D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DS_MI_FE_04_01</a:t>
            </a:r>
            <a:endParaRPr lang="en-US" altLang="ko-KR" sz="800" dirty="0"/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4FAB4585-7112-0CC2-E1FD-FD62D4F0374C}"/>
              </a:ext>
            </a:extLst>
          </p:cNvPr>
          <p:cNvSpPr/>
          <p:nvPr/>
        </p:nvSpPr>
        <p:spPr>
          <a:xfrm>
            <a:off x="4235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미납요금 있음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0551634-3640-BB9A-4A04-016CCA4E0ABA}"/>
              </a:ext>
            </a:extLst>
          </p:cNvPr>
          <p:cNvGrpSpPr/>
          <p:nvPr/>
        </p:nvGrpSpPr>
        <p:grpSpPr>
          <a:xfrm>
            <a:off x="504309" y="3413585"/>
            <a:ext cx="2539660" cy="274320"/>
            <a:chOff x="6846094" y="3510739"/>
            <a:chExt cx="2169534" cy="27432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401D6C6B-C20A-EE4E-811F-38BEE95711F5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CCFA28-B65F-7C0E-0DF3-749A6837015C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가상계좌 문자 발송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555458B-7CFC-D478-3E09-4C1AFB668FF1}"/>
              </a:ext>
            </a:extLst>
          </p:cNvPr>
          <p:cNvGrpSpPr/>
          <p:nvPr/>
        </p:nvGrpSpPr>
        <p:grpSpPr>
          <a:xfrm>
            <a:off x="504309" y="3774768"/>
            <a:ext cx="2539660" cy="274320"/>
            <a:chOff x="6846094" y="3510739"/>
            <a:chExt cx="2169534" cy="274320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A4D67D1A-8C50-B9D0-8840-5860869AEE1E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183109-F818-519A-B7C7-7ED6D3963312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가상계좌 안내</a:t>
              </a:r>
            </a:p>
          </p:txBody>
        </p:sp>
      </p:grp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29DD6256-1202-6515-2E04-DED03BA9968C}"/>
              </a:ext>
            </a:extLst>
          </p:cNvPr>
          <p:cNvSpPr/>
          <p:nvPr/>
        </p:nvSpPr>
        <p:spPr>
          <a:xfrm>
            <a:off x="3519794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미납요금 없음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DDB0E0A-30FB-49B2-BD47-4DBB09808D1F}"/>
              </a:ext>
            </a:extLst>
          </p:cNvPr>
          <p:cNvGrpSpPr/>
          <p:nvPr/>
        </p:nvGrpSpPr>
        <p:grpSpPr>
          <a:xfrm>
            <a:off x="423510" y="943540"/>
            <a:ext cx="796863" cy="316109"/>
            <a:chOff x="4733925" y="2686050"/>
            <a:chExt cx="1362075" cy="409435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596DA389-2AB1-4DEA-B6B7-1452F3B01B7F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D6D77AAE-A57C-4760-B845-5BF167DCD963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2313A414-6FB9-4B8A-BDA2-595F9423F9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8F589EB1-DE60-4932-A71F-6208E2BA48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1374A6-05A3-4E57-9D6E-47C72DDFC8D6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D117921-9220-48E7-87FD-9F2E9DAC8F11}"/>
              </a:ext>
            </a:extLst>
          </p:cNvPr>
          <p:cNvGrpSpPr/>
          <p:nvPr/>
        </p:nvGrpSpPr>
        <p:grpSpPr>
          <a:xfrm>
            <a:off x="2754606" y="939916"/>
            <a:ext cx="361950" cy="316109"/>
            <a:chOff x="4733925" y="2686050"/>
            <a:chExt cx="1362075" cy="409435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CDDAB170-8DBD-49DF-A13B-8494F328F2C0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6D03EB03-1FA2-4A29-9A9C-7156CEB594CC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F68F7FAC-CA7B-463C-A9F7-73A376CD9D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FAC53723-768C-445B-B418-C81DAFA6E0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C19E467-B699-4C92-9758-5CD7BB876DF2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022FB2FC-CD07-409F-B9ED-293010AA8432}"/>
              </a:ext>
            </a:extLst>
          </p:cNvPr>
          <p:cNvGrpSpPr/>
          <p:nvPr/>
        </p:nvGrpSpPr>
        <p:grpSpPr>
          <a:xfrm>
            <a:off x="3523170" y="943540"/>
            <a:ext cx="796863" cy="316109"/>
            <a:chOff x="4733925" y="2686050"/>
            <a:chExt cx="1362075" cy="409435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43DF7D5C-3C1E-4301-BD0E-96734FCDF4B7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FDAD0EC5-EACA-4C78-9857-5B0B3EC7F47D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C4DE2ACA-E404-43DD-B645-40B3A8A410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73AB42A1-5C60-4715-8E33-5102471029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F7C85EE-C4F6-448C-8AC0-028D55DFFC94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65488D3E-9400-4951-A0C5-F8779919C21D}"/>
              </a:ext>
            </a:extLst>
          </p:cNvPr>
          <p:cNvGrpSpPr/>
          <p:nvPr/>
        </p:nvGrpSpPr>
        <p:grpSpPr>
          <a:xfrm>
            <a:off x="5854266" y="939916"/>
            <a:ext cx="361950" cy="316109"/>
            <a:chOff x="4733925" y="2686050"/>
            <a:chExt cx="1362075" cy="409435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29E61ED4-08D1-49C5-9994-2CEBE42F7658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197A690E-83B4-49B0-AD54-AE13E499E7C7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A7050CBA-A779-4254-ADC8-7B5BA44987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A7BCBBEF-ABA6-4079-A78E-7F702C718F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038C41E-BCB6-4C35-90D6-08E3C86B6CCD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0CA97CD6-9DA3-4DA5-9CD8-4FC1578DB001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FD_MI_FE_04_01_01</a:t>
            </a:r>
            <a:endParaRPr lang="ko-KR" altLang="en-US" sz="9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ADEEB8E-1DC7-417E-AB65-1D4411B317C3}"/>
              </a:ext>
            </a:extLst>
          </p:cNvPr>
          <p:cNvSpPr txBox="1"/>
          <p:nvPr/>
        </p:nvSpPr>
        <p:spPr>
          <a:xfrm>
            <a:off x="3518424" y="6569039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FD_MI_FE_04_01_02</a:t>
            </a:r>
            <a:endParaRPr lang="ko-KR" altLang="en-US" sz="9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AFB7D40-03C6-43B2-BC4B-C71CC288E1F8}"/>
              </a:ext>
            </a:extLst>
          </p:cNvPr>
          <p:cNvSpPr txBox="1"/>
          <p:nvPr/>
        </p:nvSpPr>
        <p:spPr>
          <a:xfrm>
            <a:off x="431295" y="2400659"/>
            <a:ext cx="2707786" cy="82137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입금전용계좌를 문자로 </a:t>
            </a:r>
            <a:r>
              <a:rPr lang="ko-KR" altLang="en-US" sz="1100" dirty="0" err="1">
                <a:solidFill>
                  <a:schemeClr val="bg1"/>
                </a:solidFill>
                <a:latin typeface="+mn-ea"/>
              </a:rPr>
              <a:t>받아보시려면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 ‘문자발송’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바로 보시려면 ‘</a:t>
            </a:r>
            <a:r>
              <a:rPr lang="ko-KR" altLang="en-US" sz="1100" dirty="0" err="1">
                <a:solidFill>
                  <a:schemeClr val="bg1"/>
                </a:solidFill>
                <a:latin typeface="+mn-ea"/>
              </a:rPr>
              <a:t>안내’라고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 말씀해 주세요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7821C47-587F-49D3-A92D-162DECBF472D}"/>
              </a:ext>
            </a:extLst>
          </p:cNvPr>
          <p:cNvSpPr txBox="1"/>
          <p:nvPr/>
        </p:nvSpPr>
        <p:spPr>
          <a:xfrm>
            <a:off x="431295" y="1627031"/>
            <a:ext cx="1340432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입금계좌 안내 </a:t>
            </a:r>
            <a:r>
              <a:rPr lang="en-US" altLang="ko-KR" sz="1000" b="1" dirty="0">
                <a:latin typeface="+mn-ea"/>
              </a:rPr>
              <a:t>(1/2)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5DE9BE-5E9F-4F70-9117-ACE782ED9BAB}"/>
              </a:ext>
            </a:extLst>
          </p:cNvPr>
          <p:cNvSpPr txBox="1"/>
          <p:nvPr/>
        </p:nvSpPr>
        <p:spPr>
          <a:xfrm>
            <a:off x="423510" y="1977752"/>
            <a:ext cx="2707786" cy="351460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현재 고객님은 미납 금액이 있어요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0EF5CBA-5E38-4061-8455-4D2564F4A70B}"/>
              </a:ext>
            </a:extLst>
          </p:cNvPr>
          <p:cNvSpPr txBox="1"/>
          <p:nvPr/>
        </p:nvSpPr>
        <p:spPr>
          <a:xfrm>
            <a:off x="3525866" y="2344962"/>
            <a:ext cx="2700000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다른 업무가 필요하시면 ‘</a:t>
            </a:r>
            <a:r>
              <a:rPr lang="ko-KR" altLang="en-US" sz="1100" dirty="0" err="1">
                <a:solidFill>
                  <a:schemeClr val="bg1"/>
                </a:solidFill>
                <a:latin typeface="+mn-ea"/>
              </a:rPr>
              <a:t>처음으로’라고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 말씀해 주세요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41F39AB-E415-4FCF-9374-E55F1EFA3689}"/>
              </a:ext>
            </a:extLst>
          </p:cNvPr>
          <p:cNvSpPr txBox="1"/>
          <p:nvPr/>
        </p:nvSpPr>
        <p:spPr>
          <a:xfrm>
            <a:off x="3570943" y="1631056"/>
            <a:ext cx="1340432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입금계좌 안내 </a:t>
            </a:r>
            <a:r>
              <a:rPr lang="en-US" altLang="ko-KR" sz="1000" b="1" dirty="0">
                <a:latin typeface="+mn-ea"/>
              </a:rPr>
              <a:t>(1/2)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1451CBC-FDB8-4B1D-B2A6-9FC94B373CD9}"/>
              </a:ext>
            </a:extLst>
          </p:cNvPr>
          <p:cNvSpPr txBox="1"/>
          <p:nvPr/>
        </p:nvSpPr>
        <p:spPr>
          <a:xfrm>
            <a:off x="3523169" y="1981777"/>
            <a:ext cx="2693047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현재 고객님은 납부하실 요금이 없어요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endParaRPr lang="en-US" altLang="ko-KR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D77BB987-6320-4F55-B16E-B3F0633B8A2F}"/>
              </a:ext>
            </a:extLst>
          </p:cNvPr>
          <p:cNvSpPr/>
          <p:nvPr/>
        </p:nvSpPr>
        <p:spPr>
          <a:xfrm>
            <a:off x="437557" y="3454780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80A87124-AC9C-4B30-A9FA-6EBDDD7B38BE}"/>
              </a:ext>
            </a:extLst>
          </p:cNvPr>
          <p:cNvSpPr/>
          <p:nvPr/>
        </p:nvSpPr>
        <p:spPr>
          <a:xfrm>
            <a:off x="3480468" y="1925166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592FB72F-88B2-4707-9A5F-F0A93594339D}"/>
              </a:ext>
            </a:extLst>
          </p:cNvPr>
          <p:cNvSpPr/>
          <p:nvPr/>
        </p:nvSpPr>
        <p:spPr>
          <a:xfrm>
            <a:off x="437557" y="3852370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EEFA09F-ABBC-4A09-B698-4430BB2DEA4D}"/>
              </a:ext>
            </a:extLst>
          </p:cNvPr>
          <p:cNvSpPr/>
          <p:nvPr/>
        </p:nvSpPr>
        <p:spPr>
          <a:xfrm>
            <a:off x="12192000" y="4521951"/>
            <a:ext cx="1883923" cy="233604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tx1"/>
                </a:solidFill>
              </a:rPr>
              <a:t>13, 14</a:t>
            </a:r>
            <a:r>
              <a:rPr lang="ko-KR" altLang="en-US" sz="1050" dirty="0">
                <a:solidFill>
                  <a:schemeClr val="tx1"/>
                </a:solidFill>
              </a:rPr>
              <a:t>번의 경우</a:t>
            </a:r>
          </a:p>
          <a:p>
            <a:r>
              <a:rPr lang="ko-KR" altLang="en-US" sz="1050" dirty="0">
                <a:solidFill>
                  <a:schemeClr val="tx1"/>
                </a:solidFill>
              </a:rPr>
              <a:t>미납이 있을 때 발화로도 해당 부분에 들어오고 </a:t>
            </a:r>
          </a:p>
          <a:p>
            <a:r>
              <a:rPr lang="ko-KR" altLang="en-US" sz="1050" dirty="0">
                <a:solidFill>
                  <a:schemeClr val="tx1"/>
                </a:solidFill>
              </a:rPr>
              <a:t>메인에서 버튼 제공하여 개인화로 이동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02CA4B-798E-C039-CFEB-D300783A6D9F}"/>
              </a:ext>
            </a:extLst>
          </p:cNvPr>
          <p:cNvSpPr txBox="1"/>
          <p:nvPr/>
        </p:nvSpPr>
        <p:spPr>
          <a:xfrm>
            <a:off x="9060707" y="6002370"/>
            <a:ext cx="2990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현재 미납된 금액이 확인되었습니다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서비스 혜택을 계속 유지하실 수 있도록 빠른 납부를 부탁드립니다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82886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53AEC9-917C-447A-9082-2DF823F93D84}"/>
              </a:ext>
            </a:extLst>
          </p:cNvPr>
          <p:cNvSpPr/>
          <p:nvPr/>
        </p:nvSpPr>
        <p:spPr>
          <a:xfrm>
            <a:off x="589660" y="2093720"/>
            <a:ext cx="2376614" cy="42404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Contents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E70E05-743E-484B-9BFC-A79DC91DAE39}"/>
              </a:ext>
            </a:extLst>
          </p:cNvPr>
          <p:cNvSpPr txBox="1"/>
          <p:nvPr/>
        </p:nvSpPr>
        <p:spPr>
          <a:xfrm>
            <a:off x="4468494" y="110739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공통 정책</a:t>
            </a:r>
            <a:endParaRPr lang="en-US" altLang="ko-KR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6CA5F2-ECE9-4BDE-94D6-17A46E2ED8E9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-</a:t>
            </a: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A1F5EC5D-5865-435F-B6E0-5C9CF10C3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072413"/>
              </p:ext>
            </p:extLst>
          </p:nvPr>
        </p:nvGraphicFramePr>
        <p:xfrm>
          <a:off x="6188990" y="636520"/>
          <a:ext cx="5759003" cy="1804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9003">
                  <a:extLst>
                    <a:ext uri="{9D8B030D-6E8A-4147-A177-3AD203B41FA5}">
                      <a16:colId xmlns:a16="http://schemas.microsoft.com/office/drawing/2014/main" val="36505806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</a:rPr>
                        <a:t>멀티모달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공통 정책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8196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처음으로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”, 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상담사 연결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” 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가지는 모든 페이지에서 사용자가 발화로 적용 할 수 있어야함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모든 세부 시나리오에서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상담사 연결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”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을 발화하면 해당 상담사의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VDN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값으로 호 전환됨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u="sng" dirty="0">
                          <a:solidFill>
                            <a:srgbClr val="FF0000"/>
                          </a:solidFill>
                        </a:rPr>
                        <a:t>상담사 연결이 불가한 시간대일 경우</a:t>
                      </a:r>
                      <a:r>
                        <a:rPr lang="en-US" altLang="ko-KR" sz="1000" b="0" u="sng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000" b="0" u="sng" dirty="0">
                          <a:solidFill>
                            <a:srgbClr val="FF0000"/>
                          </a:solidFill>
                        </a:rPr>
                        <a:t>상담 예약 화면을 호출함</a:t>
                      </a:r>
                      <a:endParaRPr lang="en-US" altLang="ko-KR" sz="1000" b="0" u="sng" dirty="0">
                        <a:solidFill>
                          <a:srgbClr val="FF0000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/>
                        <a:t>전화번호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주소 등 개인정보는 </a:t>
                      </a:r>
                      <a:r>
                        <a:rPr lang="ko-KR" altLang="en-US" sz="1000" b="1" dirty="0" err="1"/>
                        <a:t>마스킹</a:t>
                      </a:r>
                      <a:r>
                        <a:rPr lang="ko-KR" altLang="en-US" sz="1000" b="1" dirty="0"/>
                        <a:t> 처리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별표 처리</a:t>
                      </a:r>
                      <a:r>
                        <a:rPr lang="en-US" altLang="ko-KR" sz="1000" b="1" dirty="0"/>
                        <a:t>)</a:t>
                      </a:r>
                      <a:r>
                        <a:rPr lang="ko-KR" altLang="en-US" sz="1000" dirty="0"/>
                        <a:t> 후 노출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u="none" dirty="0">
                          <a:solidFill>
                            <a:schemeClr val="tx1"/>
                          </a:solidFill>
                        </a:rPr>
                        <a:t>시나리오 진행 상 동작 오류 포인트를 줄이기 위해 </a:t>
                      </a:r>
                      <a:r>
                        <a:rPr lang="en-US" altLang="ko-KR" sz="1000" b="0" u="none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000" b="0" u="none" dirty="0" err="1">
                          <a:solidFill>
                            <a:schemeClr val="tx1"/>
                          </a:solidFill>
                        </a:rPr>
                        <a:t>뒤로가기</a:t>
                      </a:r>
                      <a:r>
                        <a:rPr lang="en-US" altLang="ko-KR" sz="1000" b="0" u="none" dirty="0">
                          <a:solidFill>
                            <a:schemeClr val="tx1"/>
                          </a:solidFill>
                        </a:rPr>
                        <a:t>” “</a:t>
                      </a:r>
                      <a:r>
                        <a:rPr lang="ko-KR" altLang="en-US" sz="1000" b="0" u="none" dirty="0">
                          <a:solidFill>
                            <a:schemeClr val="tx1"/>
                          </a:solidFill>
                        </a:rPr>
                        <a:t>이전</a:t>
                      </a:r>
                      <a:r>
                        <a:rPr lang="en-US" altLang="ko-KR" sz="1000" b="0" u="none" dirty="0">
                          <a:solidFill>
                            <a:schemeClr val="tx1"/>
                          </a:solidFill>
                        </a:rPr>
                        <a:t>” </a:t>
                      </a:r>
                      <a:r>
                        <a:rPr lang="ko-KR" altLang="en-US" sz="1000" b="0" u="none" dirty="0">
                          <a:solidFill>
                            <a:schemeClr val="tx1"/>
                          </a:solidFill>
                        </a:rPr>
                        <a:t>버튼 또는 발화동작을 적용하지 않음</a:t>
                      </a:r>
                      <a:r>
                        <a:rPr lang="en-US" altLang="ko-KR" sz="1000" b="0" u="none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u="none" dirty="0">
                          <a:solidFill>
                            <a:schemeClr val="tx1"/>
                          </a:solidFill>
                        </a:rPr>
                        <a:t>특정 시나리오에서의 사전 정의된 돌아가기 버튼은 예외</a:t>
                      </a:r>
                      <a:r>
                        <a:rPr lang="en-US" altLang="ko-KR" sz="1000" b="0" u="none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0628032"/>
                  </a:ext>
                </a:extLst>
              </a:tr>
            </a:tbl>
          </a:graphicData>
        </a:graphic>
      </p:graphicFrame>
      <p:grpSp>
        <p:nvGrpSpPr>
          <p:cNvPr id="54" name="그룹 53">
            <a:extLst>
              <a:ext uri="{FF2B5EF4-FFF2-40B4-BE49-F238E27FC236}">
                <a16:creationId xmlns:a16="http://schemas.microsoft.com/office/drawing/2014/main" id="{05EF80C4-6F41-4DC7-962E-0EF3C1067AEE}"/>
              </a:ext>
            </a:extLst>
          </p:cNvPr>
          <p:cNvGrpSpPr/>
          <p:nvPr/>
        </p:nvGrpSpPr>
        <p:grpSpPr>
          <a:xfrm>
            <a:off x="423510" y="943540"/>
            <a:ext cx="796863" cy="316109"/>
            <a:chOff x="4733925" y="2686050"/>
            <a:chExt cx="1362075" cy="409435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3812D9E4-6BE2-4324-B750-3F8C22420126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FD4B853E-D8C2-4B6E-9DE0-4B966BEC2F86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C64ED8AB-70C9-48D9-865A-C754038C68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09804139-F9EE-4F2B-97CA-792BF7AA45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E678FB6-718D-49B2-A3A5-2290392A5A46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A2834B43-196A-478E-8F7E-13E111C1A6F7}"/>
              </a:ext>
            </a:extLst>
          </p:cNvPr>
          <p:cNvGrpSpPr/>
          <p:nvPr/>
        </p:nvGrpSpPr>
        <p:grpSpPr>
          <a:xfrm>
            <a:off x="2754606" y="939916"/>
            <a:ext cx="361950" cy="316109"/>
            <a:chOff x="4733925" y="2686050"/>
            <a:chExt cx="1362075" cy="409435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080ACDE7-6A16-4378-A715-4E094E72EEB5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D752AF9-05D3-4DDA-BCF6-CF2AA312818F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F69E1AE7-D026-4952-8387-D154D5CCB3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D3D8C26E-72D5-48D3-A68E-FB34027307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0C14058-17A8-45EF-98A7-2F72A8B41FC2}"/>
                </a:ext>
              </a:extLst>
            </p:cNvPr>
            <p:cNvSpPr txBox="1"/>
            <p:nvPr/>
          </p:nvSpPr>
          <p:spPr>
            <a:xfrm>
              <a:off x="4984649" y="2737147"/>
              <a:ext cx="900027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9D70957A-A795-433B-AD9A-C20ED40C6582}"/>
              </a:ext>
            </a:extLst>
          </p:cNvPr>
          <p:cNvSpPr txBox="1"/>
          <p:nvPr/>
        </p:nvSpPr>
        <p:spPr>
          <a:xfrm>
            <a:off x="513478" y="1663831"/>
            <a:ext cx="684803" cy="303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>
                <a:latin typeface="+mn-ea"/>
              </a:rPr>
              <a:t>{</a:t>
            </a:r>
            <a:r>
              <a:rPr lang="ko-KR" altLang="en-US" sz="1050" b="1" dirty="0" err="1">
                <a:latin typeface="+mn-ea"/>
              </a:rPr>
              <a:t>메뉴명</a:t>
            </a:r>
            <a:r>
              <a:rPr lang="en-US" altLang="ko-KR" sz="1050" b="1" dirty="0">
                <a:latin typeface="+mn-ea"/>
              </a:rPr>
              <a:t>}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44B464F7-64C5-4462-8D3D-0173D60A83E4}"/>
              </a:ext>
            </a:extLst>
          </p:cNvPr>
          <p:cNvGrpSpPr/>
          <p:nvPr/>
        </p:nvGrpSpPr>
        <p:grpSpPr>
          <a:xfrm>
            <a:off x="423510" y="636520"/>
            <a:ext cx="2700000" cy="213691"/>
            <a:chOff x="1327308" y="777702"/>
            <a:chExt cx="902508" cy="213691"/>
          </a:xfrm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9167ED7F-C8B3-419D-9539-90D5109A53DA}"/>
                </a:ext>
              </a:extLst>
            </p:cNvPr>
            <p:cNvSpPr/>
            <p:nvPr/>
          </p:nvSpPr>
          <p:spPr>
            <a:xfrm>
              <a:off x="1327308" y="777702"/>
              <a:ext cx="902508" cy="213691"/>
            </a:xfrm>
            <a:prstGeom prst="roundRect">
              <a:avLst>
                <a:gd name="adj" fmla="val 50000"/>
              </a:avLst>
            </a:prstGeom>
            <a:solidFill>
              <a:srgbClr val="4F3AD3">
                <a:alpha val="25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31F496F3-2601-4E93-8B89-EAA3D55DBA52}"/>
                </a:ext>
              </a:extLst>
            </p:cNvPr>
            <p:cNvSpPr/>
            <p:nvPr/>
          </p:nvSpPr>
          <p:spPr>
            <a:xfrm>
              <a:off x="1327308" y="777702"/>
              <a:ext cx="902508" cy="213691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>
                  <a:solidFill>
                    <a:srgbClr val="4F3AD3"/>
                  </a:solidFill>
                </a:rPr>
                <a:t>시나리오 화면 기본 공통 레이아웃</a:t>
              </a:r>
            </a:p>
          </p:txBody>
        </p:sp>
      </p:grp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FAA508EF-55D9-40B6-A56C-9B8C994BA75F}"/>
              </a:ext>
            </a:extLst>
          </p:cNvPr>
          <p:cNvCxnSpPr>
            <a:cxnSpLocks/>
            <a:stCxn id="85" idx="6"/>
            <a:endCxn id="14" idx="1"/>
          </p:cNvCxnSpPr>
          <p:nvPr/>
        </p:nvCxnSpPr>
        <p:spPr>
          <a:xfrm>
            <a:off x="1331313" y="1259125"/>
            <a:ext cx="2093424" cy="1129243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E7BBD90-3CA3-4871-92C9-111DCD83CE4A}"/>
              </a:ext>
            </a:extLst>
          </p:cNvPr>
          <p:cNvSpPr txBox="1"/>
          <p:nvPr/>
        </p:nvSpPr>
        <p:spPr>
          <a:xfrm>
            <a:off x="3424737" y="2043979"/>
            <a:ext cx="2234907" cy="6887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b="1" dirty="0"/>
              <a:t>SK</a:t>
            </a:r>
            <a:r>
              <a:rPr lang="ko-KR" altLang="en-US" sz="900" b="1" dirty="0" err="1"/>
              <a:t>브로드밴드</a:t>
            </a:r>
            <a:r>
              <a:rPr lang="ko-KR" altLang="en-US" sz="900" b="1" dirty="0"/>
              <a:t> 로고</a:t>
            </a:r>
            <a:br>
              <a:rPr lang="en-US" altLang="ko-KR" sz="900" dirty="0"/>
            </a:br>
            <a:r>
              <a:rPr lang="en-US" altLang="ko-KR" sz="900" dirty="0"/>
              <a:t>: </a:t>
            </a:r>
            <a:r>
              <a:rPr lang="ko-KR" altLang="en-US" sz="900" dirty="0"/>
              <a:t>홈으로 이동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: </a:t>
            </a:r>
            <a:r>
              <a:rPr lang="ko-KR" altLang="en-US" sz="900" dirty="0"/>
              <a:t>시나리오 중간 </a:t>
            </a:r>
            <a:r>
              <a:rPr lang="en-US" altLang="ko-KR" sz="900" dirty="0"/>
              <a:t>-&gt; </a:t>
            </a:r>
            <a:r>
              <a:rPr lang="ko-KR" altLang="en-US" sz="900" dirty="0"/>
              <a:t>이동확인 </a:t>
            </a:r>
            <a:r>
              <a:rPr lang="ko-KR" altLang="en-US" sz="900" dirty="0" err="1"/>
              <a:t>모달</a:t>
            </a:r>
            <a:r>
              <a:rPr lang="ko-KR" altLang="en-US" sz="900" dirty="0"/>
              <a:t> 팝업</a:t>
            </a:r>
            <a:r>
              <a:rPr lang="en-US" altLang="ko-KR" sz="900" dirty="0"/>
              <a:t> </a:t>
            </a:r>
            <a:endParaRPr lang="ko-KR" altLang="en-US" sz="9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6DA502C-57D9-4BFA-B194-7C382AC3AA10}"/>
              </a:ext>
            </a:extLst>
          </p:cNvPr>
          <p:cNvSpPr txBox="1"/>
          <p:nvPr/>
        </p:nvSpPr>
        <p:spPr>
          <a:xfrm>
            <a:off x="3424737" y="872276"/>
            <a:ext cx="1935145" cy="6887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통화종료 버튼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: </a:t>
            </a:r>
            <a:r>
              <a:rPr lang="ko-KR" altLang="en-US" sz="900" dirty="0"/>
              <a:t>통화 </a:t>
            </a:r>
            <a:r>
              <a:rPr lang="en-US" altLang="ko-KR" sz="900" dirty="0"/>
              <a:t>- </a:t>
            </a:r>
            <a:r>
              <a:rPr lang="ko-KR" altLang="en-US" sz="900" dirty="0"/>
              <a:t>통화종료</a:t>
            </a:r>
            <a:br>
              <a:rPr lang="en-US" altLang="ko-KR" sz="900" dirty="0"/>
            </a:br>
            <a:r>
              <a:rPr lang="en-US" altLang="ko-KR" sz="900" dirty="0"/>
              <a:t>: </a:t>
            </a:r>
            <a:r>
              <a:rPr lang="ko-KR" altLang="en-US" sz="900" dirty="0"/>
              <a:t>화면 </a:t>
            </a:r>
            <a:r>
              <a:rPr lang="en-US" altLang="ko-KR" sz="900" dirty="0"/>
              <a:t>– </a:t>
            </a:r>
            <a:r>
              <a:rPr lang="ko-KR" altLang="en-US" sz="900" dirty="0"/>
              <a:t>통화종료 안내</a:t>
            </a:r>
            <a:r>
              <a:rPr lang="en-US" altLang="ko-KR" sz="900" dirty="0"/>
              <a:t> </a:t>
            </a:r>
            <a:r>
              <a:rPr lang="ko-KR" altLang="en-US" sz="900" dirty="0"/>
              <a:t>화면 이동</a:t>
            </a:r>
          </a:p>
        </p:txBody>
      </p: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6F6B41E8-0666-4880-A7CA-745B18D355CC}"/>
              </a:ext>
            </a:extLst>
          </p:cNvPr>
          <p:cNvCxnSpPr>
            <a:cxnSpLocks/>
            <a:stCxn id="89" idx="6"/>
            <a:endCxn id="81" idx="1"/>
          </p:cNvCxnSpPr>
          <p:nvPr/>
        </p:nvCxnSpPr>
        <p:spPr>
          <a:xfrm>
            <a:off x="3224817" y="1082234"/>
            <a:ext cx="199920" cy="13443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554B9104-6147-4FD4-B8CC-37C02D54172D}"/>
              </a:ext>
            </a:extLst>
          </p:cNvPr>
          <p:cNvGrpSpPr/>
          <p:nvPr/>
        </p:nvGrpSpPr>
        <p:grpSpPr>
          <a:xfrm>
            <a:off x="1015303" y="1101120"/>
            <a:ext cx="316010" cy="316010"/>
            <a:chOff x="4052419" y="4979890"/>
            <a:chExt cx="316010" cy="316010"/>
          </a:xfrm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5538E8D1-5D96-46BB-ABDB-86D786DBFFF3}"/>
                </a:ext>
              </a:extLst>
            </p:cNvPr>
            <p:cNvSpPr/>
            <p:nvPr/>
          </p:nvSpPr>
          <p:spPr>
            <a:xfrm>
              <a:off x="4052419" y="4979890"/>
              <a:ext cx="316010" cy="316010"/>
            </a:xfrm>
            <a:prstGeom prst="ellipse">
              <a:avLst/>
            </a:pr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543CFC2D-8357-4B1F-B293-391E6BA039AF}"/>
                </a:ext>
              </a:extLst>
            </p:cNvPr>
            <p:cNvSpPr/>
            <p:nvPr/>
          </p:nvSpPr>
          <p:spPr>
            <a:xfrm>
              <a:off x="4112248" y="5039719"/>
              <a:ext cx="196352" cy="196352"/>
            </a:xfrm>
            <a:prstGeom prst="ellipse">
              <a:avLst/>
            </a:prstGeom>
            <a:solidFill>
              <a:srgbClr val="FF0000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/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8C331C1C-BBF2-43FE-BAE7-1A1FA069FB31}"/>
              </a:ext>
            </a:extLst>
          </p:cNvPr>
          <p:cNvGrpSpPr/>
          <p:nvPr/>
        </p:nvGrpSpPr>
        <p:grpSpPr>
          <a:xfrm>
            <a:off x="2908807" y="924229"/>
            <a:ext cx="316010" cy="316010"/>
            <a:chOff x="4052419" y="4979890"/>
            <a:chExt cx="316010" cy="316010"/>
          </a:xfrm>
        </p:grpSpPr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A11A1EDE-0481-42E9-8E73-797D66A78334}"/>
                </a:ext>
              </a:extLst>
            </p:cNvPr>
            <p:cNvSpPr/>
            <p:nvPr/>
          </p:nvSpPr>
          <p:spPr>
            <a:xfrm>
              <a:off x="4052419" y="4979890"/>
              <a:ext cx="316010" cy="316010"/>
            </a:xfrm>
            <a:prstGeom prst="ellipse">
              <a:avLst/>
            </a:pr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365D1544-6218-46AF-80A8-53C94F8847C4}"/>
                </a:ext>
              </a:extLst>
            </p:cNvPr>
            <p:cNvSpPr/>
            <p:nvPr/>
          </p:nvSpPr>
          <p:spPr>
            <a:xfrm>
              <a:off x="4112248" y="5039719"/>
              <a:ext cx="196352" cy="196352"/>
            </a:xfrm>
            <a:prstGeom prst="ellipse">
              <a:avLst/>
            </a:prstGeom>
            <a:solidFill>
              <a:srgbClr val="FF0000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67C90ED3-DA33-4C87-BFE0-806153B0E474}"/>
              </a:ext>
            </a:extLst>
          </p:cNvPr>
          <p:cNvSpPr txBox="1"/>
          <p:nvPr/>
        </p:nvSpPr>
        <p:spPr>
          <a:xfrm>
            <a:off x="3424737" y="3099299"/>
            <a:ext cx="1726755" cy="6896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시나리오명</a:t>
            </a:r>
            <a:br>
              <a:rPr lang="en-US" altLang="ko-KR" sz="900" dirty="0"/>
            </a:br>
            <a:r>
              <a:rPr lang="en-US" altLang="ko-KR" sz="900" dirty="0"/>
              <a:t>: </a:t>
            </a:r>
            <a:r>
              <a:rPr lang="ko-KR" altLang="en-US" sz="900" dirty="0"/>
              <a:t>세부 시나리오명</a:t>
            </a:r>
            <a:br>
              <a:rPr lang="en-US" altLang="ko-KR" sz="900" dirty="0"/>
            </a:br>
            <a:r>
              <a:rPr lang="en-US" altLang="ko-KR" sz="900" dirty="0"/>
              <a:t>: (</a:t>
            </a:r>
            <a:r>
              <a:rPr lang="ko-KR" altLang="en-US" sz="900" dirty="0"/>
              <a:t>예시</a:t>
            </a:r>
            <a:r>
              <a:rPr lang="en-US" altLang="ko-KR" sz="900" dirty="0"/>
              <a:t>) </a:t>
            </a:r>
            <a:r>
              <a:rPr lang="ko-KR" altLang="en-US" sz="9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입금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ko-KR" altLang="en-US" sz="9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납부 후 수납확인</a:t>
            </a:r>
            <a:endParaRPr lang="ko-KR" altLang="en-US" sz="900" dirty="0"/>
          </a:p>
        </p:txBody>
      </p: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5E152C2A-933E-4FC8-98E6-E21E697DB643}"/>
              </a:ext>
            </a:extLst>
          </p:cNvPr>
          <p:cNvCxnSpPr>
            <a:cxnSpLocks/>
            <a:stCxn id="102" idx="4"/>
            <a:endCxn id="92" idx="1"/>
          </p:cNvCxnSpPr>
          <p:nvPr/>
        </p:nvCxnSpPr>
        <p:spPr>
          <a:xfrm rot="16200000" flipH="1">
            <a:off x="1549736" y="1569135"/>
            <a:ext cx="1436015" cy="2313988"/>
          </a:xfrm>
          <a:prstGeom prst="bentConnector2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5AD0DE27-0E9A-447C-BD5E-A13D5201B0E6}"/>
              </a:ext>
            </a:extLst>
          </p:cNvPr>
          <p:cNvGrpSpPr/>
          <p:nvPr/>
        </p:nvGrpSpPr>
        <p:grpSpPr>
          <a:xfrm>
            <a:off x="952744" y="1692112"/>
            <a:ext cx="316010" cy="316010"/>
            <a:chOff x="4052419" y="4979890"/>
            <a:chExt cx="316010" cy="316010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264975CA-5D30-498F-9A68-D315B8B496F1}"/>
                </a:ext>
              </a:extLst>
            </p:cNvPr>
            <p:cNvSpPr/>
            <p:nvPr/>
          </p:nvSpPr>
          <p:spPr>
            <a:xfrm>
              <a:off x="4052419" y="4979890"/>
              <a:ext cx="316010" cy="316010"/>
            </a:xfrm>
            <a:prstGeom prst="ellipse">
              <a:avLst/>
            </a:pr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3CC2E3BC-D144-4470-A54E-27E80D0A253F}"/>
                </a:ext>
              </a:extLst>
            </p:cNvPr>
            <p:cNvSpPr/>
            <p:nvPr/>
          </p:nvSpPr>
          <p:spPr>
            <a:xfrm>
              <a:off x="4112248" y="5039719"/>
              <a:ext cx="196352" cy="196352"/>
            </a:xfrm>
            <a:prstGeom prst="ellipse">
              <a:avLst/>
            </a:prstGeom>
            <a:solidFill>
              <a:srgbClr val="FF0000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681193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72AB8-75CF-88DB-5BC8-2D04100CA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BDC03204-BD2F-6721-9614-5BED8AC809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905241"/>
              </p:ext>
            </p:extLst>
          </p:nvPr>
        </p:nvGraphicFramePr>
        <p:xfrm>
          <a:off x="9768840" y="532464"/>
          <a:ext cx="2361310" cy="1456209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회원 등록 번호로 문자 자동발송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750467"/>
                  </a:ext>
                </a:extLst>
              </a:tr>
              <a:tr h="3006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A8907837-6AD7-97DA-154E-9CC9C59AF106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미납요금</a:t>
            </a:r>
            <a:r>
              <a:rPr lang="en-US" altLang="ko-KR" sz="800" dirty="0"/>
              <a:t>/</a:t>
            </a:r>
            <a:r>
              <a:rPr lang="ko-KR" altLang="en-US" sz="800" dirty="0"/>
              <a:t>납부일</a:t>
            </a:r>
            <a:r>
              <a:rPr lang="en-US" altLang="ko-KR" sz="800" dirty="0"/>
              <a:t>/</a:t>
            </a:r>
            <a:r>
              <a:rPr lang="ko-KR" altLang="en-US" sz="800" dirty="0"/>
              <a:t>납부방법 안내 </a:t>
            </a:r>
            <a:r>
              <a:rPr lang="en-US" altLang="ko-KR" sz="800" dirty="0"/>
              <a:t>- </a:t>
            </a:r>
            <a:r>
              <a:rPr lang="ko-KR" altLang="en-US" sz="800" dirty="0"/>
              <a:t>가상계좌 </a:t>
            </a:r>
            <a:r>
              <a:rPr lang="en-US" altLang="ko-KR" sz="800" dirty="0"/>
              <a:t>MMS</a:t>
            </a:r>
            <a:r>
              <a:rPr lang="ko-KR" altLang="en-US" sz="800" dirty="0"/>
              <a:t>발송</a:t>
            </a:r>
            <a:endParaRPr lang="en-US" altLang="ko-KR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B733C8-9F49-8B4A-2F2E-D76ACFC7311B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DS_MI_FE_04_02</a:t>
            </a:r>
            <a:endParaRPr lang="en-US" altLang="ko-KR" sz="800" dirty="0"/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4DB98D3F-7C19-A615-DA39-1EAC794AD6D9}"/>
              </a:ext>
            </a:extLst>
          </p:cNvPr>
          <p:cNvSpPr/>
          <p:nvPr/>
        </p:nvSpPr>
        <p:spPr>
          <a:xfrm>
            <a:off x="4235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가상계좌 문자 발송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B35DE93-311C-4DFE-895A-432593E66798}"/>
              </a:ext>
            </a:extLst>
          </p:cNvPr>
          <p:cNvGrpSpPr/>
          <p:nvPr/>
        </p:nvGrpSpPr>
        <p:grpSpPr>
          <a:xfrm>
            <a:off x="423510" y="943540"/>
            <a:ext cx="796863" cy="316109"/>
            <a:chOff x="4733925" y="2686050"/>
            <a:chExt cx="1362075" cy="409435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DD929EAC-F027-49C4-A5AD-F0E84A7B8285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B6548FBE-1DFA-432B-9C9F-219BBFB690D2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B12AF770-DE6C-47DA-B05B-895AAED828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C7F624F0-2A59-49CC-BAE9-3448C28A52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A0A9D9-6C4B-4312-91C4-E1B71D5B722B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50A8480-6A85-4B17-8698-3330517921F1}"/>
              </a:ext>
            </a:extLst>
          </p:cNvPr>
          <p:cNvGrpSpPr/>
          <p:nvPr/>
        </p:nvGrpSpPr>
        <p:grpSpPr>
          <a:xfrm>
            <a:off x="2754606" y="939916"/>
            <a:ext cx="361950" cy="316109"/>
            <a:chOff x="4733925" y="2686050"/>
            <a:chExt cx="1362075" cy="409435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30E79F43-BDF6-40D6-A5AE-2CC2F8170248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9831DBFA-B8A5-4FEF-9E80-870B23949480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6E52D379-AD93-42EF-B020-73372961BD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DD052712-EDC6-458E-9FCE-B89CFB7158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5C38169-74DC-462A-917C-8C6A8AFCDEB1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F85188F-4100-42BE-BAA4-AD88B7EF8042}"/>
              </a:ext>
            </a:extLst>
          </p:cNvPr>
          <p:cNvSpPr txBox="1"/>
          <p:nvPr/>
        </p:nvSpPr>
        <p:spPr>
          <a:xfrm>
            <a:off x="433526" y="2373736"/>
            <a:ext cx="2689349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다른 업무가 필요하시면 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“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처음으로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” 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라고 말씀해 주세요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345DD7C-0948-42B3-9923-0F34BC13BFAC}"/>
              </a:ext>
            </a:extLst>
          </p:cNvPr>
          <p:cNvSpPr txBox="1"/>
          <p:nvPr/>
        </p:nvSpPr>
        <p:spPr>
          <a:xfrm>
            <a:off x="432159" y="1631056"/>
            <a:ext cx="1340432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입금계좌 안내 </a:t>
            </a:r>
            <a:r>
              <a:rPr lang="en-US" altLang="ko-KR" sz="1000" b="1" dirty="0">
                <a:latin typeface="+mn-ea"/>
              </a:rPr>
              <a:t>(2/2)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3F5916-2D89-4A5F-91F4-ED661E6279D3}"/>
              </a:ext>
            </a:extLst>
          </p:cNvPr>
          <p:cNvSpPr txBox="1"/>
          <p:nvPr/>
        </p:nvSpPr>
        <p:spPr>
          <a:xfrm>
            <a:off x="423510" y="1981777"/>
            <a:ext cx="2700001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입금전용계좌를 문자로 </a:t>
            </a:r>
            <a:r>
              <a:rPr lang="ko-KR" altLang="en-US" sz="1000" dirty="0" err="1">
                <a:solidFill>
                  <a:schemeClr val="bg1"/>
                </a:solidFill>
              </a:rPr>
              <a:t>보내드렸어요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endParaRPr lang="en-US" altLang="ko-KR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1711F97-4B90-4F78-B6F6-43CAECB3718A}"/>
              </a:ext>
            </a:extLst>
          </p:cNvPr>
          <p:cNvSpPr/>
          <p:nvPr/>
        </p:nvSpPr>
        <p:spPr>
          <a:xfrm>
            <a:off x="12192000" y="4521951"/>
            <a:ext cx="1883923" cy="233604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tx1"/>
                </a:solidFill>
              </a:rPr>
              <a:t># </a:t>
            </a:r>
            <a:r>
              <a:rPr lang="ko-KR" altLang="en-US" sz="1050" dirty="0">
                <a:solidFill>
                  <a:schemeClr val="tx1"/>
                </a:solidFill>
              </a:rPr>
              <a:t>가상계좌 </a:t>
            </a:r>
            <a:r>
              <a:rPr lang="en-US" altLang="ko-KR" sz="1050" dirty="0">
                <a:solidFill>
                  <a:schemeClr val="tx1"/>
                </a:solidFill>
              </a:rPr>
              <a:t>&gt; </a:t>
            </a:r>
            <a:r>
              <a:rPr lang="ko-KR" altLang="en-US" sz="1050" dirty="0">
                <a:solidFill>
                  <a:schemeClr val="tx1"/>
                </a:solidFill>
              </a:rPr>
              <a:t>입금전용 계좌로 멘트 모두 수정</a:t>
            </a:r>
          </a:p>
          <a:p>
            <a:endParaRPr lang="en-US" altLang="ko-KR" sz="1050" dirty="0">
              <a:solidFill>
                <a:schemeClr val="tx1"/>
              </a:solidFill>
            </a:endParaRPr>
          </a:p>
          <a:p>
            <a:r>
              <a:rPr lang="en-US" altLang="ko-KR" sz="1050" dirty="0">
                <a:solidFill>
                  <a:schemeClr val="tx1"/>
                </a:solidFill>
              </a:rPr>
              <a:t># </a:t>
            </a:r>
            <a:r>
              <a:rPr lang="ko-KR" altLang="en-US" sz="1050" dirty="0" err="1">
                <a:solidFill>
                  <a:schemeClr val="tx1"/>
                </a:solidFill>
              </a:rPr>
              <a:t>다계정</a:t>
            </a:r>
            <a:r>
              <a:rPr lang="ko-KR" altLang="en-US" sz="1050" dirty="0">
                <a:solidFill>
                  <a:schemeClr val="tx1"/>
                </a:solidFill>
              </a:rPr>
              <a:t> 가능한지 여부 확인 필요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1B50411-D156-44B6-B1FC-D2B2BBBF5E26}"/>
              </a:ext>
            </a:extLst>
          </p:cNvPr>
          <p:cNvSpPr/>
          <p:nvPr/>
        </p:nvSpPr>
        <p:spPr>
          <a:xfrm>
            <a:off x="437557" y="1920562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28CF31-1C4D-E135-29D9-63760603B0F3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FD_MI_FE_04_02_01</a:t>
            </a:r>
            <a:endParaRPr lang="ko-KR" altLang="en-US" sz="900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D7ABD59-56AB-59C6-B15D-6D81100DC1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255994"/>
              </p:ext>
            </p:extLst>
          </p:nvPr>
        </p:nvGraphicFramePr>
        <p:xfrm>
          <a:off x="9033322" y="6563533"/>
          <a:ext cx="3158678" cy="2209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1072">
                  <a:extLst>
                    <a:ext uri="{9D8B030D-6E8A-4147-A177-3AD203B41FA5}">
                      <a16:colId xmlns:a16="http://schemas.microsoft.com/office/drawing/2014/main" val="665372446"/>
                    </a:ext>
                  </a:extLst>
                </a:gridCol>
                <a:gridCol w="1218222">
                  <a:extLst>
                    <a:ext uri="{9D8B030D-6E8A-4147-A177-3AD203B41FA5}">
                      <a16:colId xmlns:a16="http://schemas.microsoft.com/office/drawing/2014/main" val="3111260228"/>
                    </a:ext>
                  </a:extLst>
                </a:gridCol>
                <a:gridCol w="1009384">
                  <a:extLst>
                    <a:ext uri="{9D8B030D-6E8A-4147-A177-3AD203B41FA5}">
                      <a16:colId xmlns:a16="http://schemas.microsoft.com/office/drawing/2014/main" val="2007754999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가상계좌 문자 발송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deposit_account_apply_03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FD_MI_FE_04_02_01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67616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69351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72AB8-75CF-88DB-5BC8-2D04100CA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BDC03204-BD2F-6721-9614-5BED8AC809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00556"/>
              </p:ext>
            </p:extLst>
          </p:nvPr>
        </p:nvGraphicFramePr>
        <p:xfrm>
          <a:off x="9768840" y="532464"/>
          <a:ext cx="2361310" cy="1895121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KEB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하나은행 정보 노출</a:t>
                      </a:r>
                      <a:b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링크 이동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전화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호 종료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화면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750467"/>
                  </a:ext>
                </a:extLst>
              </a:tr>
              <a:tr h="3006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A8907837-6AD7-97DA-154E-9CC9C59AF106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미납요금</a:t>
            </a:r>
            <a:r>
              <a:rPr lang="en-US" altLang="ko-KR" sz="800" dirty="0"/>
              <a:t>/</a:t>
            </a:r>
            <a:r>
              <a:rPr lang="ko-KR" altLang="en-US" sz="800" dirty="0"/>
              <a:t>납부일</a:t>
            </a:r>
            <a:r>
              <a:rPr lang="en-US" altLang="ko-KR" sz="800" dirty="0"/>
              <a:t>/</a:t>
            </a:r>
            <a:r>
              <a:rPr lang="ko-KR" altLang="en-US" sz="800" dirty="0"/>
              <a:t>납부방법 안내 </a:t>
            </a:r>
            <a:r>
              <a:rPr lang="en-US" altLang="ko-KR" sz="800" dirty="0"/>
              <a:t>- </a:t>
            </a:r>
            <a:r>
              <a:rPr lang="ko-KR" altLang="en-US" sz="800" dirty="0"/>
              <a:t>가상계좌 </a:t>
            </a:r>
            <a:r>
              <a:rPr lang="en-US" altLang="ko-KR" sz="800" dirty="0"/>
              <a:t>MMS</a:t>
            </a:r>
            <a:r>
              <a:rPr lang="ko-KR" altLang="en-US" sz="800" dirty="0"/>
              <a:t>발송</a:t>
            </a:r>
            <a:endParaRPr lang="en-US" altLang="ko-KR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B733C8-9F49-8B4A-2F2E-D76ACFC7311B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DS_MI_FE_04_03</a:t>
            </a:r>
            <a:endParaRPr lang="en-US" altLang="ko-KR" sz="800" dirty="0"/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4DB98D3F-7C19-A615-DA39-1EAC794AD6D9}"/>
              </a:ext>
            </a:extLst>
          </p:cNvPr>
          <p:cNvSpPr/>
          <p:nvPr/>
        </p:nvSpPr>
        <p:spPr>
          <a:xfrm>
            <a:off x="4235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가상계좌 안내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42217A3-E1E3-48B0-AB10-DBA5719B46DE}"/>
              </a:ext>
            </a:extLst>
          </p:cNvPr>
          <p:cNvGrpSpPr/>
          <p:nvPr/>
        </p:nvGrpSpPr>
        <p:grpSpPr>
          <a:xfrm>
            <a:off x="423510" y="943540"/>
            <a:ext cx="796863" cy="316109"/>
            <a:chOff x="4733925" y="2686050"/>
            <a:chExt cx="1362075" cy="40943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716A5A5-C530-4646-B9B3-168DBE4D42AF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A5C64D88-2277-454B-B44D-01B3DBFDAC6F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AA99CE61-575A-4C2C-8D08-CB88CEBABE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A9524D54-BB73-4A74-9C1C-D7C2768295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D1F7864-434B-4906-B241-E8BFE59C9640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1C415F3-86D0-494D-A5BE-DCD93A71B742}"/>
              </a:ext>
            </a:extLst>
          </p:cNvPr>
          <p:cNvGrpSpPr/>
          <p:nvPr/>
        </p:nvGrpSpPr>
        <p:grpSpPr>
          <a:xfrm>
            <a:off x="2754606" y="939916"/>
            <a:ext cx="361950" cy="316109"/>
            <a:chOff x="4733925" y="2686050"/>
            <a:chExt cx="1362075" cy="409435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61E7E33-1EDE-410A-8016-844A1848559E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C7F05BE0-7CC8-4A0D-8F14-17027A10AB65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239A54E0-B0BB-47E6-9E17-7582BB4B99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EF984254-3450-4573-97DD-AD5FA43FCE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072E0D-5FB2-430D-80C8-2B42A44C2623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3CDB8AAB-0893-463B-9FFE-35363E0C6624}"/>
              </a:ext>
            </a:extLst>
          </p:cNvPr>
          <p:cNvSpPr txBox="1"/>
          <p:nvPr/>
        </p:nvSpPr>
        <p:spPr>
          <a:xfrm>
            <a:off x="431295" y="1631056"/>
            <a:ext cx="1340432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입금계좌 안내 </a:t>
            </a:r>
            <a:r>
              <a:rPr lang="en-US" altLang="ko-KR" sz="1000" b="1" dirty="0">
                <a:latin typeface="+mn-ea"/>
              </a:rPr>
              <a:t>(2/2)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5B95FF6-F54E-4C0A-9C04-A9C13C6CFB64}"/>
              </a:ext>
            </a:extLst>
          </p:cNvPr>
          <p:cNvSpPr/>
          <p:nvPr/>
        </p:nvSpPr>
        <p:spPr>
          <a:xfrm>
            <a:off x="12192000" y="4521951"/>
            <a:ext cx="1883923" cy="233604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tx1"/>
                </a:solidFill>
              </a:rPr>
              <a:t>가상계좌 </a:t>
            </a:r>
            <a:r>
              <a:rPr lang="en-US" altLang="ko-KR" sz="1050" dirty="0">
                <a:solidFill>
                  <a:schemeClr val="tx1"/>
                </a:solidFill>
              </a:rPr>
              <a:t>&gt; </a:t>
            </a:r>
            <a:r>
              <a:rPr lang="ko-KR" altLang="en-US" sz="1050" dirty="0">
                <a:solidFill>
                  <a:schemeClr val="tx1"/>
                </a:solidFill>
              </a:rPr>
              <a:t>입금전용 계좌로 멘트 모두 수정</a:t>
            </a:r>
          </a:p>
          <a:p>
            <a:pPr>
              <a:lnSpc>
                <a:spcPct val="150000"/>
              </a:lnSpc>
            </a:pPr>
            <a:r>
              <a:rPr lang="ko-KR" altLang="en-US" sz="1050" dirty="0" err="1">
                <a:solidFill>
                  <a:schemeClr val="tx1"/>
                </a:solidFill>
              </a:rPr>
              <a:t>챗봇과</a:t>
            </a:r>
            <a:r>
              <a:rPr lang="ko-KR" altLang="en-US" sz="1050" dirty="0">
                <a:solidFill>
                  <a:schemeClr val="tx1"/>
                </a:solidFill>
              </a:rPr>
              <a:t> 동일하게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tx1"/>
                </a:solidFill>
              </a:rPr>
              <a:t>가상계좌 내용 모두 보여주기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CC589DC-4C7C-48C1-B8B7-2616E67F650A}"/>
              </a:ext>
            </a:extLst>
          </p:cNvPr>
          <p:cNvSpPr/>
          <p:nvPr/>
        </p:nvSpPr>
        <p:spPr>
          <a:xfrm>
            <a:off x="437557" y="3276560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2C0933-03B3-BAF4-4B2C-16DDAEFC4B6E}"/>
              </a:ext>
            </a:extLst>
          </p:cNvPr>
          <p:cNvSpPr txBox="1"/>
          <p:nvPr/>
        </p:nvSpPr>
        <p:spPr>
          <a:xfrm>
            <a:off x="606232" y="3311629"/>
            <a:ext cx="24483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+mn-ea"/>
              </a:rPr>
              <a:t>KEB </a:t>
            </a:r>
            <a:r>
              <a:rPr lang="ko-KR" altLang="en-US" sz="1000" dirty="0">
                <a:latin typeface="+mn-ea"/>
              </a:rPr>
              <a:t>하나은행</a:t>
            </a:r>
            <a:r>
              <a:rPr lang="en-US" altLang="ko-KR" sz="1000" dirty="0">
                <a:latin typeface="+mn-ea"/>
              </a:rPr>
              <a:t> 123-456789-012345</a:t>
            </a:r>
            <a:endParaRPr lang="ko-KR" altLang="en-US" sz="1000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49B628E-6F3C-80FF-37A4-67DE2D04D664}"/>
              </a:ext>
            </a:extLst>
          </p:cNvPr>
          <p:cNvGrpSpPr/>
          <p:nvPr/>
        </p:nvGrpSpPr>
        <p:grpSpPr>
          <a:xfrm>
            <a:off x="504309" y="3657193"/>
            <a:ext cx="2539660" cy="274320"/>
            <a:chOff x="6846094" y="3510739"/>
            <a:chExt cx="2169534" cy="274320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17CB924B-E4BC-4808-0726-7A2A9F3A2059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BAD7007-7122-EF19-EF58-6C1CA9ECCFEC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B</a:t>
              </a:r>
              <a:r>
                <a:rPr lang="ko-KR" altLang="en-US" sz="800" dirty="0"/>
                <a:t>월드에서 추가 가상계좌 확인</a:t>
              </a: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575E85B-CA8C-4D41-914A-415782E46CB7}"/>
              </a:ext>
            </a:extLst>
          </p:cNvPr>
          <p:cNvSpPr/>
          <p:nvPr/>
        </p:nvSpPr>
        <p:spPr>
          <a:xfrm>
            <a:off x="12192000" y="1"/>
            <a:ext cx="1181100" cy="3048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9/19 </a:t>
            </a:r>
            <a:r>
              <a:rPr lang="ko-KR" altLang="en-US" sz="1000" dirty="0"/>
              <a:t>수정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94EE556A-DF09-4930-BFEF-5F073857141A}"/>
              </a:ext>
            </a:extLst>
          </p:cNvPr>
          <p:cNvSpPr/>
          <p:nvPr/>
        </p:nvSpPr>
        <p:spPr>
          <a:xfrm>
            <a:off x="425285" y="3780004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FCF617-5130-CECD-9A82-423ED89F355A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FD_MI_FE_04_03_01</a:t>
            </a:r>
            <a:endParaRPr lang="ko-KR" altLang="en-US" sz="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A5F2CF-D8FF-0889-AA17-697F5DEDDFA1}"/>
              </a:ext>
            </a:extLst>
          </p:cNvPr>
          <p:cNvSpPr txBox="1"/>
          <p:nvPr/>
        </p:nvSpPr>
        <p:spPr>
          <a:xfrm>
            <a:off x="433526" y="2585383"/>
            <a:ext cx="2689349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다른 업무가 필요하시면 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“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처음으로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” 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라고 말씀해 주세요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D2ADC8-38BC-D125-AEBB-E6A00520CA91}"/>
              </a:ext>
            </a:extLst>
          </p:cNvPr>
          <p:cNvSpPr txBox="1"/>
          <p:nvPr/>
        </p:nvSpPr>
        <p:spPr>
          <a:xfrm>
            <a:off x="423510" y="1981777"/>
            <a:ext cx="2700001" cy="52424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입금전용계좌를 아래 화면에서 확인해 주세요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endParaRPr lang="en-US" altLang="ko-KR" sz="1000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2F4993E5-EA89-A2C3-9873-A104B47189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593640"/>
              </p:ext>
            </p:extLst>
          </p:nvPr>
        </p:nvGraphicFramePr>
        <p:xfrm>
          <a:off x="9033322" y="6563533"/>
          <a:ext cx="3158678" cy="2209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1072">
                  <a:extLst>
                    <a:ext uri="{9D8B030D-6E8A-4147-A177-3AD203B41FA5}">
                      <a16:colId xmlns:a16="http://schemas.microsoft.com/office/drawing/2014/main" val="665372446"/>
                    </a:ext>
                  </a:extLst>
                </a:gridCol>
                <a:gridCol w="1218222">
                  <a:extLst>
                    <a:ext uri="{9D8B030D-6E8A-4147-A177-3AD203B41FA5}">
                      <a16:colId xmlns:a16="http://schemas.microsoft.com/office/drawing/2014/main" val="3111260228"/>
                    </a:ext>
                  </a:extLst>
                </a:gridCol>
                <a:gridCol w="1009384">
                  <a:extLst>
                    <a:ext uri="{9D8B030D-6E8A-4147-A177-3AD203B41FA5}">
                      <a16:colId xmlns:a16="http://schemas.microsoft.com/office/drawing/2014/main" val="2007754999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가상계좌 안내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deposit_account_apply_04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FD_MI_FE_04_03_01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67616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99312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23CCC-3479-3783-497F-AE41739B5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61B4B3-76CB-8558-D064-48C5CFF3E361}"/>
              </a:ext>
            </a:extLst>
          </p:cNvPr>
          <p:cNvSpPr/>
          <p:nvPr/>
        </p:nvSpPr>
        <p:spPr>
          <a:xfrm>
            <a:off x="0" y="2417275"/>
            <a:ext cx="12192000" cy="21004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05. </a:t>
            </a:r>
            <a:r>
              <a:rPr lang="ko-KR" altLang="en-US" sz="2800" dirty="0"/>
              <a:t>요금 안내서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19275F-D64C-AD23-82BA-C5193603E530}"/>
              </a:ext>
            </a:extLst>
          </p:cNvPr>
          <p:cNvSpPr/>
          <p:nvPr/>
        </p:nvSpPr>
        <p:spPr>
          <a:xfrm>
            <a:off x="9723422" y="-9049"/>
            <a:ext cx="2468578" cy="624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멀티모달</a:t>
            </a:r>
            <a:r>
              <a:rPr lang="en-US" altLang="ko-KR" dirty="0"/>
              <a:t>+</a:t>
            </a:r>
            <a:r>
              <a:rPr lang="ko-KR" altLang="en-US" dirty="0"/>
              <a:t>음성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5D61565-C877-AB83-6B7D-DC2C8BAF41CE}"/>
              </a:ext>
            </a:extLst>
          </p:cNvPr>
          <p:cNvSpPr/>
          <p:nvPr/>
        </p:nvSpPr>
        <p:spPr>
          <a:xfrm>
            <a:off x="0" y="238136"/>
            <a:ext cx="2468578" cy="93183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요금청구서 보내줘</a:t>
            </a:r>
          </a:p>
          <a:p>
            <a:pPr algn="ctr"/>
            <a:r>
              <a:rPr lang="ko-KR" altLang="en-US" sz="1200" dirty="0"/>
              <a:t>요금 안내서 보내줘</a:t>
            </a:r>
            <a:endParaRPr lang="en-US" altLang="ko-KR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741FE3-969A-103F-A1B3-A389BD9DBC51}"/>
              </a:ext>
            </a:extLst>
          </p:cNvPr>
          <p:cNvSpPr/>
          <p:nvPr/>
        </p:nvSpPr>
        <p:spPr>
          <a:xfrm>
            <a:off x="0" y="0"/>
            <a:ext cx="2468578" cy="23489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대표발화</a:t>
            </a:r>
            <a:endParaRPr lang="en-US" altLang="ko-KR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48771-0BB4-C104-155D-3C496AC17DCA}"/>
              </a:ext>
            </a:extLst>
          </p:cNvPr>
          <p:cNvSpPr/>
          <p:nvPr/>
        </p:nvSpPr>
        <p:spPr>
          <a:xfrm>
            <a:off x="0" y="4517679"/>
            <a:ext cx="12192000" cy="62468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b,c</a:t>
            </a:r>
            <a:r>
              <a:rPr lang="en-US" altLang="ko-KR" dirty="0"/>
              <a:t> </a:t>
            </a:r>
            <a:r>
              <a:rPr lang="ko-KR" altLang="en-US" dirty="0"/>
              <a:t>고객 </a:t>
            </a:r>
            <a:r>
              <a:rPr lang="en-US" altLang="ko-KR" dirty="0"/>
              <a:t>/ </a:t>
            </a:r>
            <a:r>
              <a:rPr lang="ko-KR" altLang="en-US" dirty="0"/>
              <a:t>인증필요</a:t>
            </a:r>
          </a:p>
        </p:txBody>
      </p:sp>
    </p:spTree>
    <p:extLst>
      <p:ext uri="{BB962C8B-B14F-4D97-AF65-F5344CB8AC3E}">
        <p14:creationId xmlns:p14="http://schemas.microsoft.com/office/powerpoint/2010/main" val="25979219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D1AEB-9630-CE74-5D22-822AE285A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477FBC2-CFAF-1284-BC57-615D1906CE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656820"/>
              </p:ext>
            </p:extLst>
          </p:nvPr>
        </p:nvGraphicFramePr>
        <p:xfrm>
          <a:off x="271515" y="0"/>
          <a:ext cx="11648970" cy="68484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403376">
                  <a:extLst>
                    <a:ext uri="{9D8B030D-6E8A-4147-A177-3AD203B41FA5}">
                      <a16:colId xmlns:a16="http://schemas.microsoft.com/office/drawing/2014/main" val="2644237742"/>
                    </a:ext>
                  </a:extLst>
                </a:gridCol>
                <a:gridCol w="1484768">
                  <a:extLst>
                    <a:ext uri="{9D8B030D-6E8A-4147-A177-3AD203B41FA5}">
                      <a16:colId xmlns:a16="http://schemas.microsoft.com/office/drawing/2014/main" val="864356931"/>
                    </a:ext>
                  </a:extLst>
                </a:gridCol>
                <a:gridCol w="1412341">
                  <a:extLst>
                    <a:ext uri="{9D8B030D-6E8A-4147-A177-3AD203B41FA5}">
                      <a16:colId xmlns:a16="http://schemas.microsoft.com/office/drawing/2014/main" val="1165514800"/>
                    </a:ext>
                  </a:extLst>
                </a:gridCol>
                <a:gridCol w="1846907">
                  <a:extLst>
                    <a:ext uri="{9D8B030D-6E8A-4147-A177-3AD203B41FA5}">
                      <a16:colId xmlns:a16="http://schemas.microsoft.com/office/drawing/2014/main" val="1522634497"/>
                    </a:ext>
                  </a:extLst>
                </a:gridCol>
                <a:gridCol w="1385180">
                  <a:extLst>
                    <a:ext uri="{9D8B030D-6E8A-4147-A177-3AD203B41FA5}">
                      <a16:colId xmlns:a16="http://schemas.microsoft.com/office/drawing/2014/main" val="1605381915"/>
                    </a:ext>
                  </a:extLst>
                </a:gridCol>
                <a:gridCol w="4116398">
                  <a:extLst>
                    <a:ext uri="{9D8B030D-6E8A-4147-A177-3AD203B41FA5}">
                      <a16:colId xmlns:a16="http://schemas.microsoft.com/office/drawing/2014/main" val="684349923"/>
                    </a:ext>
                  </a:extLst>
                </a:gridCol>
              </a:tblGrid>
              <a:tr h="5314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화면열린고객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API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화면 </a:t>
                      </a: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안열린고객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웹훅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추가 요구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7570567"/>
                  </a:ext>
                </a:extLst>
              </a:tr>
              <a:tr h="43356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없음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화면에 보여줌 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신청되었습니다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화면안내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요금청구서 재발행 요청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동작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웹훅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호출해서 요금청구서 재발행 요청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고객에게 신청되었음을 안내하고 시나리오 종료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##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체크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없음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요금청구서 재발행 요청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음성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요금안내서 문자 발송 기준 참고</a:t>
                      </a:r>
                      <a:r>
                        <a:rPr lang="en-US" altLang="ko-KR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  </a:t>
                      </a:r>
                      <a:br>
                        <a:rPr lang="en-US" altLang="ko-KR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SMS</a:t>
                      </a:r>
                      <a:r>
                        <a:rPr lang="ko-KR" altLang="en-US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발송대상</a:t>
                      </a:r>
                      <a:r>
                        <a:rPr lang="en-US" altLang="ko-KR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미납존재여부 확인해야 함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SMS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발송 대상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수신번호가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SKT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번호가 아니거나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MMS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수신불가 대상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첫번째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SMS </a:t>
                      </a:r>
                      <a:b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미납존재 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[SK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브로드밴드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#01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님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#02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요금안내서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이용요금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#03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미납요금 포함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미납없음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[SK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브로드밴드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#01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님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#02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요금안내서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이용요금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#03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두번째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SMS</a:t>
                      </a:r>
                      <a:b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납부번호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#01</a:t>
                      </a:r>
                      <a:b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납기일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#02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#03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#04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상세보기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#05</a:t>
                      </a:r>
                      <a:b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SMS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경우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길이때문에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두개로 발송됩니다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MMS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발송 대상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수신번호가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SKT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번호이고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MMS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수신가능 대상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미납존재 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[SK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브로드밴드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#01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#02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요금을 다시 안내해드립니다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납부 정보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고객명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#03</a:t>
                      </a:r>
                      <a:b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이용요금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#04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미납요금 포함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납기일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#05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#06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#07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일까지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납부번호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#08</a:t>
                      </a:r>
                      <a:b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자세히 보기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▷ 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bworld.co.kr &gt; My</a:t>
                      </a:r>
                      <a:b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미납없음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[SK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브로드밴드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#01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#02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요금을 다시 안내해드립니다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납부 정보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고객명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#03</a:t>
                      </a:r>
                      <a:b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이용요금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#04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납기일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#05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#06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#07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일까지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납부번호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#08</a:t>
                      </a:r>
                      <a:b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자세히 보기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▷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bworld.co.kr &gt; My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3045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4166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D1AEB-9630-CE74-5D22-822AE285A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D35EEE-E9F3-8185-B85E-000ECC5BAA08}"/>
              </a:ext>
            </a:extLst>
          </p:cNvPr>
          <p:cNvSpPr txBox="1"/>
          <p:nvPr/>
        </p:nvSpPr>
        <p:spPr>
          <a:xfrm>
            <a:off x="803495" y="1056433"/>
            <a:ext cx="5072204" cy="4309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음성</a:t>
            </a:r>
          </a:p>
          <a:p>
            <a:endParaRPr lang="ko-KR" altLang="en-US" sz="1100" dirty="0"/>
          </a:p>
          <a:p>
            <a:r>
              <a:rPr lang="ko-KR" altLang="en-US" sz="1100" dirty="0"/>
              <a:t>현재 요금안내서 문자 발송 기준 참고~  </a:t>
            </a:r>
          </a:p>
          <a:p>
            <a:r>
              <a:rPr lang="ko-KR" altLang="en-US" sz="1100" dirty="0" err="1"/>
              <a:t>SMS발송대상</a:t>
            </a:r>
            <a:r>
              <a:rPr lang="ko-KR" altLang="en-US" sz="1100" dirty="0"/>
              <a:t>, 미납존재여부 확인해야 함</a:t>
            </a:r>
          </a:p>
          <a:p>
            <a:r>
              <a:rPr lang="ko-KR" altLang="en-US" sz="1100" dirty="0"/>
              <a:t>SMS 발송 대상 ( 수신번호가 </a:t>
            </a:r>
            <a:r>
              <a:rPr lang="ko-KR" altLang="en-US" sz="1100" dirty="0" err="1"/>
              <a:t>SKT번호가</a:t>
            </a:r>
            <a:r>
              <a:rPr lang="ko-KR" altLang="en-US" sz="1100" dirty="0"/>
              <a:t> 아니거나 MMS 수신불가 대상)</a:t>
            </a:r>
          </a:p>
          <a:p>
            <a:r>
              <a:rPr lang="ko-KR" altLang="en-US" sz="1100" dirty="0" err="1"/>
              <a:t>첫번째SMS</a:t>
            </a:r>
            <a:r>
              <a:rPr lang="ko-KR" altLang="en-US" sz="1100" dirty="0"/>
              <a:t> </a:t>
            </a:r>
          </a:p>
          <a:p>
            <a:endParaRPr lang="ko-KR" altLang="en-US" sz="1100" dirty="0"/>
          </a:p>
          <a:p>
            <a:r>
              <a:rPr lang="ko-KR" altLang="en-US" sz="1100" dirty="0"/>
              <a:t>미납존재 </a:t>
            </a:r>
          </a:p>
          <a:p>
            <a:r>
              <a:rPr lang="ko-KR" altLang="en-US" sz="1100" dirty="0"/>
              <a:t>[</a:t>
            </a:r>
            <a:r>
              <a:rPr lang="ko-KR" altLang="en-US" sz="1100" dirty="0" err="1"/>
              <a:t>SK브로드밴드</a:t>
            </a:r>
            <a:r>
              <a:rPr lang="ko-KR" altLang="en-US" sz="1100" dirty="0"/>
              <a:t>] #01님 #02월 요금안내서</a:t>
            </a:r>
          </a:p>
          <a:p>
            <a:r>
              <a:rPr lang="ko-KR" altLang="en-US" sz="1100" dirty="0"/>
              <a:t>-이용요금: #03원(미납요금 포함)</a:t>
            </a:r>
          </a:p>
          <a:p>
            <a:endParaRPr lang="ko-KR" altLang="en-US" sz="1100" dirty="0"/>
          </a:p>
          <a:p>
            <a:r>
              <a:rPr lang="ko-KR" altLang="en-US" sz="1100" dirty="0" err="1"/>
              <a:t>미납없음</a:t>
            </a:r>
            <a:r>
              <a:rPr lang="ko-KR" altLang="en-US" sz="1100" dirty="0"/>
              <a:t> </a:t>
            </a:r>
          </a:p>
          <a:p>
            <a:r>
              <a:rPr lang="ko-KR" altLang="en-US" sz="1100" dirty="0"/>
              <a:t>[</a:t>
            </a:r>
            <a:r>
              <a:rPr lang="ko-KR" altLang="en-US" sz="1100" dirty="0" err="1"/>
              <a:t>SK브로드밴드</a:t>
            </a:r>
            <a:r>
              <a:rPr lang="ko-KR" altLang="en-US" sz="1100" dirty="0"/>
              <a:t>] #01님 #02월 요금안내서</a:t>
            </a:r>
          </a:p>
          <a:p>
            <a:r>
              <a:rPr lang="ko-KR" altLang="en-US" sz="1100" dirty="0"/>
              <a:t>-이용요금: #03원</a:t>
            </a:r>
          </a:p>
          <a:p>
            <a:endParaRPr lang="ko-KR" altLang="en-US" sz="1100" dirty="0"/>
          </a:p>
          <a:p>
            <a:r>
              <a:rPr lang="ko-KR" altLang="en-US" sz="1100" dirty="0" err="1"/>
              <a:t>두번째SMS</a:t>
            </a:r>
            <a:endParaRPr lang="ko-KR" altLang="en-US" sz="1100" dirty="0"/>
          </a:p>
          <a:p>
            <a:r>
              <a:rPr lang="ko-KR" altLang="en-US" sz="1100" dirty="0"/>
              <a:t>-납부번호: #01</a:t>
            </a:r>
          </a:p>
          <a:p>
            <a:r>
              <a:rPr lang="ko-KR" altLang="en-US" sz="1100" dirty="0"/>
              <a:t>-납기일: #02년 #03월 #04일</a:t>
            </a:r>
          </a:p>
          <a:p>
            <a:r>
              <a:rPr lang="ko-KR" altLang="en-US" sz="1100" dirty="0"/>
              <a:t>-상세보기: #05</a:t>
            </a:r>
          </a:p>
          <a:p>
            <a:endParaRPr lang="ko-KR" altLang="en-US" sz="1100" dirty="0"/>
          </a:p>
          <a:p>
            <a:r>
              <a:rPr lang="ko-KR" altLang="en-US" sz="1100" dirty="0"/>
              <a:t>- </a:t>
            </a:r>
            <a:r>
              <a:rPr lang="ko-KR" altLang="en-US" sz="1100" dirty="0" err="1"/>
              <a:t>SMS의</a:t>
            </a:r>
            <a:r>
              <a:rPr lang="ko-KR" altLang="en-US" sz="1100" dirty="0"/>
              <a:t> 경우 </a:t>
            </a:r>
            <a:r>
              <a:rPr lang="ko-KR" altLang="en-US" sz="1100" dirty="0" err="1"/>
              <a:t>길이때문에</a:t>
            </a:r>
            <a:r>
              <a:rPr lang="ko-KR" altLang="en-US" sz="1100" dirty="0"/>
              <a:t> 두개로 발송됩니다.</a:t>
            </a:r>
          </a:p>
          <a:p>
            <a:endParaRPr lang="ko-KR" altLang="en-US" sz="1100" dirty="0"/>
          </a:p>
          <a:p>
            <a:r>
              <a:rPr lang="ko-KR" altLang="en-US" sz="1100" dirty="0"/>
              <a:t>MMS 발송 대상 ( 수신번호가 </a:t>
            </a:r>
            <a:r>
              <a:rPr lang="ko-KR" altLang="en-US" sz="1100" dirty="0" err="1"/>
              <a:t>SKT번호이고</a:t>
            </a:r>
            <a:r>
              <a:rPr lang="ko-KR" altLang="en-US" sz="1100" dirty="0"/>
              <a:t> MMS 수신가능 대상)</a:t>
            </a:r>
          </a:p>
          <a:p>
            <a:endParaRPr lang="ko-KR" alt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398D6D-5049-8B42-D6A4-5388E23F0FF8}"/>
              </a:ext>
            </a:extLst>
          </p:cNvPr>
          <p:cNvSpPr txBox="1"/>
          <p:nvPr/>
        </p:nvSpPr>
        <p:spPr>
          <a:xfrm>
            <a:off x="6557727" y="1032096"/>
            <a:ext cx="4411301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1" dirty="0"/>
              <a:t>미납존재</a:t>
            </a:r>
            <a:r>
              <a:rPr lang="ko-KR" altLang="en-US" sz="1100" dirty="0"/>
              <a:t> </a:t>
            </a:r>
          </a:p>
          <a:p>
            <a:r>
              <a:rPr lang="ko-KR" altLang="en-US" sz="1100" dirty="0"/>
              <a:t>[</a:t>
            </a:r>
            <a:r>
              <a:rPr lang="ko-KR" altLang="en-US" sz="1100" dirty="0" err="1"/>
              <a:t>SK브로드밴드</a:t>
            </a:r>
            <a:r>
              <a:rPr lang="ko-KR" altLang="en-US" sz="1100" dirty="0"/>
              <a:t>] #01년 #02월 요금을 다시 안내해드립니다.</a:t>
            </a:r>
          </a:p>
          <a:p>
            <a:endParaRPr lang="ko-KR" altLang="en-US" sz="1100" dirty="0"/>
          </a:p>
          <a:p>
            <a:r>
              <a:rPr lang="ko-KR" altLang="en-US" sz="1100" dirty="0"/>
              <a:t>■ 납부 정보</a:t>
            </a:r>
          </a:p>
          <a:p>
            <a:r>
              <a:rPr lang="ko-KR" altLang="en-US" sz="1100" dirty="0"/>
              <a:t>- 고객명: #03</a:t>
            </a:r>
          </a:p>
          <a:p>
            <a:r>
              <a:rPr lang="ko-KR" altLang="en-US" sz="1100" dirty="0"/>
              <a:t>- 이용요금: #04원(미납요금 포함)</a:t>
            </a:r>
          </a:p>
          <a:p>
            <a:r>
              <a:rPr lang="ko-KR" altLang="en-US" sz="1100" dirty="0"/>
              <a:t>- 납기일: #05년 #06월 #07일까지</a:t>
            </a:r>
          </a:p>
          <a:p>
            <a:r>
              <a:rPr lang="ko-KR" altLang="en-US" sz="1100" dirty="0"/>
              <a:t>- 납부번호: #08</a:t>
            </a:r>
          </a:p>
          <a:p>
            <a:endParaRPr lang="ko-KR" altLang="en-US" sz="1100" dirty="0"/>
          </a:p>
          <a:p>
            <a:r>
              <a:rPr lang="ko-KR" altLang="en-US" sz="1100" dirty="0"/>
              <a:t>■ 자세히 보기</a:t>
            </a:r>
          </a:p>
          <a:p>
            <a:r>
              <a:rPr lang="ko-KR" altLang="en-US" sz="1100" dirty="0"/>
              <a:t>▷ bworld.co.kr &gt; </a:t>
            </a:r>
            <a:r>
              <a:rPr lang="ko-KR" altLang="en-US" sz="1100" dirty="0" err="1"/>
              <a:t>My</a:t>
            </a:r>
            <a:endParaRPr lang="en-US" altLang="ko-KR" sz="1100" dirty="0"/>
          </a:p>
          <a:p>
            <a:endParaRPr lang="en-US" altLang="ko-KR" sz="1100" dirty="0"/>
          </a:p>
          <a:p>
            <a:endParaRPr lang="ko-KR" altLang="en-US" sz="1100" dirty="0"/>
          </a:p>
          <a:p>
            <a:r>
              <a:rPr lang="ko-KR" altLang="en-US" sz="1100" b="1" dirty="0" err="1"/>
              <a:t>미납없음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r>
              <a:rPr lang="ko-KR" altLang="en-US" sz="1100" dirty="0"/>
              <a:t>[</a:t>
            </a:r>
            <a:r>
              <a:rPr lang="ko-KR" altLang="en-US" sz="1100" dirty="0" err="1"/>
              <a:t>SK브로드밴드</a:t>
            </a:r>
            <a:r>
              <a:rPr lang="ko-KR" altLang="en-US" sz="1100" dirty="0"/>
              <a:t>] #01년 #02월 요금을 다시 안내해드립니다.</a:t>
            </a:r>
          </a:p>
          <a:p>
            <a:endParaRPr lang="ko-KR" altLang="en-US" sz="1100" dirty="0"/>
          </a:p>
          <a:p>
            <a:r>
              <a:rPr lang="ko-KR" altLang="en-US" sz="1100" dirty="0"/>
              <a:t>■ 납부 정보</a:t>
            </a:r>
          </a:p>
          <a:p>
            <a:r>
              <a:rPr lang="ko-KR" altLang="en-US" sz="1100" dirty="0"/>
              <a:t>- 고객명: #03</a:t>
            </a:r>
          </a:p>
          <a:p>
            <a:r>
              <a:rPr lang="ko-KR" altLang="en-US" sz="1100" dirty="0"/>
              <a:t>- 이용요금: #04원</a:t>
            </a:r>
          </a:p>
          <a:p>
            <a:r>
              <a:rPr lang="ko-KR" altLang="en-US" sz="1100" dirty="0"/>
              <a:t>- 납기일: #05년 #06월 #07일까지</a:t>
            </a:r>
          </a:p>
          <a:p>
            <a:r>
              <a:rPr lang="ko-KR" altLang="en-US" sz="1100" dirty="0"/>
              <a:t>- 납부번호: #08</a:t>
            </a:r>
          </a:p>
          <a:p>
            <a:endParaRPr lang="ko-KR" altLang="en-US" sz="1100" dirty="0"/>
          </a:p>
          <a:p>
            <a:r>
              <a:rPr lang="ko-KR" altLang="en-US" sz="1100" dirty="0"/>
              <a:t>■ 자세히 보기</a:t>
            </a:r>
          </a:p>
          <a:p>
            <a:r>
              <a:rPr lang="ko-KR" altLang="en-US" sz="1100" dirty="0"/>
              <a:t>▷ bworld.co.kr &gt; </a:t>
            </a:r>
            <a:r>
              <a:rPr lang="ko-KR" altLang="en-US" sz="1100" dirty="0" err="1"/>
              <a:t>My</a:t>
            </a:r>
            <a:endParaRPr lang="ko-KR" altLang="en-US" sz="1100" dirty="0"/>
          </a:p>
          <a:p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5377608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B2BFD-9195-2BA2-0965-8E7B187F8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98D1971B-34E5-02FD-ED5A-68293B6DA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396395"/>
              </p:ext>
            </p:extLst>
          </p:nvPr>
        </p:nvGraphicFramePr>
        <p:xfrm>
          <a:off x="9768840" y="532464"/>
          <a:ext cx="2361310" cy="1456209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수신</a:t>
                      </a: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안내 유형</a:t>
                      </a: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불러오기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미납요금 없을 경우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0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원으로 안내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750467"/>
                  </a:ext>
                </a:extLst>
              </a:tr>
              <a:tr h="3006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06CE109C-490E-8A87-FF0E-32C9AAB92EF7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요금문의</a:t>
            </a:r>
            <a:r>
              <a:rPr lang="en-US" altLang="ko-KR" sz="800" dirty="0"/>
              <a:t>&gt;</a:t>
            </a:r>
            <a:r>
              <a:rPr lang="ko-KR" altLang="en-US" sz="800" dirty="0"/>
              <a:t>서류관련</a:t>
            </a:r>
            <a:r>
              <a:rPr lang="en-US" altLang="ko-KR" sz="800" dirty="0"/>
              <a:t>&gt;</a:t>
            </a:r>
            <a:r>
              <a:rPr lang="ko-KR" altLang="en-US" sz="800" dirty="0"/>
              <a:t>청구서</a:t>
            </a:r>
            <a:r>
              <a:rPr lang="en-US" altLang="ko-KR" sz="800" dirty="0"/>
              <a:t>/</a:t>
            </a:r>
            <a:r>
              <a:rPr lang="ko-KR" altLang="en-US" sz="800" dirty="0"/>
              <a:t>영수증 재발행</a:t>
            </a:r>
            <a:endParaRPr lang="en-US" altLang="ko-KR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E3FDB57-4D5A-3D06-84F1-4AAACA323D95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DS_MI_FE_05_01</a:t>
            </a:r>
            <a:endParaRPr lang="en-US" altLang="ko-KR" sz="800" dirty="0"/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FA39F77C-1E84-16FA-D8BB-937C236E2316}"/>
              </a:ext>
            </a:extLst>
          </p:cNvPr>
          <p:cNvSpPr/>
          <p:nvPr/>
        </p:nvSpPr>
        <p:spPr>
          <a:xfrm>
            <a:off x="4235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요금 안내서 신청 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1F839C1-8277-41C6-B675-20E9C24BE688}"/>
              </a:ext>
            </a:extLst>
          </p:cNvPr>
          <p:cNvGrpSpPr/>
          <p:nvPr/>
        </p:nvGrpSpPr>
        <p:grpSpPr>
          <a:xfrm>
            <a:off x="423510" y="943540"/>
            <a:ext cx="796863" cy="316109"/>
            <a:chOff x="4733925" y="2686050"/>
            <a:chExt cx="1362075" cy="409435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B0F94BC-5A23-4238-B505-7FB8F3DD98EF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0A4FE8DE-D169-49CF-A327-F67CE6C830E3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62728863-9494-43D8-87F9-C252186019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54BDC39A-F474-4F6E-81FE-B53215C442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736925-2479-42AC-BD79-9DD30CE4F340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293DB0E-8BA1-4D10-875C-78971DD2CCE8}"/>
              </a:ext>
            </a:extLst>
          </p:cNvPr>
          <p:cNvGrpSpPr/>
          <p:nvPr/>
        </p:nvGrpSpPr>
        <p:grpSpPr>
          <a:xfrm>
            <a:off x="2754606" y="939916"/>
            <a:ext cx="361950" cy="316109"/>
            <a:chOff x="4733925" y="2686050"/>
            <a:chExt cx="1362075" cy="409435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2C22FB0-1AF0-4886-8A6F-B8FC0B66B94B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4204B8AB-3AE5-4C55-81B6-9BDFD574A930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F0B7EBBD-D718-4599-AE57-3DC9792012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B9E064A5-B686-41D4-830B-587304CA23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76B64D2-0B69-465C-97AF-5486720D3D23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8FD54F8-3E91-46BD-9087-2F7645B4FBBB}"/>
              </a:ext>
            </a:extLst>
          </p:cNvPr>
          <p:cNvSpPr txBox="1"/>
          <p:nvPr/>
        </p:nvSpPr>
        <p:spPr>
          <a:xfrm>
            <a:off x="433163" y="2289415"/>
            <a:ext cx="2700002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상세 내역을 받길 원하시면 아래 버튼을 눌러주세요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95FB3E-01BC-4362-A957-D6FFAA6DA27F}"/>
              </a:ext>
            </a:extLst>
          </p:cNvPr>
          <p:cNvSpPr txBox="1"/>
          <p:nvPr/>
        </p:nvSpPr>
        <p:spPr>
          <a:xfrm>
            <a:off x="426530" y="1627031"/>
            <a:ext cx="87075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요금 안내서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29D05C-3977-4DC9-9F31-72E2CD985352}"/>
              </a:ext>
            </a:extLst>
          </p:cNvPr>
          <p:cNvSpPr txBox="1"/>
          <p:nvPr/>
        </p:nvSpPr>
        <p:spPr>
          <a:xfrm>
            <a:off x="423510" y="1977752"/>
            <a:ext cx="2700001" cy="254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요금을 다시 안내해 </a:t>
            </a:r>
            <a:r>
              <a:rPr lang="ko-KR" altLang="en-US" sz="1000" dirty="0" err="1">
                <a:solidFill>
                  <a:schemeClr val="bg1"/>
                </a:solidFill>
              </a:rPr>
              <a:t>드릴게요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7FF4F4B-E23A-4A55-8F85-01C9213C329E}"/>
              </a:ext>
            </a:extLst>
          </p:cNvPr>
          <p:cNvSpPr/>
          <p:nvPr/>
        </p:nvSpPr>
        <p:spPr>
          <a:xfrm>
            <a:off x="12192000" y="4521951"/>
            <a:ext cx="1883923" cy="233604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50" dirty="0" err="1">
                <a:solidFill>
                  <a:schemeClr val="tx1"/>
                </a:solidFill>
              </a:rPr>
              <a:t>챗봇에</a:t>
            </a:r>
            <a:r>
              <a:rPr lang="ko-KR" altLang="en-US" sz="1050" dirty="0">
                <a:solidFill>
                  <a:schemeClr val="tx1"/>
                </a:solidFill>
              </a:rPr>
              <a:t> 시나리오와 동일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tx1"/>
                </a:solidFill>
              </a:rPr>
              <a:t>처리되는 시간이 있어</a:t>
            </a:r>
            <a:r>
              <a:rPr lang="en-US" altLang="ko-KR" sz="1050" dirty="0">
                <a:solidFill>
                  <a:schemeClr val="tx1"/>
                </a:solidFill>
              </a:rPr>
              <a:t>, 1</a:t>
            </a:r>
            <a:r>
              <a:rPr lang="ko-KR" altLang="en-US" sz="1050" dirty="0">
                <a:solidFill>
                  <a:schemeClr val="tx1"/>
                </a:solidFill>
              </a:rPr>
              <a:t>시간 내로 처리됩니다</a:t>
            </a:r>
            <a:r>
              <a:rPr lang="en-US" altLang="ko-KR" sz="105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tx1"/>
                </a:solidFill>
              </a:rPr>
              <a:t>실시간성 아님</a:t>
            </a:r>
          </a:p>
          <a:p>
            <a:pPr>
              <a:lnSpc>
                <a:spcPct val="150000"/>
              </a:lnSpc>
            </a:pPr>
            <a:r>
              <a:rPr lang="ko-KR" altLang="en-US" sz="1050" dirty="0" err="1">
                <a:solidFill>
                  <a:schemeClr val="tx1"/>
                </a:solidFill>
              </a:rPr>
              <a:t>챗봇의</a:t>
            </a:r>
            <a:r>
              <a:rPr lang="ko-KR" altLang="en-US" sz="1050" dirty="0">
                <a:solidFill>
                  <a:schemeClr val="tx1"/>
                </a:solidFill>
              </a:rPr>
              <a:t> 내용과 동일하게 멘트 구성하기</a:t>
            </a:r>
            <a:endParaRPr lang="en-US" altLang="ko-KR" sz="105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tx1"/>
                </a:solidFill>
              </a:rPr>
              <a:t>화면에 보여줌 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tx1"/>
                </a:solidFill>
              </a:rPr>
              <a:t>신청되었습니다</a:t>
            </a:r>
            <a:r>
              <a:rPr lang="en-US" altLang="ko-KR" sz="1050" dirty="0">
                <a:solidFill>
                  <a:schemeClr val="tx1"/>
                </a:solidFill>
              </a:rPr>
              <a:t>. </a:t>
            </a:r>
            <a:r>
              <a:rPr lang="ko-KR" altLang="en-US" sz="1050" dirty="0">
                <a:solidFill>
                  <a:schemeClr val="tx1"/>
                </a:solidFill>
              </a:rPr>
              <a:t>화면안내</a:t>
            </a:r>
          </a:p>
          <a:p>
            <a:pPr>
              <a:lnSpc>
                <a:spcPct val="150000"/>
              </a:lnSpc>
            </a:pP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7B6DECC0-AFEB-439F-AC1C-7632AA83D3E2}"/>
              </a:ext>
            </a:extLst>
          </p:cNvPr>
          <p:cNvSpPr/>
          <p:nvPr/>
        </p:nvSpPr>
        <p:spPr>
          <a:xfrm>
            <a:off x="285157" y="1992851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E7B14D-72E7-1D35-EACB-FEEE301B45E5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FD_MI_FE_05_01_0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1389A50-A544-F257-3956-B75D59D411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383361"/>
              </p:ext>
            </p:extLst>
          </p:nvPr>
        </p:nvGraphicFramePr>
        <p:xfrm>
          <a:off x="9033322" y="6563533"/>
          <a:ext cx="3158678" cy="2209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1072">
                  <a:extLst>
                    <a:ext uri="{9D8B030D-6E8A-4147-A177-3AD203B41FA5}">
                      <a16:colId xmlns:a16="http://schemas.microsoft.com/office/drawing/2014/main" val="665372446"/>
                    </a:ext>
                  </a:extLst>
                </a:gridCol>
                <a:gridCol w="1218222">
                  <a:extLst>
                    <a:ext uri="{9D8B030D-6E8A-4147-A177-3AD203B41FA5}">
                      <a16:colId xmlns:a16="http://schemas.microsoft.com/office/drawing/2014/main" val="3111260228"/>
                    </a:ext>
                  </a:extLst>
                </a:gridCol>
                <a:gridCol w="1009384">
                  <a:extLst>
                    <a:ext uri="{9D8B030D-6E8A-4147-A177-3AD203B41FA5}">
                      <a16:colId xmlns:a16="http://schemas.microsoft.com/office/drawing/2014/main" val="2007754999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요금청구서 재발행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bill_guide_apply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FD_MI_FE_05_01_01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67616112"/>
                  </a:ext>
                </a:extLst>
              </a:tr>
            </a:tbl>
          </a:graphicData>
        </a:graphic>
      </p:graphicFrame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F5924AD-19F0-5982-3664-A6E0D267E45A}"/>
              </a:ext>
            </a:extLst>
          </p:cNvPr>
          <p:cNvSpPr/>
          <p:nvPr/>
        </p:nvSpPr>
        <p:spPr>
          <a:xfrm>
            <a:off x="3527825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요금 안내서 발송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A7ED478-CD81-30C2-609B-A12622667A45}"/>
              </a:ext>
            </a:extLst>
          </p:cNvPr>
          <p:cNvGrpSpPr/>
          <p:nvPr/>
        </p:nvGrpSpPr>
        <p:grpSpPr>
          <a:xfrm>
            <a:off x="3527824" y="943540"/>
            <a:ext cx="796863" cy="316109"/>
            <a:chOff x="4733925" y="2686050"/>
            <a:chExt cx="1362075" cy="409435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28B9A620-C55C-B0E0-E3C9-3090D63C0F66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0EAFAA92-E9D9-7C6C-0F65-88F360F22E2D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78ECBBF6-59FF-55C4-7E1C-14D47D8F10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BC3D4D26-2F7E-61E3-681A-BE93CA99B4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6836A5B-3FEF-7C8B-1392-0540838AD467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8DC9CBBE-5212-5802-BCBF-CF1172701467}"/>
              </a:ext>
            </a:extLst>
          </p:cNvPr>
          <p:cNvGrpSpPr/>
          <p:nvPr/>
        </p:nvGrpSpPr>
        <p:grpSpPr>
          <a:xfrm>
            <a:off x="5858920" y="939916"/>
            <a:ext cx="361950" cy="316109"/>
            <a:chOff x="4733925" y="2686050"/>
            <a:chExt cx="1362075" cy="409435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9B102F44-8969-55CE-7B75-2D81B41EF561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601C7973-4EF2-68B2-96BD-86E15F2AB1B2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EF09284B-59D4-7447-2DBC-AD265115E0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6CCB22E3-2A55-E2F1-D942-90780FD841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DB039D1-5554-572C-C43A-6FA009B082E6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2495F7EB-90A0-296B-F676-5DD44763592B}"/>
              </a:ext>
            </a:extLst>
          </p:cNvPr>
          <p:cNvSpPr txBox="1"/>
          <p:nvPr/>
        </p:nvSpPr>
        <p:spPr>
          <a:xfrm>
            <a:off x="3529857" y="2527766"/>
            <a:ext cx="2700002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다른 업무가 필요하시면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“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처음으로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” 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라고 말씀해 주세요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661A65-B09A-FEB9-0C6E-950B2F5C4924}"/>
              </a:ext>
            </a:extLst>
          </p:cNvPr>
          <p:cNvSpPr txBox="1"/>
          <p:nvPr/>
        </p:nvSpPr>
        <p:spPr>
          <a:xfrm>
            <a:off x="3530844" y="1627031"/>
            <a:ext cx="87075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요금 안내서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138407F-EE43-AAAB-7C7E-1D15B4A4A27F}"/>
              </a:ext>
            </a:extLst>
          </p:cNvPr>
          <p:cNvSpPr txBox="1"/>
          <p:nvPr/>
        </p:nvSpPr>
        <p:spPr>
          <a:xfrm>
            <a:off x="3527824" y="1977752"/>
            <a:ext cx="2700001" cy="43165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ko-KR" sz="1000" dirty="0">
                <a:solidFill>
                  <a:schemeClr val="bg1"/>
                </a:solidFill>
              </a:rPr>
              <a:t>{</a:t>
            </a:r>
            <a:r>
              <a:rPr lang="ko-KR" altLang="en-US" sz="1000" dirty="0">
                <a:solidFill>
                  <a:schemeClr val="bg1"/>
                </a:solidFill>
              </a:rPr>
              <a:t>수신 안내 유형</a:t>
            </a:r>
            <a:r>
              <a:rPr lang="en-US" altLang="ko-KR" sz="1000" dirty="0">
                <a:solidFill>
                  <a:schemeClr val="bg1"/>
                </a:solidFill>
              </a:rPr>
              <a:t>} </a:t>
            </a:r>
            <a:r>
              <a:rPr lang="ko-KR" altLang="en-US" sz="1000" dirty="0">
                <a:solidFill>
                  <a:schemeClr val="bg1"/>
                </a:solidFill>
              </a:rPr>
              <a:t>요금 안내서가 다시 발송됐어요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8690436E-1C77-115E-6121-E8A306185E77}"/>
              </a:ext>
            </a:extLst>
          </p:cNvPr>
          <p:cNvSpPr/>
          <p:nvPr/>
        </p:nvSpPr>
        <p:spPr>
          <a:xfrm>
            <a:off x="3389471" y="1992851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EC618C3-9CC1-3A41-F35C-8F5524F65926}"/>
              </a:ext>
            </a:extLst>
          </p:cNvPr>
          <p:cNvSpPr txBox="1"/>
          <p:nvPr/>
        </p:nvSpPr>
        <p:spPr>
          <a:xfrm>
            <a:off x="3535609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FD_MI_FE_05_01_01</a:t>
            </a:r>
            <a:endParaRPr lang="ko-KR" altLang="en-US" sz="9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5A0B616-7EB6-A55D-3E3D-2F66BF22EFAA}"/>
              </a:ext>
            </a:extLst>
          </p:cNvPr>
          <p:cNvSpPr txBox="1"/>
          <p:nvPr/>
        </p:nvSpPr>
        <p:spPr>
          <a:xfrm>
            <a:off x="3535609" y="3266084"/>
            <a:ext cx="2692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※ </a:t>
            </a:r>
            <a:r>
              <a:rPr lang="ko-KR" altLang="en-US" sz="1000" dirty="0"/>
              <a:t>요금 안내서 유형별로 최대 </a:t>
            </a:r>
            <a:r>
              <a:rPr lang="en-US" altLang="ko-KR" sz="1000" dirty="0"/>
              <a:t>1</a:t>
            </a:r>
            <a:r>
              <a:rPr lang="ko-KR" altLang="en-US" sz="1000" dirty="0"/>
              <a:t>시간 정도</a:t>
            </a:r>
          </a:p>
          <a:p>
            <a:r>
              <a:rPr lang="ko-KR" altLang="en-US" sz="1000" dirty="0"/>
              <a:t>소요될 수 있으니 조금만 기다려주세요</a:t>
            </a:r>
            <a:r>
              <a:rPr lang="en-US" altLang="ko-KR" sz="1000" dirty="0"/>
              <a:t>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74C0086-A28A-133C-8C62-5F2EDD7C04AE}"/>
              </a:ext>
            </a:extLst>
          </p:cNvPr>
          <p:cNvSpPr txBox="1"/>
          <p:nvPr/>
        </p:nvSpPr>
        <p:spPr>
          <a:xfrm>
            <a:off x="481344" y="3314313"/>
            <a:ext cx="2600708" cy="861774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 dirty="0"/>
              <a:t>11월 요금안내서</a:t>
            </a:r>
            <a:br>
              <a:rPr lang="en-US" altLang="ko-KR" sz="1000" dirty="0"/>
            </a:br>
            <a:endParaRPr lang="ko-KR" altLang="en-US" sz="1000" dirty="0"/>
          </a:p>
          <a:p>
            <a:r>
              <a:rPr lang="ko-KR" altLang="en-US" sz="1000" dirty="0"/>
              <a:t>■ 이용기간 : 25</a:t>
            </a:r>
            <a:r>
              <a:rPr lang="en-US" altLang="ko-KR" sz="1000" dirty="0"/>
              <a:t>.</a:t>
            </a:r>
            <a:r>
              <a:rPr lang="ko-KR" altLang="en-US" sz="1000" dirty="0"/>
              <a:t>10</a:t>
            </a:r>
            <a:r>
              <a:rPr lang="en-US" altLang="ko-KR" sz="1000" dirty="0"/>
              <a:t>.</a:t>
            </a:r>
            <a:r>
              <a:rPr lang="ko-KR" altLang="en-US" sz="1000" dirty="0"/>
              <a:t>01~25</a:t>
            </a:r>
            <a:r>
              <a:rPr lang="en-US" altLang="ko-KR" sz="1000" dirty="0"/>
              <a:t>.</a:t>
            </a:r>
            <a:r>
              <a:rPr lang="ko-KR" altLang="en-US" sz="1000" dirty="0"/>
              <a:t>10</a:t>
            </a:r>
            <a:r>
              <a:rPr lang="en-US" altLang="ko-KR" sz="1000" dirty="0"/>
              <a:t>.</a:t>
            </a:r>
            <a:r>
              <a:rPr lang="ko-KR" altLang="en-US" sz="1000" dirty="0"/>
              <a:t>31</a:t>
            </a:r>
          </a:p>
          <a:p>
            <a:r>
              <a:rPr lang="ko-KR" altLang="en-US" sz="1000" dirty="0"/>
              <a:t>■ 청구요금 : 20,900원</a:t>
            </a:r>
          </a:p>
          <a:p>
            <a:r>
              <a:rPr lang="ko-KR" altLang="en-US" sz="1000" dirty="0"/>
              <a:t>■ 미납요금 : 20,900원</a:t>
            </a:r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E07FA2F5-C6CD-72CB-4D31-223361CB5816}"/>
              </a:ext>
            </a:extLst>
          </p:cNvPr>
          <p:cNvGrpSpPr/>
          <p:nvPr/>
        </p:nvGrpSpPr>
        <p:grpSpPr>
          <a:xfrm>
            <a:off x="504309" y="2943823"/>
            <a:ext cx="2539660" cy="274320"/>
            <a:chOff x="6846094" y="3510739"/>
            <a:chExt cx="2169534" cy="274320"/>
          </a:xfrm>
        </p:grpSpPr>
        <p:sp>
          <p:nvSpPr>
            <p:cNvPr id="129" name="사각형: 둥근 모서리 128">
              <a:extLst>
                <a:ext uri="{FF2B5EF4-FFF2-40B4-BE49-F238E27FC236}">
                  <a16:creationId xmlns:a16="http://schemas.microsoft.com/office/drawing/2014/main" id="{3205C9EE-FC62-5FBC-C687-6EDDA5C704FD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D8E8B17-B32E-9AE8-AA6F-8FA66328A526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상세 내역 받기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8524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D1900-CDD3-9132-3684-F53C412DA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E4B8B329-5E5A-9FE9-D0A6-68D9E8242011}"/>
              </a:ext>
            </a:extLst>
          </p:cNvPr>
          <p:cNvGraphicFramePr>
            <a:graphicFrameLocks noGrp="1"/>
          </p:cNvGraphicFramePr>
          <p:nvPr/>
        </p:nvGraphicFramePr>
        <p:xfrm>
          <a:off x="9768840" y="532464"/>
          <a:ext cx="2361310" cy="1456209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수신</a:t>
                      </a: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안내 유형</a:t>
                      </a: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불러오기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750467"/>
                  </a:ext>
                </a:extLst>
              </a:tr>
              <a:tr h="3006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52E52DB4-E79D-C66A-8AE0-661CDD7C1343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요금문의</a:t>
            </a:r>
            <a:r>
              <a:rPr lang="en-US" altLang="ko-KR" sz="800" dirty="0"/>
              <a:t>&gt;</a:t>
            </a:r>
            <a:r>
              <a:rPr lang="ko-KR" altLang="en-US" sz="800" dirty="0"/>
              <a:t>서류관련</a:t>
            </a:r>
            <a:r>
              <a:rPr lang="en-US" altLang="ko-KR" sz="800" dirty="0"/>
              <a:t>&gt;</a:t>
            </a:r>
            <a:r>
              <a:rPr lang="ko-KR" altLang="en-US" sz="800" dirty="0"/>
              <a:t>청구서</a:t>
            </a:r>
            <a:r>
              <a:rPr lang="en-US" altLang="ko-KR" sz="800" dirty="0"/>
              <a:t>/</a:t>
            </a:r>
            <a:r>
              <a:rPr lang="ko-KR" altLang="en-US" sz="800" dirty="0"/>
              <a:t>영수증 재발행</a:t>
            </a:r>
            <a:endParaRPr lang="en-US" altLang="ko-KR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6DED4D-7119-845E-ECA1-9C5AB36BA54E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DS_MI_FE_05_01</a:t>
            </a:r>
            <a:endParaRPr lang="en-US" altLang="ko-KR" sz="8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497DC85-02A0-A27C-0F5C-B26439DEADEF}"/>
              </a:ext>
            </a:extLst>
          </p:cNvPr>
          <p:cNvSpPr/>
          <p:nvPr/>
        </p:nvSpPr>
        <p:spPr>
          <a:xfrm>
            <a:off x="12192000" y="4521951"/>
            <a:ext cx="1883923" cy="233604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50" dirty="0" err="1">
                <a:solidFill>
                  <a:schemeClr val="tx1"/>
                </a:solidFill>
              </a:rPr>
              <a:t>챗봇에</a:t>
            </a:r>
            <a:r>
              <a:rPr lang="ko-KR" altLang="en-US" sz="1050" dirty="0">
                <a:solidFill>
                  <a:schemeClr val="tx1"/>
                </a:solidFill>
              </a:rPr>
              <a:t> 시나리오와 동일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tx1"/>
                </a:solidFill>
              </a:rPr>
              <a:t>처리되는 시간이 있어</a:t>
            </a:r>
            <a:r>
              <a:rPr lang="en-US" altLang="ko-KR" sz="1050" dirty="0">
                <a:solidFill>
                  <a:schemeClr val="tx1"/>
                </a:solidFill>
              </a:rPr>
              <a:t>, 1</a:t>
            </a:r>
            <a:r>
              <a:rPr lang="ko-KR" altLang="en-US" sz="1050" dirty="0">
                <a:solidFill>
                  <a:schemeClr val="tx1"/>
                </a:solidFill>
              </a:rPr>
              <a:t>시간 내로 처리됩니다</a:t>
            </a:r>
            <a:r>
              <a:rPr lang="en-US" altLang="ko-KR" sz="105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tx1"/>
                </a:solidFill>
              </a:rPr>
              <a:t>실시간성 아님</a:t>
            </a:r>
          </a:p>
          <a:p>
            <a:pPr>
              <a:lnSpc>
                <a:spcPct val="150000"/>
              </a:lnSpc>
            </a:pPr>
            <a:r>
              <a:rPr lang="ko-KR" altLang="en-US" sz="1050" dirty="0" err="1">
                <a:solidFill>
                  <a:schemeClr val="tx1"/>
                </a:solidFill>
              </a:rPr>
              <a:t>챗봇의</a:t>
            </a:r>
            <a:r>
              <a:rPr lang="ko-KR" altLang="en-US" sz="1050" dirty="0">
                <a:solidFill>
                  <a:schemeClr val="tx1"/>
                </a:solidFill>
              </a:rPr>
              <a:t> 내용과 동일하게 멘트 구성하기</a:t>
            </a:r>
            <a:endParaRPr lang="en-US" altLang="ko-KR" sz="105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tx1"/>
                </a:solidFill>
              </a:rPr>
              <a:t>화면에 보여줌 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tx1"/>
                </a:solidFill>
              </a:rPr>
              <a:t>신청되었습니다</a:t>
            </a:r>
            <a:r>
              <a:rPr lang="en-US" altLang="ko-KR" sz="1050" dirty="0">
                <a:solidFill>
                  <a:schemeClr val="tx1"/>
                </a:solidFill>
              </a:rPr>
              <a:t>. </a:t>
            </a:r>
            <a:r>
              <a:rPr lang="ko-KR" altLang="en-US" sz="1050" dirty="0">
                <a:solidFill>
                  <a:schemeClr val="tx1"/>
                </a:solidFill>
              </a:rPr>
              <a:t>화면안내</a:t>
            </a:r>
          </a:p>
          <a:p>
            <a:pPr>
              <a:lnSpc>
                <a:spcPct val="150000"/>
              </a:lnSpc>
            </a:pPr>
            <a:endParaRPr lang="ko-KR" altLang="en-US" sz="1050" dirty="0">
              <a:solidFill>
                <a:schemeClr val="tx1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99B8478-FC28-0417-5426-7438843ED6EA}"/>
              </a:ext>
            </a:extLst>
          </p:cNvPr>
          <p:cNvGraphicFramePr>
            <a:graphicFrameLocks noGrp="1"/>
          </p:cNvGraphicFramePr>
          <p:nvPr/>
        </p:nvGraphicFramePr>
        <p:xfrm>
          <a:off x="9033322" y="6563533"/>
          <a:ext cx="3158678" cy="2209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1072">
                  <a:extLst>
                    <a:ext uri="{9D8B030D-6E8A-4147-A177-3AD203B41FA5}">
                      <a16:colId xmlns:a16="http://schemas.microsoft.com/office/drawing/2014/main" val="665372446"/>
                    </a:ext>
                  </a:extLst>
                </a:gridCol>
                <a:gridCol w="1218222">
                  <a:extLst>
                    <a:ext uri="{9D8B030D-6E8A-4147-A177-3AD203B41FA5}">
                      <a16:colId xmlns:a16="http://schemas.microsoft.com/office/drawing/2014/main" val="3111260228"/>
                    </a:ext>
                  </a:extLst>
                </a:gridCol>
                <a:gridCol w="1009384">
                  <a:extLst>
                    <a:ext uri="{9D8B030D-6E8A-4147-A177-3AD203B41FA5}">
                      <a16:colId xmlns:a16="http://schemas.microsoft.com/office/drawing/2014/main" val="2007754999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요금청구서 재발행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bill_guide_apply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FD_MI_FE_05_01_01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67616112"/>
                  </a:ext>
                </a:extLst>
              </a:tr>
            </a:tbl>
          </a:graphicData>
        </a:graphic>
      </p:graphicFrame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4B172D6-6B45-FA18-0048-C2CCA8CA4DFE}"/>
              </a:ext>
            </a:extLst>
          </p:cNvPr>
          <p:cNvSpPr/>
          <p:nvPr/>
        </p:nvSpPr>
        <p:spPr>
          <a:xfrm>
            <a:off x="433785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요금 안내서 발송불가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62E7A5-8EE8-E94F-680B-811A86AFA242}"/>
              </a:ext>
            </a:extLst>
          </p:cNvPr>
          <p:cNvGrpSpPr/>
          <p:nvPr/>
        </p:nvGrpSpPr>
        <p:grpSpPr>
          <a:xfrm>
            <a:off x="433784" y="943540"/>
            <a:ext cx="796863" cy="316109"/>
            <a:chOff x="4733925" y="2686050"/>
            <a:chExt cx="1362075" cy="40943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D83FE41-9A89-506A-4EAE-9603C335D637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B18509B4-F788-F422-66A7-ED6D5A09BB98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0292AA39-3F52-B051-2565-7BF3B57933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C448918B-96D3-AC0C-E336-E814DBF683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A8A487-26D6-0ED9-5E53-25AA6C3F1A6D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2C53E43-5D49-243F-877B-5035CA31AD57}"/>
              </a:ext>
            </a:extLst>
          </p:cNvPr>
          <p:cNvGrpSpPr/>
          <p:nvPr/>
        </p:nvGrpSpPr>
        <p:grpSpPr>
          <a:xfrm>
            <a:off x="2764880" y="939916"/>
            <a:ext cx="361950" cy="316109"/>
            <a:chOff x="4733925" y="2686050"/>
            <a:chExt cx="1362075" cy="409435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415B6D5-7CFC-741F-5694-1EDBE6F483D7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98704CFF-3865-4B1E-35C1-D9D9EC547DDA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9083726A-F823-779A-C724-74BC97A4D5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2ED6B675-2640-EE9C-05C4-15B4532518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2F7F061-96B5-A9E9-2980-AE472E1441C4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D284D59-FB0D-4A2B-EDBD-A56BACCFAD51}"/>
              </a:ext>
            </a:extLst>
          </p:cNvPr>
          <p:cNvSpPr txBox="1"/>
          <p:nvPr/>
        </p:nvSpPr>
        <p:spPr>
          <a:xfrm>
            <a:off x="428197" y="2527766"/>
            <a:ext cx="2700002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다른 업무가 필요하시면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“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처음으로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” 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라고 말씀해주세요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49C236-699D-797D-4511-56C293B18FFC}"/>
              </a:ext>
            </a:extLst>
          </p:cNvPr>
          <p:cNvSpPr txBox="1"/>
          <p:nvPr/>
        </p:nvSpPr>
        <p:spPr>
          <a:xfrm>
            <a:off x="436804" y="1627031"/>
            <a:ext cx="87075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요금 안내서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5E30EB-1D0E-680C-E252-57E76CE0E289}"/>
              </a:ext>
            </a:extLst>
          </p:cNvPr>
          <p:cNvSpPr txBox="1"/>
          <p:nvPr/>
        </p:nvSpPr>
        <p:spPr>
          <a:xfrm>
            <a:off x="433784" y="1977752"/>
            <a:ext cx="2700001" cy="43447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ko-KR" sz="1000" dirty="0">
                <a:solidFill>
                  <a:schemeClr val="bg1"/>
                </a:solidFill>
              </a:rPr>
              <a:t>{</a:t>
            </a:r>
            <a:r>
              <a:rPr lang="ko-KR" altLang="en-US" sz="1000" dirty="0">
                <a:solidFill>
                  <a:schemeClr val="bg1"/>
                </a:solidFill>
              </a:rPr>
              <a:t>수신 안내 유형</a:t>
            </a:r>
            <a:r>
              <a:rPr lang="en-US" altLang="ko-KR" sz="1000" dirty="0">
                <a:solidFill>
                  <a:schemeClr val="bg1"/>
                </a:solidFill>
              </a:rPr>
              <a:t>} </a:t>
            </a:r>
            <a:r>
              <a:rPr lang="ko-KR" altLang="en-US" sz="1000" dirty="0">
                <a:solidFill>
                  <a:schemeClr val="bg1"/>
                </a:solidFill>
              </a:rPr>
              <a:t>요금 안내서는 발송이 지원되지 않아요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1059D88-18A5-FFAA-5C89-E866BA597DD1}"/>
              </a:ext>
            </a:extLst>
          </p:cNvPr>
          <p:cNvSpPr/>
          <p:nvPr/>
        </p:nvSpPr>
        <p:spPr>
          <a:xfrm>
            <a:off x="295431" y="1992851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3CB354-F98B-24F5-CB99-696FF55F9764}"/>
              </a:ext>
            </a:extLst>
          </p:cNvPr>
          <p:cNvSpPr txBox="1"/>
          <p:nvPr/>
        </p:nvSpPr>
        <p:spPr>
          <a:xfrm>
            <a:off x="441569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FD_MI_FE_05_01_02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2201097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A6433-217E-2605-B20E-EE08B69FD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BDDD291-CA3E-4581-206E-3819F26DA04C}"/>
              </a:ext>
            </a:extLst>
          </p:cNvPr>
          <p:cNvSpPr/>
          <p:nvPr/>
        </p:nvSpPr>
        <p:spPr>
          <a:xfrm>
            <a:off x="0" y="2417275"/>
            <a:ext cx="12192000" cy="21004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06. </a:t>
            </a:r>
            <a:r>
              <a:rPr lang="ko-KR" altLang="en-US" sz="2800" dirty="0"/>
              <a:t>세금계산서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2E6797-C0B8-F976-A9DF-5AC4685B8928}"/>
              </a:ext>
            </a:extLst>
          </p:cNvPr>
          <p:cNvSpPr/>
          <p:nvPr/>
        </p:nvSpPr>
        <p:spPr>
          <a:xfrm>
            <a:off x="9723422" y="-9049"/>
            <a:ext cx="2468578" cy="624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멀티모달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7A7DE3-CCDD-F973-35D7-720A03E56F6C}"/>
              </a:ext>
            </a:extLst>
          </p:cNvPr>
          <p:cNvSpPr/>
          <p:nvPr/>
        </p:nvSpPr>
        <p:spPr>
          <a:xfrm>
            <a:off x="0" y="238136"/>
            <a:ext cx="2468578" cy="93183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세금계산서 발행해줘</a:t>
            </a:r>
          </a:p>
          <a:p>
            <a:pPr algn="ctr"/>
            <a:r>
              <a:rPr lang="ko-KR" altLang="en-US" sz="1200" dirty="0"/>
              <a:t>계산서 보내줘</a:t>
            </a:r>
            <a:endParaRPr lang="en-US" altLang="ko-KR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009347-4901-4962-DD4D-38DDD1590BF4}"/>
              </a:ext>
            </a:extLst>
          </p:cNvPr>
          <p:cNvSpPr/>
          <p:nvPr/>
        </p:nvSpPr>
        <p:spPr>
          <a:xfrm>
            <a:off x="0" y="0"/>
            <a:ext cx="2468578" cy="23489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대표발화</a:t>
            </a:r>
            <a:endParaRPr lang="en-US" altLang="ko-KR" sz="1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8078AF8-3996-3D58-1696-B17B2E6DE8C7}"/>
              </a:ext>
            </a:extLst>
          </p:cNvPr>
          <p:cNvSpPr/>
          <p:nvPr/>
        </p:nvSpPr>
        <p:spPr>
          <a:xfrm>
            <a:off x="0" y="4517679"/>
            <a:ext cx="12192000" cy="62468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b,c</a:t>
            </a:r>
            <a:r>
              <a:rPr lang="en-US" altLang="ko-KR" dirty="0"/>
              <a:t> </a:t>
            </a:r>
            <a:r>
              <a:rPr lang="ko-KR" altLang="en-US" dirty="0"/>
              <a:t>고객 </a:t>
            </a:r>
            <a:r>
              <a:rPr lang="en-US" altLang="ko-KR" dirty="0"/>
              <a:t>/ </a:t>
            </a:r>
            <a:r>
              <a:rPr lang="ko-KR" altLang="en-US" dirty="0"/>
              <a:t>인증필요</a:t>
            </a:r>
          </a:p>
        </p:txBody>
      </p:sp>
    </p:spTree>
    <p:extLst>
      <p:ext uri="{BB962C8B-B14F-4D97-AF65-F5344CB8AC3E}">
        <p14:creationId xmlns:p14="http://schemas.microsoft.com/office/powerpoint/2010/main" val="7343395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0EDE4-23FB-EF88-9A69-3D7BABB36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4E3E2AF-1B4D-4043-BEA3-BB2EF6E62E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159929"/>
              </p:ext>
            </p:extLst>
          </p:nvPr>
        </p:nvGraphicFramePr>
        <p:xfrm>
          <a:off x="248464" y="1068316"/>
          <a:ext cx="11648970" cy="486708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41495">
                  <a:extLst>
                    <a:ext uri="{9D8B030D-6E8A-4147-A177-3AD203B41FA5}">
                      <a16:colId xmlns:a16="http://schemas.microsoft.com/office/drawing/2014/main" val="2644237742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864356931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165514800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522634497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605381915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684349923"/>
                    </a:ext>
                  </a:extLst>
                </a:gridCol>
              </a:tblGrid>
              <a:tr h="5314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화면열린고객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API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화면 </a:t>
                      </a: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안열린고객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웹훅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추가 요구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7570567"/>
                  </a:ext>
                </a:extLst>
              </a:tr>
              <a:tr h="43356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이메일주소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FAX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이메일주소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또는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FAX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동작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 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/FAX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이메일일 경우 기존 이메일 있으면 맞는지 확인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없거나 새로 입력을 원하면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새로입력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받음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 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팩스의 경우 팩스번호 입력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 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 후 신청버튼 누르면 재발행 신청되었습니다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 보여주고 시나리오 종료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체크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FAX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 유효성 검증 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세금계산서 재발행 요청 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 유효성 체크 포함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보이스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only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기능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제공안함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멀티모달사용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안내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3045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80219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0A332-4BDA-0CE3-3D21-533223896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07ACC4F0-D1C9-468A-B80B-A3BB02173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260774"/>
              </p:ext>
            </p:extLst>
          </p:nvPr>
        </p:nvGraphicFramePr>
        <p:xfrm>
          <a:off x="9768840" y="532464"/>
          <a:ext cx="2361310" cy="160251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메일주소 호출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송부 유형 선택</a:t>
                      </a:r>
                      <a:b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이메일 페이지 이동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750467"/>
                  </a:ext>
                </a:extLst>
              </a:tr>
              <a:tr h="3006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FAX </a:t>
                      </a: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번호 입력 페이지 이동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8278C9D2-DA27-12A8-163F-852937EFC2BF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요금문의</a:t>
            </a:r>
            <a:r>
              <a:rPr lang="en-US" altLang="ko-KR" sz="800" dirty="0"/>
              <a:t>&gt;</a:t>
            </a:r>
            <a:r>
              <a:rPr lang="ko-KR" altLang="en-US" sz="800" dirty="0"/>
              <a:t>서류관련</a:t>
            </a:r>
            <a:r>
              <a:rPr lang="en-US" altLang="ko-KR" sz="800" dirty="0"/>
              <a:t>&gt;</a:t>
            </a:r>
            <a:r>
              <a:rPr lang="ko-KR" altLang="en-US" sz="800" dirty="0"/>
              <a:t>부가세</a:t>
            </a:r>
            <a:r>
              <a:rPr lang="en-US" altLang="ko-KR" sz="800" dirty="0"/>
              <a:t>/</a:t>
            </a:r>
            <a:r>
              <a:rPr lang="ko-KR" altLang="en-US" sz="800" dirty="0"/>
              <a:t>세금계산서 발행</a:t>
            </a:r>
            <a:r>
              <a:rPr lang="en-US" altLang="ko-KR" sz="800" dirty="0"/>
              <a:t>&gt;</a:t>
            </a:r>
            <a:r>
              <a:rPr lang="ko-KR" altLang="en-US" sz="800" dirty="0"/>
              <a:t>세금계산서 재발행 셀프</a:t>
            </a:r>
            <a:endParaRPr lang="en-US" altLang="ko-KR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50AA2A-CF6E-FC8A-80D9-F7A10332F04C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DS_MI_FE_06_01</a:t>
            </a:r>
            <a:endParaRPr lang="en-US" altLang="ko-KR" sz="800" dirty="0"/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3CAEAAF2-12FE-A078-62F9-1B3A5091597A}"/>
              </a:ext>
            </a:extLst>
          </p:cNvPr>
          <p:cNvSpPr/>
          <p:nvPr/>
        </p:nvSpPr>
        <p:spPr>
          <a:xfrm>
            <a:off x="4235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사업자인 경우</a:t>
            </a: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15CB6EDC-B48B-7DBC-E92E-ACB59EE18612}"/>
              </a:ext>
            </a:extLst>
          </p:cNvPr>
          <p:cNvGrpSpPr/>
          <p:nvPr/>
        </p:nvGrpSpPr>
        <p:grpSpPr>
          <a:xfrm>
            <a:off x="423511" y="941122"/>
            <a:ext cx="796863" cy="316109"/>
            <a:chOff x="4733925" y="2686050"/>
            <a:chExt cx="1362075" cy="409435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72F8609F-B717-477A-BBDB-D7D6AD42DB03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018E7895-9AB9-7DDE-D1A5-90CEF964D970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EB815E8D-76B7-07BA-B99E-53BC794B49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7116E30E-21B3-6C9A-1EEB-3895536E6D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5324230B-EE95-BEA0-0C70-4FD349538508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599DAD99-F348-4966-0BFB-71330ACAD8D5}"/>
              </a:ext>
            </a:extLst>
          </p:cNvPr>
          <p:cNvGrpSpPr/>
          <p:nvPr/>
        </p:nvGrpSpPr>
        <p:grpSpPr>
          <a:xfrm>
            <a:off x="2750342" y="941099"/>
            <a:ext cx="361950" cy="316109"/>
            <a:chOff x="4733925" y="2686050"/>
            <a:chExt cx="1362075" cy="409435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56E45F1A-2AD6-E6B1-7A33-E83C8A82DBD6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81AD6573-C6C6-7241-7F68-3E08B2F1A155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25" name="직선 연결선 124">
                <a:extLst>
                  <a:ext uri="{FF2B5EF4-FFF2-40B4-BE49-F238E27FC236}">
                    <a16:creationId xmlns:a16="http://schemas.microsoft.com/office/drawing/2014/main" id="{E78FA0EF-CDB5-0793-D656-DCE1F1ED44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33B8B3D7-9D18-9B76-4096-58ADA60761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1D055EEC-B5F2-D047-8300-C07AD1EF0A5A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FC406812-9C39-0EFE-873D-04DFB170847E}"/>
              </a:ext>
            </a:extLst>
          </p:cNvPr>
          <p:cNvGrpSpPr/>
          <p:nvPr/>
        </p:nvGrpSpPr>
        <p:grpSpPr>
          <a:xfrm>
            <a:off x="579676" y="2824952"/>
            <a:ext cx="2454978" cy="274320"/>
            <a:chOff x="6846094" y="3510739"/>
            <a:chExt cx="2169534" cy="274320"/>
          </a:xfrm>
        </p:grpSpPr>
        <p:sp>
          <p:nvSpPr>
            <p:cNvPr id="130" name="사각형: 둥근 모서리 129">
              <a:extLst>
                <a:ext uri="{FF2B5EF4-FFF2-40B4-BE49-F238E27FC236}">
                  <a16:creationId xmlns:a16="http://schemas.microsoft.com/office/drawing/2014/main" id="{569D92D8-211C-0799-E456-E634DFF5A95B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0EBD1F34-06BC-F6BC-7501-DAC1627EFF51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이메일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9181AD6-EB1A-5FF8-5C79-E0BB7B7B2B00}"/>
              </a:ext>
            </a:extLst>
          </p:cNvPr>
          <p:cNvGrpSpPr/>
          <p:nvPr/>
        </p:nvGrpSpPr>
        <p:grpSpPr>
          <a:xfrm>
            <a:off x="579676" y="3176472"/>
            <a:ext cx="2454978" cy="274320"/>
            <a:chOff x="6846094" y="3510739"/>
            <a:chExt cx="2169534" cy="274320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A7A94462-A3D5-235A-3AAF-7E7E9AFD250B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90288F8-A905-3557-D3F1-3B6025C2E82A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FAX</a:t>
              </a:r>
              <a:endParaRPr lang="ko-KR" altLang="en-US" sz="8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2CE4FB0-6813-41B4-8BD6-EB7ABDD0D08E}"/>
              </a:ext>
            </a:extLst>
          </p:cNvPr>
          <p:cNvSpPr txBox="1"/>
          <p:nvPr/>
        </p:nvSpPr>
        <p:spPr>
          <a:xfrm>
            <a:off x="432899" y="2398534"/>
            <a:ext cx="2700000" cy="31354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err="1">
                <a:solidFill>
                  <a:schemeClr val="bg1"/>
                </a:solidFill>
              </a:rPr>
              <a:t>재발행하실</a:t>
            </a:r>
            <a:r>
              <a:rPr lang="ko-KR" altLang="en-US" sz="1100" dirty="0">
                <a:solidFill>
                  <a:schemeClr val="bg1"/>
                </a:solidFill>
              </a:rPr>
              <a:t> 방법을 선택해 주세요</a:t>
            </a:r>
            <a:r>
              <a:rPr lang="en-US" altLang="ko-KR" sz="1100" dirty="0">
                <a:solidFill>
                  <a:schemeClr val="bg1"/>
                </a:solidFill>
              </a:rPr>
              <a:t>.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22C525-1692-4FB6-B361-E03FFA1B451F}"/>
              </a:ext>
            </a:extLst>
          </p:cNvPr>
          <p:cNvSpPr txBox="1"/>
          <p:nvPr/>
        </p:nvSpPr>
        <p:spPr>
          <a:xfrm>
            <a:off x="423511" y="1636464"/>
            <a:ext cx="1122423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세금계산서</a:t>
            </a:r>
            <a:r>
              <a:rPr lang="en-US" altLang="ko-KR" sz="1000" b="1" dirty="0">
                <a:latin typeface="+mn-ea"/>
              </a:rPr>
              <a:t>(1/4)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125F9E-02E2-45B0-BF32-B599CE20ABD3}"/>
              </a:ext>
            </a:extLst>
          </p:cNvPr>
          <p:cNvSpPr txBox="1"/>
          <p:nvPr/>
        </p:nvSpPr>
        <p:spPr>
          <a:xfrm>
            <a:off x="423511" y="1987185"/>
            <a:ext cx="2700000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세금계산서 재발행 신청이 가능해요</a:t>
            </a:r>
            <a:r>
              <a:rPr lang="en-US" altLang="ko-KR" sz="10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09EA4A-D02E-43CE-B4E7-0E1CAFCD9366}"/>
              </a:ext>
            </a:extLst>
          </p:cNvPr>
          <p:cNvSpPr txBox="1"/>
          <p:nvPr/>
        </p:nvSpPr>
        <p:spPr>
          <a:xfrm>
            <a:off x="9768840" y="2853051"/>
            <a:ext cx="26725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FF0000"/>
                </a:solidFill>
              </a:rPr>
              <a:t>T</a:t>
            </a:r>
            <a:r>
              <a:rPr lang="ko-KR" altLang="en-US" sz="1000" dirty="0">
                <a:solidFill>
                  <a:srgbClr val="FF0000"/>
                </a:solidFill>
              </a:rPr>
              <a:t>개인사업자 고객 세금계산서 가능한지</a:t>
            </a:r>
            <a:r>
              <a:rPr lang="en-US" altLang="ko-KR" sz="10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33C0532-0FF1-49C7-839D-ACDB7214DF9C}"/>
              </a:ext>
            </a:extLst>
          </p:cNvPr>
          <p:cNvSpPr/>
          <p:nvPr/>
        </p:nvSpPr>
        <p:spPr>
          <a:xfrm>
            <a:off x="12226504" y="4246577"/>
            <a:ext cx="1883923" cy="261142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ctr">
              <a:buNone/>
            </a:pPr>
            <a:r>
              <a:rPr lang="en-US" altLang="ko-KR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lang="ko-KR" altLang="en-US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고객 세금계산서 가능</a:t>
            </a:r>
            <a:r>
              <a:rPr lang="en-US" altLang="ko-KR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? &gt; </a:t>
            </a:r>
            <a:r>
              <a:rPr lang="ko-KR" altLang="en-US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개인사업자</a:t>
            </a:r>
          </a:p>
          <a:p>
            <a:pPr algn="l" fontAlgn="ctr">
              <a:buNone/>
            </a:pPr>
            <a:r>
              <a:rPr lang="ko-KR" altLang="en-US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납부이력 영수증 없다</a:t>
            </a:r>
            <a:r>
              <a:rPr lang="en-US" altLang="ko-KR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algn="l" fontAlgn="ctr">
              <a:buNone/>
            </a:pPr>
            <a:endParaRPr lang="en-US" altLang="ko-KR" sz="800" i="0" u="none" strike="noStrike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ctr">
              <a:buNone/>
            </a:pP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ctr">
              <a:buNone/>
            </a:pPr>
            <a:r>
              <a:rPr lang="en-US" altLang="ko-KR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800" i="0" u="none" strike="noStrike" dirty="0" err="1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입력값</a:t>
            </a:r>
            <a:br>
              <a:rPr lang="ko-KR" altLang="en-US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800" i="0" u="none" strike="noStrike" dirty="0" err="1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이메일주소</a:t>
            </a:r>
            <a:r>
              <a:rPr lang="ko-KR" altLang="en-US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또는 </a:t>
            </a:r>
            <a:r>
              <a:rPr lang="en-US" altLang="ko-KR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FAX</a:t>
            </a:r>
            <a:r>
              <a:rPr lang="ko-KR" altLang="en-US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번호</a:t>
            </a:r>
            <a:br>
              <a:rPr lang="ko-KR" altLang="en-US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동작</a:t>
            </a:r>
            <a:br>
              <a:rPr lang="ko-KR" altLang="en-US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 </a:t>
            </a:r>
            <a:r>
              <a:rPr lang="ko-KR" altLang="en-US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r>
              <a:rPr lang="en-US" altLang="ko-KR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/FAX</a:t>
            </a:r>
            <a:r>
              <a:rPr lang="ko-KR" altLang="en-US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br>
              <a:rPr lang="ko-KR" altLang="en-US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이메일일 경우 기존 이메일 있으면 맞는지 확인</a:t>
            </a:r>
            <a:r>
              <a:rPr lang="en-US" altLang="ko-KR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없거나 새로 입력을 원하면 </a:t>
            </a:r>
            <a:r>
              <a:rPr lang="ko-KR" altLang="en-US" sz="800" i="0" u="none" strike="noStrike" dirty="0" err="1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새로입력</a:t>
            </a:r>
            <a:r>
              <a:rPr lang="ko-KR" altLang="en-US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받음</a:t>
            </a:r>
            <a:br>
              <a:rPr lang="ko-KR" altLang="en-US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 </a:t>
            </a:r>
            <a:r>
              <a:rPr lang="ko-KR" altLang="en-US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팩스의 경우 팩스번호 입력</a:t>
            </a:r>
            <a:br>
              <a:rPr lang="ko-KR" altLang="en-US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 </a:t>
            </a:r>
            <a:r>
              <a:rPr lang="ko-KR" altLang="en-US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입력 후 신청버튼 누르면 재발행 신청되었습니다</a:t>
            </a:r>
            <a:r>
              <a:rPr lang="en-US" altLang="ko-KR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내용 보여주고 시나리오 종료</a:t>
            </a:r>
            <a:br>
              <a:rPr lang="ko-KR" altLang="en-US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체크</a:t>
            </a:r>
            <a:br>
              <a:rPr lang="ko-KR" altLang="en-US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r>
              <a:rPr lang="en-US" altLang="ko-KR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FAX</a:t>
            </a:r>
            <a:r>
              <a:rPr lang="ko-KR" altLang="en-US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번호 유효성 검증 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2A34764B-A604-4E90-B2E8-6E5CD275A873}"/>
              </a:ext>
            </a:extLst>
          </p:cNvPr>
          <p:cNvSpPr/>
          <p:nvPr/>
        </p:nvSpPr>
        <p:spPr>
          <a:xfrm>
            <a:off x="405740" y="2235394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01B7F64-455A-4B20-B0D0-D87AFA674362}"/>
              </a:ext>
            </a:extLst>
          </p:cNvPr>
          <p:cNvSpPr/>
          <p:nvPr/>
        </p:nvSpPr>
        <p:spPr>
          <a:xfrm>
            <a:off x="496325" y="2859711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7251998-14A6-4B54-AAC2-007E350D4CF7}"/>
              </a:ext>
            </a:extLst>
          </p:cNvPr>
          <p:cNvSpPr/>
          <p:nvPr/>
        </p:nvSpPr>
        <p:spPr>
          <a:xfrm>
            <a:off x="507886" y="3240407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941D2016-9403-47DD-A54F-70A4B3254D5D}"/>
              </a:ext>
            </a:extLst>
          </p:cNvPr>
          <p:cNvSpPr/>
          <p:nvPr/>
        </p:nvSpPr>
        <p:spPr>
          <a:xfrm>
            <a:off x="3520445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사업자가 아닌 경우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295FD23-69B8-40B7-ACB0-94A8263D3B17}"/>
              </a:ext>
            </a:extLst>
          </p:cNvPr>
          <p:cNvGrpSpPr/>
          <p:nvPr/>
        </p:nvGrpSpPr>
        <p:grpSpPr>
          <a:xfrm>
            <a:off x="3520445" y="941122"/>
            <a:ext cx="796863" cy="316109"/>
            <a:chOff x="4733925" y="2686050"/>
            <a:chExt cx="1362075" cy="409435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CB04F079-BBE0-497D-9CAF-1E60F2A9E2F1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72FF7C7-E207-40CC-8705-6D5A9DBE35FC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E3830D45-E31D-4687-A690-2F6999CA03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6A63E003-F520-4AB7-8886-E71DAE058E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1AB47DA-C128-4FE1-BF6A-F3EEB2FCD0BD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/>
                <a:t>Logo</a:t>
              </a:r>
              <a:endParaRPr lang="ko-KR" altLang="en-US" sz="800" b="1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20BB09C-283E-421C-B56D-8002B0EAB1B2}"/>
              </a:ext>
            </a:extLst>
          </p:cNvPr>
          <p:cNvGrpSpPr/>
          <p:nvPr/>
        </p:nvGrpSpPr>
        <p:grpSpPr>
          <a:xfrm>
            <a:off x="5858495" y="941099"/>
            <a:ext cx="361950" cy="316109"/>
            <a:chOff x="4733925" y="2686050"/>
            <a:chExt cx="1362075" cy="409435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210F3D7C-36CB-457A-BFEF-4CA383A73A42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38EFCB1D-CA83-4F0F-8ABA-D1F6179B8F13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BA05DA18-F01B-415F-91A3-87DC009400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849529F2-84E0-4787-979D-E897119DA3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BFCF2B-5A05-49B3-88F9-27C2D4677E88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/>
                <a:t>X</a:t>
              </a:r>
              <a:endParaRPr lang="ko-KR" altLang="en-US" sz="800" b="1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A3F3430-19D4-4BB2-9195-75A9E3CC5024}"/>
              </a:ext>
            </a:extLst>
          </p:cNvPr>
          <p:cNvSpPr txBox="1"/>
          <p:nvPr/>
        </p:nvSpPr>
        <p:spPr>
          <a:xfrm>
            <a:off x="3527812" y="2621058"/>
            <a:ext cx="2700000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</a:rPr>
              <a:t>다른 업무가 필요하시면 “처음으로” </a:t>
            </a:r>
            <a:r>
              <a:rPr lang="ko-KR" altLang="en-US" sz="1100" dirty="0" err="1">
                <a:solidFill>
                  <a:schemeClr val="bg1"/>
                </a:solidFill>
              </a:rPr>
              <a:t>라고</a:t>
            </a:r>
            <a:r>
              <a:rPr lang="ko-KR" altLang="en-US" sz="1100" dirty="0">
                <a:solidFill>
                  <a:schemeClr val="bg1"/>
                </a:solidFill>
              </a:rPr>
              <a:t> 말씀해주세요</a:t>
            </a:r>
            <a:r>
              <a:rPr lang="en-US" altLang="ko-KR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B11FA3D-4DB7-445F-81AB-3D0F8545865B}"/>
              </a:ext>
            </a:extLst>
          </p:cNvPr>
          <p:cNvSpPr txBox="1"/>
          <p:nvPr/>
        </p:nvSpPr>
        <p:spPr>
          <a:xfrm>
            <a:off x="3545550" y="1636464"/>
            <a:ext cx="825867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세금계산서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B76AD6A-9A77-4ED2-9532-F2E1827E8DBC}"/>
              </a:ext>
            </a:extLst>
          </p:cNvPr>
          <p:cNvSpPr txBox="1"/>
          <p:nvPr/>
        </p:nvSpPr>
        <p:spPr>
          <a:xfrm>
            <a:off x="3518424" y="1987185"/>
            <a:ext cx="2700000" cy="52424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개인 고객은 세금계산서 서비스를 이용하실 수 없어요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endParaRPr lang="en-US" altLang="ko-KR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36B95AF-DABB-4DA6-8B6A-F54C687F4EAF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FD_MI_FE_06_01_01</a:t>
            </a:r>
            <a:endParaRPr lang="ko-KR" altLang="en-US" sz="9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2F8F8B3-ACA1-4C2C-8AE6-B4761FC4A1E2}"/>
              </a:ext>
            </a:extLst>
          </p:cNvPr>
          <p:cNvSpPr txBox="1"/>
          <p:nvPr/>
        </p:nvSpPr>
        <p:spPr>
          <a:xfrm>
            <a:off x="3518424" y="6569039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FD_MI_FE_06_01_02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591024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2EB2C2D-85DF-4C73-8DED-8DE2FDDCE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F373B6-103C-4429-96CB-3E1AEACC84D8}"/>
              </a:ext>
            </a:extLst>
          </p:cNvPr>
          <p:cNvSpPr txBox="1"/>
          <p:nvPr/>
        </p:nvSpPr>
        <p:spPr>
          <a:xfrm>
            <a:off x="647700" y="1167884"/>
            <a:ext cx="6505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err="1">
                <a:solidFill>
                  <a:schemeClr val="bg1"/>
                </a:solidFill>
              </a:rPr>
              <a:t>멀티모달</a:t>
            </a:r>
            <a:r>
              <a:rPr lang="ko-KR" altLang="en-US" sz="5400" b="1" dirty="0">
                <a:solidFill>
                  <a:schemeClr val="bg1"/>
                </a:solidFill>
              </a:rPr>
              <a:t> 공통 </a:t>
            </a:r>
            <a:r>
              <a:rPr lang="en-US" altLang="ko-KR" sz="5400" b="1" dirty="0">
                <a:solidFill>
                  <a:schemeClr val="bg1"/>
                </a:solidFill>
              </a:rPr>
              <a:t>UI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A4590F-0748-4CCC-AC1A-2274AF3B2326}"/>
              </a:ext>
            </a:extLst>
          </p:cNvPr>
          <p:cNvSpPr txBox="1"/>
          <p:nvPr/>
        </p:nvSpPr>
        <p:spPr>
          <a:xfrm>
            <a:off x="742950" y="2388155"/>
            <a:ext cx="6505576" cy="3928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공통 </a:t>
            </a:r>
            <a:r>
              <a:rPr lang="en-US" altLang="ko-KR" sz="1400" dirty="0">
                <a:solidFill>
                  <a:schemeClr val="bg1"/>
                </a:solidFill>
              </a:rPr>
              <a:t>UI : </a:t>
            </a:r>
            <a:r>
              <a:rPr lang="ko-KR" altLang="en-US" sz="1400" dirty="0">
                <a:solidFill>
                  <a:schemeClr val="bg1"/>
                </a:solidFill>
              </a:rPr>
              <a:t>홈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>
                <a:solidFill>
                  <a:schemeClr val="bg1"/>
                </a:solidFill>
              </a:rPr>
              <a:t>메인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  <a:endParaRPr lang="ko-KR" altLang="en-US" sz="1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공통 </a:t>
            </a:r>
            <a:r>
              <a:rPr lang="en-US" altLang="ko-KR" sz="1400" dirty="0">
                <a:solidFill>
                  <a:schemeClr val="bg1"/>
                </a:solidFill>
              </a:rPr>
              <a:t>UI : </a:t>
            </a:r>
            <a:r>
              <a:rPr lang="ko-KR" altLang="en-US" sz="1400" dirty="0">
                <a:solidFill>
                  <a:schemeClr val="bg1"/>
                </a:solidFill>
              </a:rPr>
              <a:t>생년월일 입력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공통 </a:t>
            </a:r>
            <a:r>
              <a:rPr lang="en-US" altLang="ko-KR" sz="1400" dirty="0">
                <a:solidFill>
                  <a:schemeClr val="bg1"/>
                </a:solidFill>
              </a:rPr>
              <a:t>UI : </a:t>
            </a:r>
            <a:r>
              <a:rPr lang="ko-KR" altLang="en-US" sz="1400" dirty="0">
                <a:solidFill>
                  <a:schemeClr val="bg1"/>
                </a:solidFill>
              </a:rPr>
              <a:t>화면 로딩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공통 </a:t>
            </a:r>
            <a:r>
              <a:rPr lang="en-US" altLang="ko-KR" sz="1400" dirty="0">
                <a:solidFill>
                  <a:schemeClr val="bg1"/>
                </a:solidFill>
              </a:rPr>
              <a:t>UI : </a:t>
            </a:r>
            <a:r>
              <a:rPr lang="ko-KR" altLang="en-US" sz="1400" dirty="0" err="1">
                <a:solidFill>
                  <a:schemeClr val="bg1"/>
                </a:solidFill>
              </a:rPr>
              <a:t>멀티모달</a:t>
            </a:r>
            <a:r>
              <a:rPr lang="ko-KR" altLang="en-US" sz="1400" dirty="0">
                <a:solidFill>
                  <a:schemeClr val="bg1"/>
                </a:solidFill>
              </a:rPr>
              <a:t> 종료</a:t>
            </a:r>
            <a:r>
              <a:rPr lang="en-US" altLang="ko-KR" sz="1400" dirty="0">
                <a:solidFill>
                  <a:schemeClr val="bg1"/>
                </a:solidFill>
              </a:rPr>
              <a:t>_</a:t>
            </a:r>
            <a:r>
              <a:rPr lang="ko-KR" altLang="en-US" sz="1400" dirty="0">
                <a:solidFill>
                  <a:schemeClr val="bg1"/>
                </a:solidFill>
              </a:rPr>
              <a:t>만족도 조사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공통 </a:t>
            </a:r>
            <a:r>
              <a:rPr lang="en-US" altLang="ko-KR" sz="1400" dirty="0">
                <a:solidFill>
                  <a:schemeClr val="bg1"/>
                </a:solidFill>
              </a:rPr>
              <a:t>UI : </a:t>
            </a:r>
            <a:r>
              <a:rPr lang="ko-KR" altLang="en-US" sz="1400" dirty="0" err="1">
                <a:solidFill>
                  <a:schemeClr val="bg1"/>
                </a:solidFill>
              </a:rPr>
              <a:t>콜봇</a:t>
            </a:r>
            <a:r>
              <a:rPr lang="ko-KR" altLang="en-US" sz="1400" dirty="0">
                <a:solidFill>
                  <a:schemeClr val="bg1"/>
                </a:solidFill>
              </a:rPr>
              <a:t> 종료 </a:t>
            </a:r>
            <a:r>
              <a:rPr lang="ko-KR" altLang="en-US" sz="1400" dirty="0" err="1">
                <a:solidFill>
                  <a:schemeClr val="bg1"/>
                </a:solidFill>
              </a:rPr>
              <a:t>모달</a:t>
            </a:r>
            <a:endParaRPr lang="ko-KR" altLang="en-US" sz="1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공통 </a:t>
            </a:r>
            <a:r>
              <a:rPr lang="en-US" altLang="ko-KR" sz="1400" dirty="0">
                <a:solidFill>
                  <a:schemeClr val="bg1"/>
                </a:solidFill>
              </a:rPr>
              <a:t>UI : </a:t>
            </a:r>
            <a:r>
              <a:rPr lang="ko-KR" altLang="en-US" sz="1400" dirty="0" err="1">
                <a:solidFill>
                  <a:schemeClr val="bg1"/>
                </a:solidFill>
              </a:rPr>
              <a:t>콜봇</a:t>
            </a:r>
            <a:r>
              <a:rPr lang="ko-KR" altLang="en-US" sz="1400" dirty="0">
                <a:solidFill>
                  <a:schemeClr val="bg1"/>
                </a:solidFill>
              </a:rPr>
              <a:t> 처음으로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공통 </a:t>
            </a:r>
            <a:r>
              <a:rPr lang="en-US" altLang="ko-KR" sz="1400" dirty="0">
                <a:solidFill>
                  <a:schemeClr val="bg1"/>
                </a:solidFill>
              </a:rPr>
              <a:t>UI : </a:t>
            </a:r>
            <a:r>
              <a:rPr lang="ko-KR" altLang="en-US" sz="1400" dirty="0">
                <a:solidFill>
                  <a:schemeClr val="bg1"/>
                </a:solidFill>
              </a:rPr>
              <a:t>상담사 통화 연결 확인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공통 </a:t>
            </a:r>
            <a:r>
              <a:rPr lang="en-US" altLang="ko-KR" sz="1400" dirty="0">
                <a:solidFill>
                  <a:schemeClr val="bg1"/>
                </a:solidFill>
              </a:rPr>
              <a:t>UI : </a:t>
            </a:r>
            <a:r>
              <a:rPr lang="ko-KR" altLang="en-US" sz="1400" dirty="0">
                <a:solidFill>
                  <a:schemeClr val="bg1"/>
                </a:solidFill>
              </a:rPr>
              <a:t>통화화면 이동 안내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공통 </a:t>
            </a:r>
            <a:r>
              <a:rPr lang="en-US" altLang="ko-KR" sz="1400" dirty="0">
                <a:solidFill>
                  <a:schemeClr val="bg1"/>
                </a:solidFill>
              </a:rPr>
              <a:t>UI : URL </a:t>
            </a:r>
            <a:r>
              <a:rPr lang="ko-KR" altLang="en-US" sz="1400" dirty="0">
                <a:solidFill>
                  <a:schemeClr val="bg1"/>
                </a:solidFill>
              </a:rPr>
              <a:t>만료</a:t>
            </a:r>
            <a:r>
              <a:rPr lang="en-US" altLang="ko-KR" sz="1400" dirty="0">
                <a:solidFill>
                  <a:schemeClr val="bg1"/>
                </a:solidFill>
              </a:rPr>
              <a:t>. </a:t>
            </a:r>
            <a:r>
              <a:rPr lang="ko-KR" altLang="en-US" sz="1400" dirty="0">
                <a:solidFill>
                  <a:schemeClr val="bg1"/>
                </a:solidFill>
              </a:rPr>
              <a:t>콜 세션 종료 </a:t>
            </a:r>
            <a:r>
              <a:rPr lang="en-US" altLang="ko-KR" sz="1400" dirty="0">
                <a:solidFill>
                  <a:schemeClr val="bg1"/>
                </a:solidFill>
              </a:rPr>
              <a:t>URL </a:t>
            </a:r>
            <a:r>
              <a:rPr lang="ko-KR" altLang="en-US" sz="1400" dirty="0">
                <a:solidFill>
                  <a:schemeClr val="bg1"/>
                </a:solidFill>
              </a:rPr>
              <a:t>접속 시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공통 </a:t>
            </a:r>
            <a:r>
              <a:rPr lang="en-US" altLang="ko-KR" sz="1400" dirty="0">
                <a:solidFill>
                  <a:schemeClr val="bg1"/>
                </a:solidFill>
              </a:rPr>
              <a:t>UI : </a:t>
            </a:r>
            <a:r>
              <a:rPr lang="ko-KR" altLang="en-US" sz="1400" dirty="0">
                <a:solidFill>
                  <a:schemeClr val="bg1"/>
                </a:solidFill>
              </a:rPr>
              <a:t>상담사 연결 선택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공통 </a:t>
            </a:r>
            <a:r>
              <a:rPr lang="en-US" altLang="ko-KR" sz="1400" dirty="0">
                <a:solidFill>
                  <a:schemeClr val="bg1"/>
                </a:solidFill>
              </a:rPr>
              <a:t>UI : </a:t>
            </a:r>
            <a:r>
              <a:rPr lang="ko-KR" altLang="en-US" sz="1400" dirty="0">
                <a:solidFill>
                  <a:schemeClr val="bg1"/>
                </a:solidFill>
              </a:rPr>
              <a:t>스켈레톤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공통 </a:t>
            </a:r>
            <a:r>
              <a:rPr lang="en-US" altLang="ko-KR" sz="1400" dirty="0">
                <a:solidFill>
                  <a:schemeClr val="bg1"/>
                </a:solidFill>
              </a:rPr>
              <a:t>UI : </a:t>
            </a:r>
            <a:r>
              <a:rPr lang="ko-KR" altLang="en-US" sz="1400" dirty="0">
                <a:solidFill>
                  <a:schemeClr val="bg1"/>
                </a:solidFill>
              </a:rPr>
              <a:t>로딩화면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D9644E-F3DB-1D22-971D-2C5A6A4C7EEC}"/>
              </a:ext>
            </a:extLst>
          </p:cNvPr>
          <p:cNvSpPr txBox="1"/>
          <p:nvPr/>
        </p:nvSpPr>
        <p:spPr>
          <a:xfrm>
            <a:off x="5686424" y="2388155"/>
            <a:ext cx="6370458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공통 </a:t>
            </a:r>
            <a:r>
              <a:rPr lang="en-US" altLang="ko-KR" sz="1400" dirty="0">
                <a:solidFill>
                  <a:schemeClr val="bg1"/>
                </a:solidFill>
              </a:rPr>
              <a:t>UI : </a:t>
            </a:r>
            <a:r>
              <a:rPr lang="ko-KR" altLang="en-US" sz="1400" dirty="0">
                <a:solidFill>
                  <a:schemeClr val="bg1"/>
                </a:solidFill>
              </a:rPr>
              <a:t>가입 휴대폰 번호 입력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공통 </a:t>
            </a:r>
            <a:r>
              <a:rPr lang="en-US" altLang="ko-KR" sz="1400" dirty="0">
                <a:solidFill>
                  <a:schemeClr val="bg1"/>
                </a:solidFill>
              </a:rPr>
              <a:t>UI : </a:t>
            </a:r>
            <a:r>
              <a:rPr lang="ko-KR" altLang="en-US" sz="1400" dirty="0">
                <a:solidFill>
                  <a:schemeClr val="bg1"/>
                </a:solidFill>
              </a:rPr>
              <a:t>상담사 연결 확인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공통 </a:t>
            </a:r>
            <a:r>
              <a:rPr lang="en-US" altLang="ko-KR" sz="1400" dirty="0">
                <a:solidFill>
                  <a:schemeClr val="bg1"/>
                </a:solidFill>
              </a:rPr>
              <a:t>UI : </a:t>
            </a:r>
            <a:r>
              <a:rPr lang="ko-KR" altLang="en-US" sz="1400" dirty="0">
                <a:solidFill>
                  <a:schemeClr val="bg1"/>
                </a:solidFill>
              </a:rPr>
              <a:t>상담원 연결 </a:t>
            </a:r>
            <a:r>
              <a:rPr lang="en-US" altLang="ko-KR" sz="1400" dirty="0">
                <a:solidFill>
                  <a:schemeClr val="bg1"/>
                </a:solidFill>
              </a:rPr>
              <a:t>-&gt; </a:t>
            </a:r>
            <a:r>
              <a:rPr lang="ko-KR" altLang="en-US" sz="1400" dirty="0">
                <a:solidFill>
                  <a:schemeClr val="bg1"/>
                </a:solidFill>
              </a:rPr>
              <a:t>상담시간 종료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>
                <a:solidFill>
                  <a:schemeClr val="bg1"/>
                </a:solidFill>
              </a:rPr>
              <a:t>상담 예약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공통 </a:t>
            </a:r>
            <a:r>
              <a:rPr lang="en-US" altLang="ko-KR" sz="1400" dirty="0">
                <a:solidFill>
                  <a:schemeClr val="bg1"/>
                </a:solidFill>
              </a:rPr>
              <a:t>UI : </a:t>
            </a:r>
            <a:r>
              <a:rPr lang="ko-KR" altLang="en-US" sz="1400" dirty="0">
                <a:solidFill>
                  <a:schemeClr val="bg1"/>
                </a:solidFill>
              </a:rPr>
              <a:t>공통 오류 페이지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4126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0A332-4BDA-0CE3-3D21-533223896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07ACC4F0-D1C9-468A-B80B-A3BB02173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188220"/>
              </p:ext>
            </p:extLst>
          </p:nvPr>
        </p:nvGraphicFramePr>
        <p:xfrm>
          <a:off x="9768840" y="532464"/>
          <a:ext cx="2361310" cy="1431401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발행이력이 </a:t>
                      </a: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0</a:t>
                      </a: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건인 경우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7504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8278C9D2-DA27-12A8-163F-852937EFC2BF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요금문의</a:t>
            </a:r>
            <a:r>
              <a:rPr lang="en-US" altLang="ko-KR" sz="800" dirty="0"/>
              <a:t>&gt;</a:t>
            </a:r>
            <a:r>
              <a:rPr lang="ko-KR" altLang="en-US" sz="800" dirty="0"/>
              <a:t>서류관련</a:t>
            </a:r>
            <a:r>
              <a:rPr lang="en-US" altLang="ko-KR" sz="800" dirty="0"/>
              <a:t>&gt;</a:t>
            </a:r>
            <a:r>
              <a:rPr lang="ko-KR" altLang="en-US" sz="800" dirty="0"/>
              <a:t>부가세</a:t>
            </a:r>
            <a:r>
              <a:rPr lang="en-US" altLang="ko-KR" sz="800" dirty="0"/>
              <a:t>/</a:t>
            </a:r>
            <a:r>
              <a:rPr lang="ko-KR" altLang="en-US" sz="800" dirty="0"/>
              <a:t>세금계산서 발행</a:t>
            </a:r>
            <a:r>
              <a:rPr lang="en-US" altLang="ko-KR" sz="800" dirty="0"/>
              <a:t>&gt;</a:t>
            </a:r>
            <a:r>
              <a:rPr lang="ko-KR" altLang="en-US" sz="800" dirty="0"/>
              <a:t>세금계산서 재발행 셀프</a:t>
            </a:r>
            <a:endParaRPr lang="en-US" altLang="ko-KR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50AA2A-CF6E-FC8A-80D9-F7A10332F04C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DS_MI_FE_06_02</a:t>
            </a:r>
            <a:endParaRPr lang="en-US" altLang="ko-KR" sz="800" dirty="0"/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3CAEAAF2-12FE-A078-62F9-1B3A5091597A}"/>
              </a:ext>
            </a:extLst>
          </p:cNvPr>
          <p:cNvSpPr/>
          <p:nvPr/>
        </p:nvSpPr>
        <p:spPr>
          <a:xfrm>
            <a:off x="4235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</a:t>
            </a:r>
            <a:r>
              <a:rPr lang="ko-KR" altLang="en-US" sz="1200" b="1" dirty="0"/>
              <a:t>건인 경우</a:t>
            </a: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15CB6EDC-B48B-7DBC-E92E-ACB59EE18612}"/>
              </a:ext>
            </a:extLst>
          </p:cNvPr>
          <p:cNvGrpSpPr/>
          <p:nvPr/>
        </p:nvGrpSpPr>
        <p:grpSpPr>
          <a:xfrm>
            <a:off x="423511" y="941122"/>
            <a:ext cx="796863" cy="316109"/>
            <a:chOff x="4733925" y="2686050"/>
            <a:chExt cx="1362075" cy="409435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72F8609F-B717-477A-BBDB-D7D6AD42DB03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018E7895-9AB9-7DDE-D1A5-90CEF964D970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EB815E8D-76B7-07BA-B99E-53BC794B49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7116E30E-21B3-6C9A-1EEB-3895536E6D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5324230B-EE95-BEA0-0C70-4FD349538508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599DAD99-F348-4966-0BFB-71330ACAD8D5}"/>
              </a:ext>
            </a:extLst>
          </p:cNvPr>
          <p:cNvGrpSpPr/>
          <p:nvPr/>
        </p:nvGrpSpPr>
        <p:grpSpPr>
          <a:xfrm>
            <a:off x="2750342" y="941099"/>
            <a:ext cx="361950" cy="316109"/>
            <a:chOff x="4733925" y="2686050"/>
            <a:chExt cx="1362075" cy="409435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56E45F1A-2AD6-E6B1-7A33-E83C8A82DBD6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81AD6573-C6C6-7241-7F68-3E08B2F1A155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25" name="직선 연결선 124">
                <a:extLst>
                  <a:ext uri="{FF2B5EF4-FFF2-40B4-BE49-F238E27FC236}">
                    <a16:creationId xmlns:a16="http://schemas.microsoft.com/office/drawing/2014/main" id="{E78FA0EF-CDB5-0793-D656-DCE1F1ED44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33B8B3D7-9D18-9B76-4096-58ADA60761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1D055EEC-B5F2-D047-8300-C07AD1EF0A5A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2CE4FB0-6813-41B4-8BD6-EB7ABDD0D08E}"/>
              </a:ext>
            </a:extLst>
          </p:cNvPr>
          <p:cNvSpPr txBox="1"/>
          <p:nvPr/>
        </p:nvSpPr>
        <p:spPr>
          <a:xfrm>
            <a:off x="432898" y="2361770"/>
            <a:ext cx="2688781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</a:rPr>
              <a:t>다른 업무가 필요하시면 </a:t>
            </a:r>
            <a:r>
              <a:rPr lang="en-US" altLang="ko-KR" sz="1100" dirty="0">
                <a:solidFill>
                  <a:schemeClr val="bg1"/>
                </a:solidFill>
              </a:rPr>
              <a:t>“</a:t>
            </a:r>
            <a:r>
              <a:rPr lang="ko-KR" altLang="en-US" sz="1100" dirty="0">
                <a:solidFill>
                  <a:schemeClr val="bg1"/>
                </a:solidFill>
              </a:rPr>
              <a:t>처음으로</a:t>
            </a:r>
            <a:r>
              <a:rPr lang="en-US" altLang="ko-KR" sz="1100" dirty="0">
                <a:solidFill>
                  <a:schemeClr val="bg1"/>
                </a:solidFill>
              </a:rPr>
              <a:t>”</a:t>
            </a:r>
            <a:r>
              <a:rPr lang="ko-KR" altLang="en-US" sz="1100" dirty="0">
                <a:solidFill>
                  <a:schemeClr val="bg1"/>
                </a:solidFill>
              </a:rPr>
              <a:t>라고 말씀해주세요</a:t>
            </a:r>
            <a:r>
              <a:rPr lang="en-US" altLang="ko-KR" sz="1100" dirty="0">
                <a:solidFill>
                  <a:schemeClr val="bg1"/>
                </a:solidFill>
              </a:rPr>
              <a:t>.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22C525-1692-4FB6-B361-E03FFA1B451F}"/>
              </a:ext>
            </a:extLst>
          </p:cNvPr>
          <p:cNvSpPr txBox="1"/>
          <p:nvPr/>
        </p:nvSpPr>
        <p:spPr>
          <a:xfrm>
            <a:off x="432898" y="1636464"/>
            <a:ext cx="825867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세금계산서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125F9E-02E2-45B0-BF32-B599CE20ABD3}"/>
              </a:ext>
            </a:extLst>
          </p:cNvPr>
          <p:cNvSpPr txBox="1"/>
          <p:nvPr/>
        </p:nvSpPr>
        <p:spPr>
          <a:xfrm>
            <a:off x="423510" y="1987185"/>
            <a:ext cx="2688781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세금계산서 발행 건이 없어요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endParaRPr lang="en-US" altLang="ko-KR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2F4042-8E0C-AA74-E61D-CB62EFCCF42E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FD_MI_FE_06_02_01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6799954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BEC22-E8E3-60DE-4EC6-047359CC7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7F8BEDB6-94D0-05C6-45B0-64F548B88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564347"/>
              </p:ext>
            </p:extLst>
          </p:nvPr>
        </p:nvGraphicFramePr>
        <p:xfrm>
          <a:off x="9768840" y="532464"/>
          <a:ext cx="2361310" cy="3324725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다음 페이지 이동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이메일 변경 선택 시 페이지 이동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750467"/>
                  </a:ext>
                </a:extLst>
              </a:tr>
              <a:tr h="3006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인풋박스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플레이스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홀더 적용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이메일 유효성 검사 적용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[3-1] </a:t>
                      </a: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이메일 유효성 검사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최초 상태는 </a:t>
                      </a:r>
                      <a:r>
                        <a:rPr lang="en-US" altLang="ko-KR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Disabled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입력 유효성에 따라 </a:t>
                      </a:r>
                      <a:r>
                        <a:rPr lang="en-US" altLang="ko-KR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Active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@ .</a:t>
                      </a:r>
                      <a:r>
                        <a:rPr lang="ko-KR" altLang="en-US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여부 체크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  <a:tr h="3006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이메일 형식 검사에 따른 </a:t>
                      </a: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Active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이메일 형식이 맞으면 버튼 </a:t>
                      </a:r>
                      <a:r>
                        <a:rPr lang="en-US" altLang="ko-KR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Active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최초 상태는 </a:t>
                      </a:r>
                      <a:r>
                        <a:rPr lang="en-US" altLang="ko-KR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Disabled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536146"/>
                  </a:ext>
                </a:extLst>
              </a:tr>
              <a:tr h="3006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이메일 유효성 검사 실패 시 문구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917834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E2216360-C324-5E08-7D4A-F63AC4BD70E1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요금문의</a:t>
            </a:r>
            <a:r>
              <a:rPr lang="en-US" altLang="ko-KR" sz="800" dirty="0"/>
              <a:t>&gt;</a:t>
            </a:r>
            <a:r>
              <a:rPr lang="ko-KR" altLang="en-US" sz="800" dirty="0"/>
              <a:t>서류관련</a:t>
            </a:r>
            <a:r>
              <a:rPr lang="en-US" altLang="ko-KR" sz="800" dirty="0"/>
              <a:t>&gt;</a:t>
            </a:r>
            <a:r>
              <a:rPr lang="ko-KR" altLang="en-US" sz="800" dirty="0"/>
              <a:t>부가세</a:t>
            </a:r>
            <a:r>
              <a:rPr lang="en-US" altLang="ko-KR" sz="800" dirty="0"/>
              <a:t>/</a:t>
            </a:r>
            <a:r>
              <a:rPr lang="ko-KR" altLang="en-US" sz="800" dirty="0"/>
              <a:t>세금계산서 발행</a:t>
            </a:r>
            <a:r>
              <a:rPr lang="en-US" altLang="ko-KR" sz="800" dirty="0"/>
              <a:t>&gt;</a:t>
            </a:r>
            <a:r>
              <a:rPr lang="ko-KR" altLang="en-US" sz="800" dirty="0"/>
              <a:t>세금계산서 재발행 셀프</a:t>
            </a:r>
            <a:endParaRPr lang="en-US" altLang="ko-KR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2DC3F08-4C92-EAF8-0D6A-F434657160D3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DS_MI_FE_06_03</a:t>
            </a:r>
            <a:endParaRPr lang="en-US" altLang="ko-KR" sz="800" dirty="0"/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3E612B7B-8198-FF8B-DCEC-75C4C85C9FB9}"/>
              </a:ext>
            </a:extLst>
          </p:cNvPr>
          <p:cNvSpPr/>
          <p:nvPr/>
        </p:nvSpPr>
        <p:spPr>
          <a:xfrm>
            <a:off x="4235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등록된 이메일 주소가 있는 경우</a:t>
            </a: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E47362B6-7B64-3E36-9F18-BFC054E06F05}"/>
              </a:ext>
            </a:extLst>
          </p:cNvPr>
          <p:cNvGrpSpPr/>
          <p:nvPr/>
        </p:nvGrpSpPr>
        <p:grpSpPr>
          <a:xfrm>
            <a:off x="423511" y="941122"/>
            <a:ext cx="796863" cy="316109"/>
            <a:chOff x="4733925" y="2686050"/>
            <a:chExt cx="1362075" cy="409435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E7AB8F3F-B8ED-BFFD-7339-CEA7EEC56EA4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B9CE47E2-E727-7807-C9AB-C14B6088D882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0F26E6A5-001E-6076-1AB0-2B6397B2B9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D9D0EE4C-07A8-DB2F-2901-42B7AB6DB2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FF974C9-E441-5158-5D44-1072EEABEAF1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072217F2-1054-1F3E-490A-63D549786B0D}"/>
              </a:ext>
            </a:extLst>
          </p:cNvPr>
          <p:cNvGrpSpPr/>
          <p:nvPr/>
        </p:nvGrpSpPr>
        <p:grpSpPr>
          <a:xfrm>
            <a:off x="2750342" y="941099"/>
            <a:ext cx="361950" cy="316109"/>
            <a:chOff x="4733925" y="2686050"/>
            <a:chExt cx="1362075" cy="409435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FE600933-5EF3-0E34-EE04-56F55D672B63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726EC0D5-090E-999E-3911-A66532995CE5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25" name="직선 연결선 124">
                <a:extLst>
                  <a:ext uri="{FF2B5EF4-FFF2-40B4-BE49-F238E27FC236}">
                    <a16:creationId xmlns:a16="http://schemas.microsoft.com/office/drawing/2014/main" id="{892BBE17-4CD6-01B9-9A2D-32925BAFA8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FE6E39FB-EF0D-0E6F-E0E7-57E9A69FCD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5BBF7CE-47B0-C97E-C793-B3DC97AA15FD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F44940D-5348-A6E5-44F1-CBCC0598C649}"/>
              </a:ext>
            </a:extLst>
          </p:cNvPr>
          <p:cNvSpPr/>
          <p:nvPr/>
        </p:nvSpPr>
        <p:spPr>
          <a:xfrm>
            <a:off x="3544838" y="519181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이메일 주소 없거나 변경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AE4978-3A1B-4C97-6D08-4DDD674069CC}"/>
              </a:ext>
            </a:extLst>
          </p:cNvPr>
          <p:cNvGrpSpPr/>
          <p:nvPr/>
        </p:nvGrpSpPr>
        <p:grpSpPr>
          <a:xfrm>
            <a:off x="3544838" y="941122"/>
            <a:ext cx="796863" cy="316109"/>
            <a:chOff x="4733925" y="2686050"/>
            <a:chExt cx="1362075" cy="409435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D2549C3-3BA2-A04B-625E-D814D2E8AA6C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D657CA0E-0D19-0B64-261B-EC5102BFCA8A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3C830334-6377-99C9-D9C6-170A0291D2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1C53CFDE-274A-F187-3026-C2278DDAC2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E604C1D-DEBA-083C-8CF1-44019A547307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0C05EE1-4BA7-AD16-594B-86F0178D7102}"/>
              </a:ext>
            </a:extLst>
          </p:cNvPr>
          <p:cNvGrpSpPr/>
          <p:nvPr/>
        </p:nvGrpSpPr>
        <p:grpSpPr>
          <a:xfrm>
            <a:off x="5871669" y="941099"/>
            <a:ext cx="361950" cy="316109"/>
            <a:chOff x="4733925" y="2686050"/>
            <a:chExt cx="1362075" cy="409435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E591BC6D-24E9-6E47-5FC0-992B5C42D01B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609CC254-988C-C6C7-9822-7F86CE3EE222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60CE5E73-3662-E301-E402-761DCD3FFD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7030E75B-4EEC-6CB1-5B7E-5F5878F484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F4BB05-93DD-2A48-E205-5F966CCAE205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ED31DF6-47F9-F835-7013-6293EB454841}"/>
              </a:ext>
            </a:extLst>
          </p:cNvPr>
          <p:cNvGrpSpPr/>
          <p:nvPr/>
        </p:nvGrpSpPr>
        <p:grpSpPr>
          <a:xfrm>
            <a:off x="3643113" y="3185028"/>
            <a:ext cx="2539659" cy="274320"/>
            <a:chOff x="6846095" y="3510739"/>
            <a:chExt cx="2169534" cy="274320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0A5C03A6-B388-BDE6-0274-0799EF561355}"/>
                </a:ext>
              </a:extLst>
            </p:cNvPr>
            <p:cNvSpPr/>
            <p:nvPr/>
          </p:nvSpPr>
          <p:spPr>
            <a:xfrm>
              <a:off x="6846095" y="3510739"/>
              <a:ext cx="2169534" cy="27432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B9D3809-7B96-ACAA-FB79-AE8E72840CD0}"/>
                </a:ext>
              </a:extLst>
            </p:cNvPr>
            <p:cNvSpPr txBox="1"/>
            <p:nvPr/>
          </p:nvSpPr>
          <p:spPr>
            <a:xfrm>
              <a:off x="6846095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이메일 주소 입력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65D296D-E567-A07D-A0FD-71C0F28EAA8F}"/>
              </a:ext>
            </a:extLst>
          </p:cNvPr>
          <p:cNvGrpSpPr/>
          <p:nvPr/>
        </p:nvGrpSpPr>
        <p:grpSpPr>
          <a:xfrm>
            <a:off x="3643114" y="3618902"/>
            <a:ext cx="2539660" cy="274320"/>
            <a:chOff x="6846094" y="3510739"/>
            <a:chExt cx="2169534" cy="27432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A7CEE30-2D42-65CB-E7A8-A75FBE880EE2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72DCB73-996E-BD64-BF1A-BC87EB818AA8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확인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23A2C99B-115A-478A-929B-B5C79EBB7F34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FD_MI_FE_06_03_01</a:t>
            </a:r>
            <a:endParaRPr lang="ko-KR" altLang="en-US" sz="9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B38AF15-F6E6-4F2C-AD5D-D4F682D5686E}"/>
              </a:ext>
            </a:extLst>
          </p:cNvPr>
          <p:cNvSpPr txBox="1"/>
          <p:nvPr/>
        </p:nvSpPr>
        <p:spPr>
          <a:xfrm>
            <a:off x="3536919" y="6569039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FD_MI_FE_06_03_02</a:t>
            </a:r>
            <a:endParaRPr lang="ko-KR" altLang="en-US" sz="9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738EA7F-39A5-4A97-AA4D-A70DC2E280C5}"/>
              </a:ext>
            </a:extLst>
          </p:cNvPr>
          <p:cNvSpPr txBox="1"/>
          <p:nvPr/>
        </p:nvSpPr>
        <p:spPr>
          <a:xfrm>
            <a:off x="3562217" y="2367545"/>
            <a:ext cx="2671402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</a:rPr>
              <a:t>재발행 받으실 이메일 주소를 입력해 주세요</a:t>
            </a:r>
            <a:r>
              <a:rPr lang="en-US" altLang="ko-KR" sz="1100" dirty="0">
                <a:solidFill>
                  <a:schemeClr val="bg1"/>
                </a:solidFill>
              </a:rPr>
              <a:t>.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D4A9316-B6EE-43A6-B7EE-F129C47D4784}"/>
              </a:ext>
            </a:extLst>
          </p:cNvPr>
          <p:cNvSpPr txBox="1"/>
          <p:nvPr/>
        </p:nvSpPr>
        <p:spPr>
          <a:xfrm>
            <a:off x="3541169" y="1636464"/>
            <a:ext cx="1122423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세금계산서</a:t>
            </a:r>
            <a:r>
              <a:rPr lang="en-US" altLang="ko-KR" sz="1000" b="1" dirty="0">
                <a:latin typeface="+mn-ea"/>
              </a:rPr>
              <a:t>(2/4)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0F2842B-03B5-4A7E-A065-6AD055A528C7}"/>
              </a:ext>
            </a:extLst>
          </p:cNvPr>
          <p:cNvSpPr txBox="1"/>
          <p:nvPr/>
        </p:nvSpPr>
        <p:spPr>
          <a:xfrm>
            <a:off x="3556549" y="1987185"/>
            <a:ext cx="2671402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세금계산서 재발행 신청을 도와드릴게요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F2573BBB-4BF1-4157-93A5-C82F613D2A4F}"/>
              </a:ext>
            </a:extLst>
          </p:cNvPr>
          <p:cNvSpPr/>
          <p:nvPr/>
        </p:nvSpPr>
        <p:spPr>
          <a:xfrm>
            <a:off x="5532920" y="3823598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C612C61-6B26-450A-9198-70496C400A1F}"/>
              </a:ext>
            </a:extLst>
          </p:cNvPr>
          <p:cNvSpPr/>
          <p:nvPr/>
        </p:nvSpPr>
        <p:spPr>
          <a:xfrm>
            <a:off x="12192000" y="4246577"/>
            <a:ext cx="1883923" cy="261142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ctr">
              <a:buNone/>
            </a:pPr>
            <a:r>
              <a:rPr lang="ko-KR" altLang="en-US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다른 </a:t>
            </a:r>
            <a:r>
              <a:rPr lang="ko-KR" altLang="en-US" sz="800" i="0" u="none" strike="noStrike" dirty="0" err="1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이메일주소</a:t>
            </a:r>
            <a:r>
              <a:rPr lang="ko-KR" altLang="en-US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변경 으로 문구 변경</a:t>
            </a:r>
            <a:endParaRPr lang="en-US" altLang="ko-KR" sz="800" i="0" u="none" strike="noStrike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ctr">
              <a:buNone/>
            </a:pP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ctr">
              <a:buNone/>
            </a:pPr>
            <a:br>
              <a:rPr lang="ko-KR" altLang="en-US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800" i="0" u="none" strike="noStrike" dirty="0" err="1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입력값</a:t>
            </a:r>
            <a:br>
              <a:rPr lang="ko-KR" altLang="en-US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800" i="0" u="none" strike="noStrike" dirty="0" err="1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이메일주소</a:t>
            </a:r>
            <a:r>
              <a:rPr lang="ko-KR" altLang="en-US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또는 </a:t>
            </a:r>
            <a:r>
              <a:rPr lang="en-US" altLang="ko-KR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FAX</a:t>
            </a:r>
            <a:r>
              <a:rPr lang="ko-KR" altLang="en-US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번호</a:t>
            </a:r>
            <a:br>
              <a:rPr lang="ko-KR" altLang="en-US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동작</a:t>
            </a:r>
            <a:br>
              <a:rPr lang="ko-KR" altLang="en-US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 </a:t>
            </a:r>
            <a:r>
              <a:rPr lang="ko-KR" altLang="en-US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r>
              <a:rPr lang="en-US" altLang="ko-KR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/FAX</a:t>
            </a:r>
            <a:r>
              <a:rPr lang="ko-KR" altLang="en-US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br>
              <a:rPr lang="ko-KR" altLang="en-US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이메일일 경우 기존 이메일 있으면 맞는지 확인</a:t>
            </a:r>
            <a:r>
              <a:rPr lang="en-US" altLang="ko-KR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없거나 새로 입력을 원하면 </a:t>
            </a:r>
            <a:r>
              <a:rPr lang="ko-KR" altLang="en-US" sz="800" i="0" u="none" strike="noStrike" dirty="0" err="1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새로입력</a:t>
            </a:r>
            <a:r>
              <a:rPr lang="ko-KR" altLang="en-US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받음</a:t>
            </a:r>
            <a:br>
              <a:rPr lang="ko-KR" altLang="en-US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sz="800" i="0" u="none" strike="noStrike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ctr">
              <a:buNone/>
            </a:pPr>
            <a:endParaRPr lang="en-US" altLang="ko-KR" sz="800" i="0" u="none" strike="noStrike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2C69C1-D786-D491-9C92-97CE23A4432D}"/>
              </a:ext>
            </a:extLst>
          </p:cNvPr>
          <p:cNvSpPr txBox="1"/>
          <p:nvPr/>
        </p:nvSpPr>
        <p:spPr>
          <a:xfrm>
            <a:off x="3548139" y="4041213"/>
            <a:ext cx="2688780" cy="29341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0000"/>
                </a:solidFill>
                <a:latin typeface="+mn-ea"/>
              </a:rPr>
              <a:t>     이메일 주소를 확인해 주세요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.</a:t>
            </a:r>
          </a:p>
        </p:txBody>
      </p:sp>
      <p:pic>
        <p:nvPicPr>
          <p:cNvPr id="11" name="그래픽 10" descr="경고">
            <a:extLst>
              <a:ext uri="{FF2B5EF4-FFF2-40B4-BE49-F238E27FC236}">
                <a16:creationId xmlns:a16="http://schemas.microsoft.com/office/drawing/2014/main" id="{63421C89-B216-FF22-1F9B-D5D00A9D6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32836" y="4097425"/>
            <a:ext cx="180947" cy="18094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EDD95BB-774F-6535-08A3-43E54F9D84BE}"/>
              </a:ext>
            </a:extLst>
          </p:cNvPr>
          <p:cNvSpPr/>
          <p:nvPr/>
        </p:nvSpPr>
        <p:spPr>
          <a:xfrm>
            <a:off x="6430879" y="1929878"/>
            <a:ext cx="4012532" cy="224508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이메일 주소</a:t>
            </a:r>
            <a:endParaRPr lang="en-US" altLang="ko-KR" dirty="0"/>
          </a:p>
          <a:p>
            <a:pPr algn="ctr"/>
            <a:r>
              <a:rPr lang="en-US" altLang="ko-KR" dirty="0"/>
              <a:t>TTS </a:t>
            </a:r>
            <a:r>
              <a:rPr lang="ko-KR" altLang="en-US" dirty="0"/>
              <a:t>가능여부 확인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4BCD2CC-FACE-2D2B-77B7-A65A46E50D76}"/>
              </a:ext>
            </a:extLst>
          </p:cNvPr>
          <p:cNvGrpSpPr/>
          <p:nvPr/>
        </p:nvGrpSpPr>
        <p:grpSpPr>
          <a:xfrm>
            <a:off x="513363" y="3385017"/>
            <a:ext cx="2539660" cy="274320"/>
            <a:chOff x="6846094" y="3510739"/>
            <a:chExt cx="2169534" cy="27432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F67AFA0B-5CA6-1E0D-638B-5975A8100F29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260A70-9DE2-53AA-3AE9-A9ACE3FB8A04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신청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E38FDFE-FA2C-567E-7FCA-E16EE2FE3096}"/>
              </a:ext>
            </a:extLst>
          </p:cNvPr>
          <p:cNvGrpSpPr/>
          <p:nvPr/>
        </p:nvGrpSpPr>
        <p:grpSpPr>
          <a:xfrm>
            <a:off x="513363" y="3744113"/>
            <a:ext cx="2539660" cy="274320"/>
            <a:chOff x="6846094" y="3510739"/>
            <a:chExt cx="2169534" cy="274320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F8391AC2-2914-2B9E-6D81-FA331AA848E2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458C86-22E5-0388-971F-31F2C322DFC2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변경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56C2AAE-7FEF-3092-3C2B-277858349037}"/>
              </a:ext>
            </a:extLst>
          </p:cNvPr>
          <p:cNvSpPr txBox="1"/>
          <p:nvPr/>
        </p:nvSpPr>
        <p:spPr>
          <a:xfrm>
            <a:off x="441267" y="2367545"/>
            <a:ext cx="2689466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</a:rPr>
              <a:t>아래 주소로 받으시려면 </a:t>
            </a:r>
            <a:r>
              <a:rPr lang="en-US" altLang="ko-KR" sz="1100" dirty="0">
                <a:solidFill>
                  <a:schemeClr val="bg1"/>
                </a:solidFill>
              </a:rPr>
              <a:t>“</a:t>
            </a:r>
            <a:r>
              <a:rPr lang="ko-KR" altLang="en-US" sz="1100" dirty="0">
                <a:solidFill>
                  <a:schemeClr val="bg1"/>
                </a:solidFill>
              </a:rPr>
              <a:t>신청</a:t>
            </a:r>
            <a:r>
              <a:rPr lang="en-US" altLang="ko-KR" sz="1100" dirty="0">
                <a:solidFill>
                  <a:schemeClr val="bg1"/>
                </a:solidFill>
              </a:rPr>
              <a:t>”, </a:t>
            </a:r>
            <a:r>
              <a:rPr lang="ko-KR" altLang="en-US" sz="1100" dirty="0">
                <a:solidFill>
                  <a:schemeClr val="bg1"/>
                </a:solidFill>
              </a:rPr>
              <a:t>변경하시려면 </a:t>
            </a:r>
            <a:r>
              <a:rPr lang="en-US" altLang="ko-KR" sz="1100" dirty="0">
                <a:solidFill>
                  <a:schemeClr val="bg1"/>
                </a:solidFill>
              </a:rPr>
              <a:t>“</a:t>
            </a:r>
            <a:r>
              <a:rPr lang="ko-KR" altLang="en-US" sz="1100" dirty="0">
                <a:solidFill>
                  <a:schemeClr val="bg1"/>
                </a:solidFill>
              </a:rPr>
              <a:t>변경</a:t>
            </a:r>
            <a:r>
              <a:rPr lang="en-US" altLang="ko-KR" sz="1100" dirty="0">
                <a:solidFill>
                  <a:schemeClr val="bg1"/>
                </a:solidFill>
              </a:rPr>
              <a:t>”</a:t>
            </a:r>
            <a:r>
              <a:rPr lang="ko-KR" altLang="en-US" sz="1100" dirty="0">
                <a:solidFill>
                  <a:schemeClr val="bg1"/>
                </a:solidFill>
              </a:rPr>
              <a:t>을 말씀해 주세요</a:t>
            </a:r>
            <a:r>
              <a:rPr lang="en-US" altLang="ko-KR" sz="1100" dirty="0">
                <a:solidFill>
                  <a:schemeClr val="bg1"/>
                </a:solidFill>
              </a:rPr>
              <a:t>.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C0E2E1-F7A9-C531-A300-0AB00330A758}"/>
              </a:ext>
            </a:extLst>
          </p:cNvPr>
          <p:cNvSpPr txBox="1"/>
          <p:nvPr/>
        </p:nvSpPr>
        <p:spPr>
          <a:xfrm>
            <a:off x="393216" y="1627031"/>
            <a:ext cx="1122423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세금계산서</a:t>
            </a:r>
            <a:r>
              <a:rPr lang="en-US" altLang="ko-KR" sz="1000" b="1" dirty="0">
                <a:latin typeface="+mn-ea"/>
              </a:rPr>
              <a:t>(2/4)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A39FA46-9F5D-73FB-48AB-30B7CB784D5A}"/>
              </a:ext>
            </a:extLst>
          </p:cNvPr>
          <p:cNvSpPr txBox="1"/>
          <p:nvPr/>
        </p:nvSpPr>
        <p:spPr>
          <a:xfrm>
            <a:off x="431295" y="1977752"/>
            <a:ext cx="2700000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세금계산서 재발행 신청을 도와드릴게요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84A7410-27DA-286B-F5AB-98CCAA56B91D}"/>
              </a:ext>
            </a:extLst>
          </p:cNvPr>
          <p:cNvSpPr/>
          <p:nvPr/>
        </p:nvSpPr>
        <p:spPr>
          <a:xfrm>
            <a:off x="432541" y="3443703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E8C9FD4-3FC0-F7D0-A7ED-531682D076B8}"/>
              </a:ext>
            </a:extLst>
          </p:cNvPr>
          <p:cNvSpPr/>
          <p:nvPr/>
        </p:nvSpPr>
        <p:spPr>
          <a:xfrm>
            <a:off x="432541" y="3773094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F19FF264-E51B-AF04-A49A-6A5CF25936B4}"/>
              </a:ext>
            </a:extLst>
          </p:cNvPr>
          <p:cNvSpPr/>
          <p:nvPr/>
        </p:nvSpPr>
        <p:spPr>
          <a:xfrm>
            <a:off x="3351457" y="3717879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1AC40E1-8AC5-B82B-951B-839D4D81B052}"/>
              </a:ext>
            </a:extLst>
          </p:cNvPr>
          <p:cNvSpPr/>
          <p:nvPr/>
        </p:nvSpPr>
        <p:spPr>
          <a:xfrm>
            <a:off x="543732" y="3014433"/>
            <a:ext cx="2443912" cy="3127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173A30A-6EB6-8EC8-85FF-4BD39DE8D92B}"/>
              </a:ext>
            </a:extLst>
          </p:cNvPr>
          <p:cNvSpPr txBox="1"/>
          <p:nvPr/>
        </p:nvSpPr>
        <p:spPr>
          <a:xfrm>
            <a:off x="561937" y="3067205"/>
            <a:ext cx="24401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giry02@naver.com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4538139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B2664-4C72-AA21-FA99-FE9A38A4C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CE0499D7-1CE7-D240-D167-96A00F08C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497077"/>
              </p:ext>
            </p:extLst>
          </p:nvPr>
        </p:nvGraphicFramePr>
        <p:xfrm>
          <a:off x="9768840" y="532464"/>
          <a:ext cx="2361310" cy="2372831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인풋박스</a:t>
                      </a:r>
                      <a:endParaRPr lang="en-US" altLang="ko-KR" sz="800" dirty="0"/>
                    </a:p>
                    <a:p>
                      <a:r>
                        <a:rPr lang="en-US" altLang="ko-KR" sz="800" dirty="0"/>
                        <a:t>- </a:t>
                      </a:r>
                      <a:r>
                        <a:rPr lang="ko-KR" altLang="en-US" sz="800" dirty="0" err="1"/>
                        <a:t>플레이스</a:t>
                      </a:r>
                      <a:r>
                        <a:rPr lang="ko-KR" altLang="en-US" sz="800" dirty="0"/>
                        <a:t> 홀더 적용</a:t>
                      </a:r>
                      <a:endParaRPr lang="en-US" altLang="ko-KR" sz="80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800" dirty="0"/>
                        <a:t>숫자만 입력 가능</a:t>
                      </a:r>
                      <a:endParaRPr lang="en-US" altLang="ko-KR" sz="80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800" dirty="0"/>
                        <a:t>번호 길이 유효성 검사 </a:t>
                      </a:r>
                      <a:r>
                        <a:rPr lang="en-US" altLang="ko-KR" sz="800" dirty="0"/>
                        <a:t>8</a:t>
                      </a:r>
                      <a:r>
                        <a:rPr lang="ko-KR" altLang="en-US" sz="800" dirty="0"/>
                        <a:t>자리 이상일 경우 버튼 </a:t>
                      </a:r>
                      <a:r>
                        <a:rPr lang="en-US" altLang="ko-KR" sz="800" dirty="0"/>
                        <a:t>Active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동작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최초 상태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Disabled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신청 시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FAX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발송 및 페이지 이동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en-US" altLang="ko-KR" sz="800" b="0" i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DS_MI_FE_06_06</a:t>
                      </a:r>
                      <a:r>
                        <a:rPr lang="en-US" altLang="ko-KR" sz="800" b="0" i="0" baseline="0" dirty="0"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en-US" altLang="ko-KR" sz="800" dirty="0"/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750467"/>
                  </a:ext>
                </a:extLst>
              </a:tr>
              <a:tr h="3006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FAX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번호 유효성 확인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문자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등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E7CC2628-0162-A80E-74B1-BBB508C5E7E9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요금문의</a:t>
            </a:r>
            <a:r>
              <a:rPr lang="en-US" altLang="ko-KR" sz="800" dirty="0"/>
              <a:t>&gt;</a:t>
            </a:r>
            <a:r>
              <a:rPr lang="ko-KR" altLang="en-US" sz="800" dirty="0"/>
              <a:t>서류관련</a:t>
            </a:r>
            <a:r>
              <a:rPr lang="en-US" altLang="ko-KR" sz="800" dirty="0"/>
              <a:t>&gt;</a:t>
            </a:r>
            <a:r>
              <a:rPr lang="ko-KR" altLang="en-US" sz="800" dirty="0"/>
              <a:t>부가세</a:t>
            </a:r>
            <a:r>
              <a:rPr lang="en-US" altLang="ko-KR" sz="800" dirty="0"/>
              <a:t>/</a:t>
            </a:r>
            <a:r>
              <a:rPr lang="ko-KR" altLang="en-US" sz="800" dirty="0"/>
              <a:t>세금계산서 발행</a:t>
            </a:r>
            <a:r>
              <a:rPr lang="en-US" altLang="ko-KR" sz="800" dirty="0"/>
              <a:t>&gt;</a:t>
            </a:r>
            <a:r>
              <a:rPr lang="ko-KR" altLang="en-US" sz="800" dirty="0"/>
              <a:t>세금계산서 재발행 셀프</a:t>
            </a:r>
            <a:endParaRPr lang="en-US" altLang="ko-KR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E2D932-AA8F-53C5-7427-A5240E5D702F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DS_MI_FE_06_04</a:t>
            </a:r>
            <a:endParaRPr lang="en-US" altLang="ko-KR" sz="800" dirty="0"/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C833B09E-32A1-25E1-1084-DB35D5691756}"/>
              </a:ext>
            </a:extLst>
          </p:cNvPr>
          <p:cNvSpPr/>
          <p:nvPr/>
        </p:nvSpPr>
        <p:spPr>
          <a:xfrm>
            <a:off x="4235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팩스 번호 입력</a:t>
            </a: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DF63A389-936A-55C2-AC2E-E7CDC287D3EC}"/>
              </a:ext>
            </a:extLst>
          </p:cNvPr>
          <p:cNvGrpSpPr/>
          <p:nvPr/>
        </p:nvGrpSpPr>
        <p:grpSpPr>
          <a:xfrm>
            <a:off x="423511" y="941122"/>
            <a:ext cx="796863" cy="316109"/>
            <a:chOff x="4733925" y="2686050"/>
            <a:chExt cx="1362075" cy="409435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BB5081D9-1366-E9DC-9F3E-6CE9778961B5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69B4B7CB-B805-2426-756C-F7EEE109A2AE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C6A1AADE-12E5-281A-F995-865501B753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540BA38F-FA2E-009A-D76E-CB86F47262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C441D48-5BA7-B76C-2A36-1A4C9DC2C978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E5C530FC-2D8A-8D37-7129-FB21FB461BC2}"/>
              </a:ext>
            </a:extLst>
          </p:cNvPr>
          <p:cNvGrpSpPr/>
          <p:nvPr/>
        </p:nvGrpSpPr>
        <p:grpSpPr>
          <a:xfrm>
            <a:off x="2750342" y="941099"/>
            <a:ext cx="361950" cy="316109"/>
            <a:chOff x="4733925" y="2686050"/>
            <a:chExt cx="1362075" cy="409435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B716D857-462E-800E-2EA1-0FE4937F3D04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30E8C98D-2B66-F020-9657-DC426F626BF7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25" name="직선 연결선 124">
                <a:extLst>
                  <a:ext uri="{FF2B5EF4-FFF2-40B4-BE49-F238E27FC236}">
                    <a16:creationId xmlns:a16="http://schemas.microsoft.com/office/drawing/2014/main" id="{D6C8DD2D-BD7D-A5B5-F451-02FCCA31A4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55BE4D69-008C-5D73-EE05-B366E12818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162B3435-86A9-F64F-512E-2F3ABF78F01E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169876D-8FE4-ED36-D7A3-94F592280B17}"/>
              </a:ext>
            </a:extLst>
          </p:cNvPr>
          <p:cNvGrpSpPr/>
          <p:nvPr/>
        </p:nvGrpSpPr>
        <p:grpSpPr>
          <a:xfrm>
            <a:off x="618505" y="3052315"/>
            <a:ext cx="2281789" cy="274320"/>
            <a:chOff x="6846094" y="3510739"/>
            <a:chExt cx="2169535" cy="274320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816E0B24-A55E-3F57-2662-9A5139EA5CE2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A6F7A8B-62C1-C401-7B2C-F17D514DF57C}"/>
                </a:ext>
              </a:extLst>
            </p:cNvPr>
            <p:cNvSpPr txBox="1"/>
            <p:nvPr/>
          </p:nvSpPr>
          <p:spPr>
            <a:xfrm>
              <a:off x="6846095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FAX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번호 입력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ED08012-1E47-6CB0-F1D6-880DC4487613}"/>
              </a:ext>
            </a:extLst>
          </p:cNvPr>
          <p:cNvGrpSpPr/>
          <p:nvPr/>
        </p:nvGrpSpPr>
        <p:grpSpPr>
          <a:xfrm>
            <a:off x="504309" y="3500243"/>
            <a:ext cx="2539660" cy="274320"/>
            <a:chOff x="6846094" y="3510739"/>
            <a:chExt cx="2169534" cy="274320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E14DCB50-3583-7ED9-6DF4-9DA16B69BC5D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4F52AA3-3323-6E26-EA85-103F44DDA797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신청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2D0FA63-D8C1-41DF-B81B-DF25BEDC52AE}"/>
              </a:ext>
            </a:extLst>
          </p:cNvPr>
          <p:cNvSpPr txBox="1"/>
          <p:nvPr/>
        </p:nvSpPr>
        <p:spPr>
          <a:xfrm>
            <a:off x="422617" y="2360937"/>
            <a:ext cx="2700001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</a:rPr>
              <a:t>재발행 받으실 </a:t>
            </a:r>
            <a:r>
              <a:rPr lang="en-US" altLang="ko-KR" sz="1100" dirty="0">
                <a:solidFill>
                  <a:schemeClr val="bg1"/>
                </a:solidFill>
              </a:rPr>
              <a:t>FAX</a:t>
            </a:r>
            <a:r>
              <a:rPr lang="ko-KR" altLang="en-US" sz="1100" dirty="0">
                <a:solidFill>
                  <a:schemeClr val="bg1"/>
                </a:solidFill>
              </a:rPr>
              <a:t>번호를 입력해 주세요</a:t>
            </a:r>
            <a:r>
              <a:rPr lang="en-US" altLang="ko-KR" sz="1100" dirty="0">
                <a:solidFill>
                  <a:schemeClr val="bg1"/>
                </a:solidFill>
              </a:rPr>
              <a:t>.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F30483-1647-4373-B7BD-CC38F7647924}"/>
              </a:ext>
            </a:extLst>
          </p:cNvPr>
          <p:cNvSpPr txBox="1"/>
          <p:nvPr/>
        </p:nvSpPr>
        <p:spPr>
          <a:xfrm>
            <a:off x="422617" y="1627031"/>
            <a:ext cx="1122423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세금계산서</a:t>
            </a:r>
            <a:r>
              <a:rPr lang="en-US" altLang="ko-KR" sz="1000" b="1" dirty="0">
                <a:latin typeface="+mn-ea"/>
              </a:rPr>
              <a:t>(2/4)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7D1999-28AA-4D9C-8A53-576A884C63A1}"/>
              </a:ext>
            </a:extLst>
          </p:cNvPr>
          <p:cNvSpPr txBox="1"/>
          <p:nvPr/>
        </p:nvSpPr>
        <p:spPr>
          <a:xfrm>
            <a:off x="423510" y="1977752"/>
            <a:ext cx="2700001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세금계산서 재발행 신청을 도와드릴게요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CF6986B-3548-4801-AD1A-C8143F93A26D}"/>
              </a:ext>
            </a:extLst>
          </p:cNvPr>
          <p:cNvSpPr/>
          <p:nvPr/>
        </p:nvSpPr>
        <p:spPr>
          <a:xfrm>
            <a:off x="497466" y="3081753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A011E8BC-375D-4B59-9B69-1D8E9A6EAA75}"/>
              </a:ext>
            </a:extLst>
          </p:cNvPr>
          <p:cNvSpPr/>
          <p:nvPr/>
        </p:nvSpPr>
        <p:spPr>
          <a:xfrm>
            <a:off x="397339" y="3525728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D81586C-A307-4760-8AD2-614763F8CC2F}"/>
              </a:ext>
            </a:extLst>
          </p:cNvPr>
          <p:cNvSpPr/>
          <p:nvPr/>
        </p:nvSpPr>
        <p:spPr>
          <a:xfrm>
            <a:off x="12192000" y="5130799"/>
            <a:ext cx="1883923" cy="172720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ctr">
              <a:buNone/>
            </a:pPr>
            <a:r>
              <a:rPr lang="en-US" altLang="ko-KR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 </a:t>
            </a:r>
            <a:r>
              <a:rPr lang="ko-KR" altLang="en-US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팩스의 경우 팩스번호 입력</a:t>
            </a:r>
            <a:br>
              <a:rPr lang="ko-KR" altLang="en-US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 </a:t>
            </a:r>
            <a:r>
              <a:rPr lang="ko-KR" altLang="en-US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입력 후 신청버튼 누르면 재발행 신청되었습니다</a:t>
            </a:r>
            <a:r>
              <a:rPr lang="en-US" altLang="ko-KR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내용 보여주고 시나리오 종료</a:t>
            </a:r>
            <a:br>
              <a:rPr lang="ko-KR" altLang="en-US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체크</a:t>
            </a:r>
            <a:br>
              <a:rPr lang="ko-KR" altLang="en-US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r>
              <a:rPr lang="en-US" altLang="ko-KR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FAX</a:t>
            </a:r>
            <a:r>
              <a:rPr lang="ko-KR" altLang="en-US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번호 유효성 검증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411D0F-F688-ED41-A210-FC2EEFDD8727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FD_MI_FE_06_04_01</a:t>
            </a:r>
            <a:endParaRPr lang="ko-KR" altLang="en-US" sz="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1DA59E-C2F0-A826-34B4-A26B04897673}"/>
              </a:ext>
            </a:extLst>
          </p:cNvPr>
          <p:cNvSpPr txBox="1"/>
          <p:nvPr/>
        </p:nvSpPr>
        <p:spPr>
          <a:xfrm>
            <a:off x="423512" y="4044181"/>
            <a:ext cx="2688780" cy="29341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0000"/>
                </a:solidFill>
                <a:latin typeface="+mn-ea"/>
              </a:rPr>
              <a:t>     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FAX </a:t>
            </a:r>
            <a:r>
              <a:rPr lang="ko-KR" altLang="en-US" sz="1000" dirty="0">
                <a:solidFill>
                  <a:srgbClr val="FF0000"/>
                </a:solidFill>
                <a:latin typeface="+mn-ea"/>
              </a:rPr>
              <a:t>번호를 확인해 주세요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.</a:t>
            </a:r>
          </a:p>
        </p:txBody>
      </p:sp>
      <p:pic>
        <p:nvPicPr>
          <p:cNvPr id="6" name="그래픽 5" descr="경고">
            <a:extLst>
              <a:ext uri="{FF2B5EF4-FFF2-40B4-BE49-F238E27FC236}">
                <a16:creationId xmlns:a16="http://schemas.microsoft.com/office/drawing/2014/main" id="{E3ECD07B-3097-DE8A-5B49-EB44C333D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209" y="4100393"/>
            <a:ext cx="180947" cy="1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2680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B2664-4C72-AA21-FA99-FE9A38A4C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CE0499D7-1CE7-D240-D167-96A00F08C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725920"/>
              </p:ext>
            </p:extLst>
          </p:nvPr>
        </p:nvGraphicFramePr>
        <p:xfrm>
          <a:off x="9768840" y="532464"/>
          <a:ext cx="2361310" cy="170637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1" dirty="0"/>
                        <a:t>기간 선택</a:t>
                      </a:r>
                      <a:endParaRPr lang="en-US" altLang="ko-KR" sz="800" b="1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800" dirty="0"/>
                        <a:t>기간 버튼 선택</a:t>
                      </a:r>
                      <a:endParaRPr lang="en-US" altLang="ko-KR" sz="800" dirty="0"/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해당 개월이 눌러지지 않을 경우 색상 표시하고 버튼 클릭 안되도록 함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/>
                        <a:t>웹훅에서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12</a:t>
                      </a:r>
                      <a:r>
                        <a:rPr lang="ko-KR" altLang="en-US" sz="800" dirty="0"/>
                        <a:t>개월 가능여부 판단하여 값을 던져주도록 함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750467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E7CC2628-0162-A80E-74B1-BBB508C5E7E9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요금문의</a:t>
            </a:r>
            <a:r>
              <a:rPr lang="en-US" altLang="ko-KR" sz="800" dirty="0"/>
              <a:t>&gt;</a:t>
            </a:r>
            <a:r>
              <a:rPr lang="ko-KR" altLang="en-US" sz="800" dirty="0"/>
              <a:t>서류관련</a:t>
            </a:r>
            <a:r>
              <a:rPr lang="en-US" altLang="ko-KR" sz="800" dirty="0"/>
              <a:t>&gt;</a:t>
            </a:r>
            <a:r>
              <a:rPr lang="ko-KR" altLang="en-US" sz="800" dirty="0"/>
              <a:t>부가세</a:t>
            </a:r>
            <a:r>
              <a:rPr lang="en-US" altLang="ko-KR" sz="800" dirty="0"/>
              <a:t>/</a:t>
            </a:r>
            <a:r>
              <a:rPr lang="ko-KR" altLang="en-US" sz="800" dirty="0"/>
              <a:t>세금계산서 발행</a:t>
            </a:r>
            <a:r>
              <a:rPr lang="en-US" altLang="ko-KR" sz="800" dirty="0"/>
              <a:t>&gt;</a:t>
            </a:r>
            <a:r>
              <a:rPr lang="ko-KR" altLang="en-US" sz="800" dirty="0"/>
              <a:t>세금계산서 재발행 셀프</a:t>
            </a:r>
            <a:endParaRPr lang="en-US" altLang="ko-KR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E2D932-AA8F-53C5-7427-A5240E5D702F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DS_MI_FE_06_05</a:t>
            </a:r>
            <a:endParaRPr lang="en-US" altLang="ko-KR" sz="800" dirty="0"/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C833B09E-32A1-25E1-1084-DB35D5691756}"/>
              </a:ext>
            </a:extLst>
          </p:cNvPr>
          <p:cNvSpPr/>
          <p:nvPr/>
        </p:nvSpPr>
        <p:spPr>
          <a:xfrm>
            <a:off x="4235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조회기간 선택</a:t>
            </a:r>
            <a:r>
              <a:rPr lang="en-US" altLang="ko-KR" sz="1200" b="1" dirty="0"/>
              <a:t>(</a:t>
            </a:r>
            <a:r>
              <a:rPr lang="ko-KR" altLang="en-US" sz="1200" b="1" dirty="0" err="1"/>
              <a:t>변경전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DF63A389-936A-55C2-AC2E-E7CDC287D3EC}"/>
              </a:ext>
            </a:extLst>
          </p:cNvPr>
          <p:cNvGrpSpPr/>
          <p:nvPr/>
        </p:nvGrpSpPr>
        <p:grpSpPr>
          <a:xfrm>
            <a:off x="423511" y="941122"/>
            <a:ext cx="796863" cy="316109"/>
            <a:chOff x="4733925" y="2686050"/>
            <a:chExt cx="1362075" cy="409435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BB5081D9-1366-E9DC-9F3E-6CE9778961B5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69B4B7CB-B805-2426-756C-F7EEE109A2AE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C6A1AADE-12E5-281A-F995-865501B753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540BA38F-FA2E-009A-D76E-CB86F47262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C441D48-5BA7-B76C-2A36-1A4C9DC2C978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E5C530FC-2D8A-8D37-7129-FB21FB461BC2}"/>
              </a:ext>
            </a:extLst>
          </p:cNvPr>
          <p:cNvGrpSpPr/>
          <p:nvPr/>
        </p:nvGrpSpPr>
        <p:grpSpPr>
          <a:xfrm>
            <a:off x="2750342" y="941099"/>
            <a:ext cx="361950" cy="316109"/>
            <a:chOff x="4733925" y="2686050"/>
            <a:chExt cx="1362075" cy="409435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B716D857-462E-800E-2EA1-0FE4937F3D04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30E8C98D-2B66-F020-9657-DC426F626BF7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25" name="직선 연결선 124">
                <a:extLst>
                  <a:ext uri="{FF2B5EF4-FFF2-40B4-BE49-F238E27FC236}">
                    <a16:creationId xmlns:a16="http://schemas.microsoft.com/office/drawing/2014/main" id="{D6C8DD2D-BD7D-A5B5-F451-02FCCA31A4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55BE4D69-008C-5D73-EE05-B366E12818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162B3435-86A9-F64F-512E-2F3ABF78F01E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2D0FA63-D8C1-41DF-B81B-DF25BEDC52AE}"/>
              </a:ext>
            </a:extLst>
          </p:cNvPr>
          <p:cNvSpPr txBox="1"/>
          <p:nvPr/>
        </p:nvSpPr>
        <p:spPr>
          <a:xfrm>
            <a:off x="431295" y="2285398"/>
            <a:ext cx="2700000" cy="31354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</a:rPr>
              <a:t>재발행 기간을 선택해 주세요</a:t>
            </a:r>
            <a:r>
              <a:rPr lang="en-US" altLang="ko-KR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F30483-1647-4373-B7BD-CC38F7647924}"/>
              </a:ext>
            </a:extLst>
          </p:cNvPr>
          <p:cNvSpPr txBox="1"/>
          <p:nvPr/>
        </p:nvSpPr>
        <p:spPr>
          <a:xfrm>
            <a:off x="431295" y="1627031"/>
            <a:ext cx="1122423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세금계산서</a:t>
            </a:r>
            <a:r>
              <a:rPr lang="en-US" altLang="ko-KR" sz="1000" b="1" dirty="0">
                <a:latin typeface="+mn-ea"/>
              </a:rPr>
              <a:t>(3/4)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56F39D7-98C3-4C1B-85D2-B95225AC09B7}"/>
              </a:ext>
            </a:extLst>
          </p:cNvPr>
          <p:cNvGrpSpPr/>
          <p:nvPr/>
        </p:nvGrpSpPr>
        <p:grpSpPr>
          <a:xfrm>
            <a:off x="603436" y="2989804"/>
            <a:ext cx="2368363" cy="263357"/>
            <a:chOff x="6846094" y="3510739"/>
            <a:chExt cx="2169534" cy="274320"/>
          </a:xfrm>
          <a:solidFill>
            <a:schemeClr val="bg1">
              <a:lumMod val="95000"/>
            </a:schemeClr>
          </a:solidFill>
        </p:grpSpPr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F353CABB-2B80-4630-9A38-1706F6D84BB4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grp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553E7A6-BA8D-45BC-8571-8ECF1FB30245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2441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12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개월</a:t>
              </a:r>
            </a:p>
          </p:txBody>
        </p:sp>
      </p:grpSp>
      <p:sp>
        <p:nvSpPr>
          <p:cNvPr id="60" name="타원 59">
            <a:extLst>
              <a:ext uri="{FF2B5EF4-FFF2-40B4-BE49-F238E27FC236}">
                <a16:creationId xmlns:a16="http://schemas.microsoft.com/office/drawing/2014/main" id="{37DC5B71-3EA4-4A48-8817-E19BFCF91269}"/>
              </a:ext>
            </a:extLst>
          </p:cNvPr>
          <p:cNvSpPr/>
          <p:nvPr/>
        </p:nvSpPr>
        <p:spPr>
          <a:xfrm>
            <a:off x="406992" y="2837119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F5CF33-9EDE-C165-BEEF-74B19CDBF7DF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FD_MI_FE_06_05_01</a:t>
            </a:r>
            <a:endParaRPr lang="ko-KR" altLang="en-US" sz="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7C44A8-5E52-C9F0-A625-06272E4CC6B4}"/>
              </a:ext>
            </a:extLst>
          </p:cNvPr>
          <p:cNvSpPr txBox="1"/>
          <p:nvPr/>
        </p:nvSpPr>
        <p:spPr>
          <a:xfrm>
            <a:off x="431295" y="1914954"/>
            <a:ext cx="2700000" cy="30348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</a:rPr>
              <a:t>최대 </a:t>
            </a:r>
            <a:r>
              <a:rPr lang="en-US" altLang="ko-KR" sz="1050" dirty="0">
                <a:solidFill>
                  <a:schemeClr val="bg1"/>
                </a:solidFill>
              </a:rPr>
              <a:t>24</a:t>
            </a:r>
            <a:r>
              <a:rPr lang="ko-KR" altLang="en-US" sz="1050" dirty="0">
                <a:solidFill>
                  <a:schemeClr val="bg1"/>
                </a:solidFill>
              </a:rPr>
              <a:t>개월까지 재발행 하실 수 있어요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201D543-90B5-D645-05D3-96AEE8A5E70B}"/>
              </a:ext>
            </a:extLst>
          </p:cNvPr>
          <p:cNvGrpSpPr/>
          <p:nvPr/>
        </p:nvGrpSpPr>
        <p:grpSpPr>
          <a:xfrm>
            <a:off x="610038" y="3333486"/>
            <a:ext cx="2368363" cy="263357"/>
            <a:chOff x="6846094" y="3510739"/>
            <a:chExt cx="2169534" cy="274320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7C7CA944-CDE1-1FD7-9E45-FB2470F6585F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67A7C6B-9524-B212-BB75-521113781A2C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24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24</a:t>
              </a:r>
              <a:r>
                <a:rPr lang="ko-KR" altLang="en-US" sz="800" dirty="0"/>
                <a:t>개월</a:t>
              </a:r>
            </a:p>
          </p:txBody>
        </p:sp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90D6A3F-39BE-F042-89E6-3498ADDD5303}"/>
              </a:ext>
            </a:extLst>
          </p:cNvPr>
          <p:cNvSpPr/>
          <p:nvPr/>
        </p:nvSpPr>
        <p:spPr>
          <a:xfrm>
            <a:off x="3532596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조회기간 선택</a:t>
            </a:r>
            <a:r>
              <a:rPr lang="en-US" altLang="ko-KR" sz="1200" b="1" dirty="0"/>
              <a:t>(</a:t>
            </a:r>
            <a:r>
              <a:rPr lang="ko-KR" altLang="en-US" sz="1200" b="1" dirty="0" err="1"/>
              <a:t>변경후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19B0BE7-A1EB-EAED-F164-FE3587C37D46}"/>
              </a:ext>
            </a:extLst>
          </p:cNvPr>
          <p:cNvGrpSpPr/>
          <p:nvPr/>
        </p:nvGrpSpPr>
        <p:grpSpPr>
          <a:xfrm>
            <a:off x="3532596" y="941122"/>
            <a:ext cx="796863" cy="316109"/>
            <a:chOff x="4733925" y="2686050"/>
            <a:chExt cx="1362075" cy="4094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3B39C36-A166-E329-DB90-68C87E6B53A6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F6CFB78F-6B70-9D25-B9A9-EEE39715C060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9B7B49B2-C40F-4219-DA27-D5E1645046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EA1EAEF7-6406-E808-C679-322FBAF141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717DAB-C2B2-42CE-5B79-3483BCE130F9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75A6D54-BA42-840E-ADFD-1D0B3336504D}"/>
              </a:ext>
            </a:extLst>
          </p:cNvPr>
          <p:cNvGrpSpPr/>
          <p:nvPr/>
        </p:nvGrpSpPr>
        <p:grpSpPr>
          <a:xfrm>
            <a:off x="5859427" y="941099"/>
            <a:ext cx="361950" cy="316109"/>
            <a:chOff x="4733925" y="2686050"/>
            <a:chExt cx="1362075" cy="40943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DA94FAC-561C-F6B9-6EBE-40E5B3F2DB9D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9D26E3A-A968-AA04-89D4-F94256750595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585B0FCE-ABC2-AC16-D204-2998E7F18E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5EBCE206-A9D1-45C7-DE9A-67D1BBEB2A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9D38863-9BC4-5144-C6C2-F542CF1A0F94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ABAF807-57EE-D65C-E1F8-20C4B1E8F756}"/>
              </a:ext>
            </a:extLst>
          </p:cNvPr>
          <p:cNvSpPr txBox="1"/>
          <p:nvPr/>
        </p:nvSpPr>
        <p:spPr>
          <a:xfrm>
            <a:off x="3540380" y="2285398"/>
            <a:ext cx="2700000" cy="31354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</a:rPr>
              <a:t>재발행 기간을 선택해 주세요</a:t>
            </a:r>
            <a:r>
              <a:rPr lang="en-US" altLang="ko-KR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A92ED8-A2D9-9345-DF76-272C091922F2}"/>
              </a:ext>
            </a:extLst>
          </p:cNvPr>
          <p:cNvSpPr txBox="1"/>
          <p:nvPr/>
        </p:nvSpPr>
        <p:spPr>
          <a:xfrm>
            <a:off x="3540380" y="1627031"/>
            <a:ext cx="1122423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세금계산서</a:t>
            </a:r>
            <a:r>
              <a:rPr lang="en-US" altLang="ko-KR" sz="1000" b="1" dirty="0">
                <a:latin typeface="+mn-ea"/>
              </a:rPr>
              <a:t>(3/4)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7F268A-374B-6D9D-7123-013821A64459}"/>
              </a:ext>
            </a:extLst>
          </p:cNvPr>
          <p:cNvSpPr txBox="1"/>
          <p:nvPr/>
        </p:nvSpPr>
        <p:spPr>
          <a:xfrm>
            <a:off x="3540380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FD_MI_FE_06_05_01</a:t>
            </a:r>
            <a:endParaRPr lang="ko-KR" altLang="en-US" sz="9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F7AEBA-E239-3FFC-191B-FCB026563330}"/>
              </a:ext>
            </a:extLst>
          </p:cNvPr>
          <p:cNvSpPr txBox="1"/>
          <p:nvPr/>
        </p:nvSpPr>
        <p:spPr>
          <a:xfrm>
            <a:off x="3540380" y="1914954"/>
            <a:ext cx="2700000" cy="30348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</a:rPr>
              <a:t>최대 </a:t>
            </a:r>
            <a:r>
              <a:rPr lang="en-US" altLang="ko-KR" sz="1050" dirty="0">
                <a:solidFill>
                  <a:schemeClr val="bg1"/>
                </a:solidFill>
              </a:rPr>
              <a:t>18</a:t>
            </a:r>
            <a:r>
              <a:rPr lang="ko-KR" altLang="en-US" sz="1050" dirty="0">
                <a:solidFill>
                  <a:schemeClr val="bg1"/>
                </a:solidFill>
              </a:rPr>
              <a:t>개월까지 재발행 하실 수 있어요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7351F6-651E-9853-F391-06C2B29364BE}"/>
              </a:ext>
            </a:extLst>
          </p:cNvPr>
          <p:cNvSpPr/>
          <p:nvPr/>
        </p:nvSpPr>
        <p:spPr>
          <a:xfrm>
            <a:off x="9697453" y="2837119"/>
            <a:ext cx="2361310" cy="7400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</a:t>
            </a:r>
            <a:r>
              <a:rPr lang="en-US" altLang="ko-KR" dirty="0"/>
              <a:t>(2/11)</a:t>
            </a:r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1210789-7486-74DF-4A2F-8747FA04A20F}"/>
              </a:ext>
            </a:extLst>
          </p:cNvPr>
          <p:cNvSpPr/>
          <p:nvPr/>
        </p:nvSpPr>
        <p:spPr>
          <a:xfrm>
            <a:off x="3505911" y="2883427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AE3364A-2D0F-4BF5-0BE2-62DAF02A1A50}"/>
              </a:ext>
            </a:extLst>
          </p:cNvPr>
          <p:cNvGrpSpPr/>
          <p:nvPr/>
        </p:nvGrpSpPr>
        <p:grpSpPr>
          <a:xfrm>
            <a:off x="3699606" y="2989804"/>
            <a:ext cx="2368363" cy="263357"/>
            <a:chOff x="6846094" y="3510739"/>
            <a:chExt cx="2169534" cy="274320"/>
          </a:xfrm>
          <a:solidFill>
            <a:schemeClr val="bg1">
              <a:lumMod val="9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0A2F6896-E0CB-3888-B58E-C14931AAE153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grp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BF6823A-62EB-3703-7B4A-A643C7801CE6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2441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6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개월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3DA6ACD-762C-EDE0-C14D-4CA39556F56F}"/>
              </a:ext>
            </a:extLst>
          </p:cNvPr>
          <p:cNvGrpSpPr/>
          <p:nvPr/>
        </p:nvGrpSpPr>
        <p:grpSpPr>
          <a:xfrm>
            <a:off x="3706208" y="3333486"/>
            <a:ext cx="2368363" cy="263357"/>
            <a:chOff x="6846094" y="3510739"/>
            <a:chExt cx="2169534" cy="274320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8031FFFE-6633-69E9-F809-B789D35F8B0C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F4ACF6D-F55A-13C4-D9F0-4BBFDCE72356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24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18</a:t>
              </a:r>
              <a:r>
                <a:rPr lang="ko-KR" altLang="en-US" sz="800" dirty="0"/>
                <a:t>개월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77269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90D21-4E0F-B0A4-4745-A1CCCCEB8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53EFDD27-5A87-8DF7-25CD-E379E3CFFC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725001"/>
              </p:ext>
            </p:extLst>
          </p:nvPr>
        </p:nvGraphicFramePr>
        <p:xfrm>
          <a:off x="9768840" y="532464"/>
          <a:ext cx="2361310" cy="1456209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#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재발행 신청 완료 안내 페이지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750467"/>
                  </a:ext>
                </a:extLst>
              </a:tr>
              <a:tr h="3006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8890CBB0-E83B-9511-F594-3E675043CB8A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요금문의</a:t>
            </a:r>
            <a:r>
              <a:rPr lang="en-US" altLang="ko-KR" sz="800" dirty="0"/>
              <a:t>&gt;</a:t>
            </a:r>
            <a:r>
              <a:rPr lang="ko-KR" altLang="en-US" sz="800" dirty="0"/>
              <a:t>서류관련</a:t>
            </a:r>
            <a:r>
              <a:rPr lang="en-US" altLang="ko-KR" sz="800" dirty="0"/>
              <a:t>&gt;</a:t>
            </a:r>
            <a:r>
              <a:rPr lang="ko-KR" altLang="en-US" sz="800" dirty="0"/>
              <a:t>부가세</a:t>
            </a:r>
            <a:r>
              <a:rPr lang="en-US" altLang="ko-KR" sz="800" dirty="0"/>
              <a:t>/</a:t>
            </a:r>
            <a:r>
              <a:rPr lang="ko-KR" altLang="en-US" sz="800" dirty="0"/>
              <a:t>세금계산서 발행</a:t>
            </a:r>
            <a:r>
              <a:rPr lang="en-US" altLang="ko-KR" sz="800" dirty="0"/>
              <a:t>&gt;</a:t>
            </a:r>
            <a:r>
              <a:rPr lang="ko-KR" altLang="en-US" sz="800" dirty="0"/>
              <a:t>세금계산서 재발행 셀프</a:t>
            </a:r>
            <a:endParaRPr lang="en-US" altLang="ko-KR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D6B183-2165-184E-E367-A837A1C89613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DS_MI_FE_06_06</a:t>
            </a:r>
            <a:endParaRPr lang="en-US" altLang="ko-KR" sz="800" dirty="0"/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A7F01F19-8158-AB14-D179-A3F1356DECAD}"/>
              </a:ext>
            </a:extLst>
          </p:cNvPr>
          <p:cNvSpPr/>
          <p:nvPr/>
        </p:nvSpPr>
        <p:spPr>
          <a:xfrm>
            <a:off x="4235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재발행 완료</a:t>
            </a: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96804297-970E-6065-4D95-407E692347B2}"/>
              </a:ext>
            </a:extLst>
          </p:cNvPr>
          <p:cNvGrpSpPr/>
          <p:nvPr/>
        </p:nvGrpSpPr>
        <p:grpSpPr>
          <a:xfrm>
            <a:off x="423511" y="941122"/>
            <a:ext cx="796863" cy="316109"/>
            <a:chOff x="4733925" y="2686050"/>
            <a:chExt cx="1362075" cy="409435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53D3C68C-234A-EC6C-AE61-BD127074F66F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D473C303-5AB7-4D38-7730-D1F2A1696B6C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34A17612-1CB4-2287-5190-4DED000577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C75501D1-97BC-1513-AEFF-DDB1ACDC30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72F6DE0-720D-3446-8244-20DD99F1850E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6374392-C615-B3C1-65C7-729716CD0B3B}"/>
              </a:ext>
            </a:extLst>
          </p:cNvPr>
          <p:cNvGrpSpPr/>
          <p:nvPr/>
        </p:nvGrpSpPr>
        <p:grpSpPr>
          <a:xfrm>
            <a:off x="2750342" y="941099"/>
            <a:ext cx="361950" cy="316109"/>
            <a:chOff x="4733925" y="2686050"/>
            <a:chExt cx="1362075" cy="409435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EBE3D7B2-F0B1-1A6E-088D-EECEEB0D7239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0C5AF148-F7C1-6AE8-AABA-F651EE45FB01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25" name="직선 연결선 124">
                <a:extLst>
                  <a:ext uri="{FF2B5EF4-FFF2-40B4-BE49-F238E27FC236}">
                    <a16:creationId xmlns:a16="http://schemas.microsoft.com/office/drawing/2014/main" id="{79CA5B05-0F3C-06E9-6C9C-185D4E23C1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63D76959-AF46-E59B-88EF-50A7AE408F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D018D4E-D9D8-3D16-3E77-81FE124CCFCB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A310BC9-22F3-4CFE-A334-C0EE62EB6937}"/>
              </a:ext>
            </a:extLst>
          </p:cNvPr>
          <p:cNvSpPr txBox="1"/>
          <p:nvPr/>
        </p:nvSpPr>
        <p:spPr>
          <a:xfrm>
            <a:off x="431295" y="2360937"/>
            <a:ext cx="2680373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다른 업무가 필요하시면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“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처음으로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” 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라고 말씀해주세요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21DC33-9F96-4285-B3FB-4E96434E3077}"/>
              </a:ext>
            </a:extLst>
          </p:cNvPr>
          <p:cNvSpPr txBox="1"/>
          <p:nvPr/>
        </p:nvSpPr>
        <p:spPr>
          <a:xfrm>
            <a:off x="431295" y="1627031"/>
            <a:ext cx="1122423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세금계산서</a:t>
            </a:r>
            <a:r>
              <a:rPr lang="en-US" altLang="ko-KR" sz="1000" b="1" dirty="0">
                <a:latin typeface="+mn-ea"/>
              </a:rPr>
              <a:t>(4/4)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6BBCAC-58C8-4537-BA33-6D49ABA4BBEB}"/>
              </a:ext>
            </a:extLst>
          </p:cNvPr>
          <p:cNvSpPr txBox="1"/>
          <p:nvPr/>
        </p:nvSpPr>
        <p:spPr>
          <a:xfrm>
            <a:off x="421396" y="1977752"/>
            <a:ext cx="2690896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세금계산서 재발행 신청이 완료되었어요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86A411-58C3-1110-743A-717E5CCBF204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FD_MI_FE_06_06_01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4656334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09599-B938-334E-3A47-831219A2F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D8C0D88-2FFC-A7A6-F73F-1F7BDC83ED91}"/>
              </a:ext>
            </a:extLst>
          </p:cNvPr>
          <p:cNvSpPr/>
          <p:nvPr/>
        </p:nvSpPr>
        <p:spPr>
          <a:xfrm>
            <a:off x="0" y="2417275"/>
            <a:ext cx="12192000" cy="21004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07. </a:t>
            </a:r>
            <a:r>
              <a:rPr lang="ko-KR" altLang="en-US" sz="2800" dirty="0"/>
              <a:t>세금계산서 발행 이력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DC384E-E9D1-C996-FE23-A2263536A2AF}"/>
              </a:ext>
            </a:extLst>
          </p:cNvPr>
          <p:cNvSpPr/>
          <p:nvPr/>
        </p:nvSpPr>
        <p:spPr>
          <a:xfrm>
            <a:off x="9723422" y="-9049"/>
            <a:ext cx="2468578" cy="624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멀티모달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EF0110-3DD3-E26F-69C2-8358CDDC2F94}"/>
              </a:ext>
            </a:extLst>
          </p:cNvPr>
          <p:cNvSpPr/>
          <p:nvPr/>
        </p:nvSpPr>
        <p:spPr>
          <a:xfrm>
            <a:off x="0" y="238136"/>
            <a:ext cx="2468578" cy="93183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계산서 </a:t>
            </a:r>
            <a:r>
              <a:rPr lang="ko-KR" altLang="en-US" sz="1200" dirty="0" err="1"/>
              <a:t>받은거</a:t>
            </a:r>
            <a:r>
              <a:rPr lang="ko-KR" altLang="en-US" sz="1200" dirty="0"/>
              <a:t> 보내줘</a:t>
            </a:r>
          </a:p>
          <a:p>
            <a:pPr algn="ctr"/>
            <a:r>
              <a:rPr lang="ko-KR" altLang="en-US" sz="1200" dirty="0"/>
              <a:t>세금계산서 </a:t>
            </a:r>
            <a:r>
              <a:rPr lang="ko-KR" altLang="en-US" sz="1200" dirty="0" err="1"/>
              <a:t>받았던거</a:t>
            </a:r>
            <a:r>
              <a:rPr lang="ko-KR" altLang="en-US" sz="1200" dirty="0"/>
              <a:t> 보여줘</a:t>
            </a:r>
          </a:p>
          <a:p>
            <a:pPr algn="ctr"/>
            <a:r>
              <a:rPr lang="ko-KR" altLang="en-US" sz="1200" dirty="0"/>
              <a:t>소득세 신고 증빙 자료</a:t>
            </a:r>
            <a:endParaRPr lang="en-US" altLang="ko-KR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3194E4-7D3D-7090-F383-C7F2A9A7CDF9}"/>
              </a:ext>
            </a:extLst>
          </p:cNvPr>
          <p:cNvSpPr/>
          <p:nvPr/>
        </p:nvSpPr>
        <p:spPr>
          <a:xfrm>
            <a:off x="0" y="0"/>
            <a:ext cx="2468578" cy="23489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대표발화</a:t>
            </a:r>
            <a:endParaRPr lang="en-US" altLang="ko-KR" sz="1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F31BFBB-75DA-A5F2-9706-FF1CA40BD833}"/>
              </a:ext>
            </a:extLst>
          </p:cNvPr>
          <p:cNvSpPr/>
          <p:nvPr/>
        </p:nvSpPr>
        <p:spPr>
          <a:xfrm>
            <a:off x="0" y="4517679"/>
            <a:ext cx="12192000" cy="62468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b,c</a:t>
            </a:r>
            <a:r>
              <a:rPr lang="en-US" altLang="ko-KR" dirty="0"/>
              <a:t> </a:t>
            </a:r>
            <a:r>
              <a:rPr lang="ko-KR" altLang="en-US" dirty="0"/>
              <a:t>고객 </a:t>
            </a:r>
            <a:r>
              <a:rPr lang="en-US" altLang="ko-KR" dirty="0"/>
              <a:t>/ </a:t>
            </a:r>
            <a:r>
              <a:rPr lang="ko-KR" altLang="en-US" dirty="0"/>
              <a:t>인증필요</a:t>
            </a:r>
          </a:p>
        </p:txBody>
      </p:sp>
    </p:spTree>
    <p:extLst>
      <p:ext uri="{BB962C8B-B14F-4D97-AF65-F5344CB8AC3E}">
        <p14:creationId xmlns:p14="http://schemas.microsoft.com/office/powerpoint/2010/main" val="1335992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37D69-A4B3-6B1F-129E-3C94369DB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749B4F8-F587-88A2-2C04-A54BCDD16E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761415"/>
              </p:ext>
            </p:extLst>
          </p:nvPr>
        </p:nvGraphicFramePr>
        <p:xfrm>
          <a:off x="248464" y="1068316"/>
          <a:ext cx="11648970" cy="486708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41495">
                  <a:extLst>
                    <a:ext uri="{9D8B030D-6E8A-4147-A177-3AD203B41FA5}">
                      <a16:colId xmlns:a16="http://schemas.microsoft.com/office/drawing/2014/main" val="2644237742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864356931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165514800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522634497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605381915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684349923"/>
                    </a:ext>
                  </a:extLst>
                </a:gridCol>
              </a:tblGrid>
              <a:tr h="5314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화면열린고객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API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화면 </a:t>
                      </a: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안열린고객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웹훅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추가 요구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7570567"/>
                  </a:ext>
                </a:extLst>
              </a:tr>
              <a:tr h="43356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이메일주소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  <a:b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 주소</a:t>
                      </a:r>
                      <a:b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동작</a:t>
                      </a:r>
                      <a:b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 이메일 있으면 맞는지 확인 없거나 새로 입력 원하면 새로입력</a:t>
                      </a:r>
                      <a:b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 후 신청버튼 누르면 발행이력 이메일 전송요청이 신청 되었습니다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 보여주고 시나리오 종료 </a:t>
                      </a:r>
                      <a:b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##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체크</a:t>
                      </a:r>
                      <a:b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이메일주소 유효성검증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 이메일 주소 조회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?)</a:t>
                      </a: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세금계산서 발행이력 이메일 발송요청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 주소 유효성검증 포함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보이스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only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기능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제공안함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멀티모달사용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안내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이메일주소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3045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28592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87EA4-9819-6953-D026-A67BF6C4D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9A6F8697-4D99-19EA-4721-3BEB952BF0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936453"/>
              </p:ext>
            </p:extLst>
          </p:nvPr>
        </p:nvGraphicFramePr>
        <p:xfrm>
          <a:off x="9768840" y="532464"/>
          <a:ext cx="2361310" cy="2748137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신청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다음 페이지 진행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변경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변경 페이지 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750467"/>
                  </a:ext>
                </a:extLst>
              </a:tr>
              <a:tr h="3006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인풋박스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플레이스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홀더 적용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이메일 유효성 검사 적용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[3-1] </a:t>
                      </a: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이메일 유효성 검사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최초 상태는 </a:t>
                      </a:r>
                      <a:r>
                        <a:rPr lang="en-US" altLang="ko-KR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Disabled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입력 유효성에 따라 </a:t>
                      </a:r>
                      <a:r>
                        <a:rPr lang="en-US" altLang="ko-KR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Active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@ .</a:t>
                      </a:r>
                      <a:r>
                        <a:rPr lang="ko-KR" altLang="en-US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여부 체크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0C9192E9-2EA6-C53A-D678-4A89B3E42A2F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요금문의</a:t>
            </a:r>
            <a:r>
              <a:rPr lang="en-US" altLang="ko-KR" sz="800" dirty="0"/>
              <a:t>&gt;</a:t>
            </a:r>
            <a:r>
              <a:rPr lang="ko-KR" altLang="en-US" sz="800" dirty="0"/>
              <a:t>서류관련</a:t>
            </a:r>
            <a:r>
              <a:rPr lang="en-US" altLang="ko-KR" sz="800" dirty="0"/>
              <a:t>&gt;</a:t>
            </a:r>
            <a:r>
              <a:rPr lang="ko-KR" altLang="en-US" sz="800" dirty="0"/>
              <a:t>부가세</a:t>
            </a:r>
            <a:r>
              <a:rPr lang="en-US" altLang="ko-KR" sz="800" dirty="0"/>
              <a:t>/</a:t>
            </a:r>
            <a:r>
              <a:rPr lang="ko-KR" altLang="en-US" sz="800" dirty="0"/>
              <a:t>세금계산서 발행</a:t>
            </a:r>
            <a:r>
              <a:rPr lang="en-US" altLang="ko-KR" sz="800" dirty="0"/>
              <a:t>&gt;</a:t>
            </a:r>
            <a:r>
              <a:rPr lang="ko-KR" altLang="en-US" sz="800" dirty="0"/>
              <a:t>세금계산서 재발행 셀프</a:t>
            </a:r>
            <a:endParaRPr lang="en-US" altLang="ko-KR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7A00AF-8775-8EBD-2926-90F1E1F7A222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DS_MI_FE_07_01</a:t>
            </a:r>
            <a:endParaRPr lang="en-US" altLang="ko-KR" sz="800" dirty="0"/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76D5AAC5-6C95-B614-2464-4553804A05B3}"/>
              </a:ext>
            </a:extLst>
          </p:cNvPr>
          <p:cNvSpPr/>
          <p:nvPr/>
        </p:nvSpPr>
        <p:spPr>
          <a:xfrm>
            <a:off x="4235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/>
              <a:t>등록된 이메일 있는 경우</a:t>
            </a: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2749FC34-6E2B-4267-6E7C-EA4F3C194C26}"/>
              </a:ext>
            </a:extLst>
          </p:cNvPr>
          <p:cNvGrpSpPr/>
          <p:nvPr/>
        </p:nvGrpSpPr>
        <p:grpSpPr>
          <a:xfrm>
            <a:off x="423511" y="941122"/>
            <a:ext cx="796863" cy="316109"/>
            <a:chOff x="4733925" y="2686050"/>
            <a:chExt cx="1362075" cy="409435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1CC241EC-8F9B-FDC4-7DDA-326002E84A93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CBD192D5-2F64-3867-5E68-56F57FBA5407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3C85A8A0-FB25-4784-FACF-62ADA4F2F0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A51A97DB-3A49-6C65-9FA2-92D1580555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6467CE3-FADD-DFFE-C960-57F90280644D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C98BE827-C98B-5120-540C-0444CFF785DF}"/>
              </a:ext>
            </a:extLst>
          </p:cNvPr>
          <p:cNvGrpSpPr/>
          <p:nvPr/>
        </p:nvGrpSpPr>
        <p:grpSpPr>
          <a:xfrm>
            <a:off x="2750342" y="941099"/>
            <a:ext cx="361950" cy="316109"/>
            <a:chOff x="4733925" y="2686050"/>
            <a:chExt cx="1362075" cy="409435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65AB7D52-398D-C2BF-B10B-8C8651E8CFA6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BA9B7FCB-34AA-05D8-D461-09F4803D0641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25" name="직선 연결선 124">
                <a:extLst>
                  <a:ext uri="{FF2B5EF4-FFF2-40B4-BE49-F238E27FC236}">
                    <a16:creationId xmlns:a16="http://schemas.microsoft.com/office/drawing/2014/main" id="{2C301D46-0448-0CF0-E23B-8A2F44D975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F75C467A-BC8E-9527-09CD-EEA30A0C03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270BBEBF-270C-8A0E-B643-94FB35A96585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84805D2-AD2C-4818-9849-E3CEB5FC3CC3}"/>
              </a:ext>
            </a:extLst>
          </p:cNvPr>
          <p:cNvGrpSpPr/>
          <p:nvPr/>
        </p:nvGrpSpPr>
        <p:grpSpPr>
          <a:xfrm>
            <a:off x="513363" y="3609339"/>
            <a:ext cx="2539660" cy="274320"/>
            <a:chOff x="6846094" y="3510739"/>
            <a:chExt cx="2169534" cy="274320"/>
          </a:xfrm>
        </p:grpSpPr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C5620720-BCDE-477A-B73F-0F69ED1BCC58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239D809-7BAC-4828-A50F-88183E7A76F0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신청</a:t>
              </a: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5062509C-5AC2-465F-87AB-EBC921ADB9E8}"/>
              </a:ext>
            </a:extLst>
          </p:cNvPr>
          <p:cNvGrpSpPr/>
          <p:nvPr/>
        </p:nvGrpSpPr>
        <p:grpSpPr>
          <a:xfrm>
            <a:off x="513363" y="3968435"/>
            <a:ext cx="2539660" cy="274320"/>
            <a:chOff x="6846094" y="3510739"/>
            <a:chExt cx="2169534" cy="274320"/>
          </a:xfrm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CE654951-00AA-4764-AABB-86D2477D6731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A1E4E98-46F7-41DA-AADB-DE219D13BA6E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변경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0F533511-5E3D-43F3-AB61-1C4A7EEFD6D1}"/>
              </a:ext>
            </a:extLst>
          </p:cNvPr>
          <p:cNvSpPr txBox="1"/>
          <p:nvPr/>
        </p:nvSpPr>
        <p:spPr>
          <a:xfrm>
            <a:off x="441267" y="2591867"/>
            <a:ext cx="2689466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</a:rPr>
              <a:t>아래 주소로 받으시려면 </a:t>
            </a:r>
            <a:r>
              <a:rPr lang="en-US" altLang="ko-KR" sz="1100" dirty="0">
                <a:solidFill>
                  <a:schemeClr val="bg1"/>
                </a:solidFill>
              </a:rPr>
              <a:t>“</a:t>
            </a:r>
            <a:r>
              <a:rPr lang="ko-KR" altLang="en-US" sz="1100" dirty="0">
                <a:solidFill>
                  <a:schemeClr val="bg1"/>
                </a:solidFill>
              </a:rPr>
              <a:t>신청</a:t>
            </a:r>
            <a:r>
              <a:rPr lang="en-US" altLang="ko-KR" sz="1100" dirty="0">
                <a:solidFill>
                  <a:schemeClr val="bg1"/>
                </a:solidFill>
              </a:rPr>
              <a:t>”, </a:t>
            </a:r>
            <a:r>
              <a:rPr lang="ko-KR" altLang="en-US" sz="1100" dirty="0">
                <a:solidFill>
                  <a:schemeClr val="bg1"/>
                </a:solidFill>
              </a:rPr>
              <a:t>변경하시려면 </a:t>
            </a:r>
            <a:r>
              <a:rPr lang="en-US" altLang="ko-KR" sz="1100" dirty="0">
                <a:solidFill>
                  <a:schemeClr val="bg1"/>
                </a:solidFill>
              </a:rPr>
              <a:t>“</a:t>
            </a:r>
            <a:r>
              <a:rPr lang="ko-KR" altLang="en-US" sz="1100" dirty="0">
                <a:solidFill>
                  <a:schemeClr val="bg1"/>
                </a:solidFill>
              </a:rPr>
              <a:t>변경</a:t>
            </a:r>
            <a:r>
              <a:rPr lang="en-US" altLang="ko-KR" sz="1100" dirty="0">
                <a:solidFill>
                  <a:schemeClr val="bg1"/>
                </a:solidFill>
              </a:rPr>
              <a:t>”</a:t>
            </a:r>
            <a:r>
              <a:rPr lang="ko-KR" altLang="en-US" sz="1100" dirty="0">
                <a:solidFill>
                  <a:schemeClr val="bg1"/>
                </a:solidFill>
              </a:rPr>
              <a:t>을 말씀해 주세요</a:t>
            </a:r>
            <a:r>
              <a:rPr lang="en-US" altLang="ko-KR" sz="1100" dirty="0">
                <a:solidFill>
                  <a:schemeClr val="bg1"/>
                </a:solidFill>
              </a:rPr>
              <a:t>.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ED51749-D91E-4D68-9A45-F6156187DCC8}"/>
              </a:ext>
            </a:extLst>
          </p:cNvPr>
          <p:cNvSpPr txBox="1"/>
          <p:nvPr/>
        </p:nvSpPr>
        <p:spPr>
          <a:xfrm>
            <a:off x="393216" y="1627031"/>
            <a:ext cx="1680268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세금계산서 발행이력</a:t>
            </a:r>
            <a:r>
              <a:rPr lang="en-US" altLang="ko-KR" sz="1000" b="1" dirty="0">
                <a:latin typeface="+mn-ea"/>
              </a:rPr>
              <a:t>(1/2)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AE2A6A1-3719-465B-90F7-87DB4DCD293E}"/>
              </a:ext>
            </a:extLst>
          </p:cNvPr>
          <p:cNvSpPr txBox="1"/>
          <p:nvPr/>
        </p:nvSpPr>
        <p:spPr>
          <a:xfrm>
            <a:off x="431295" y="1977752"/>
            <a:ext cx="2700000" cy="52424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세금계산서 발행 이력 발송 신청을 도와드릴게요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08280CD-6B73-461F-A2AF-4EBBE635CC2B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FD_MI_FE_07_01_01</a:t>
            </a:r>
            <a:endParaRPr lang="ko-KR" altLang="en-US" sz="900" dirty="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E694753A-EF65-4EA7-B981-4398611EB0F5}"/>
              </a:ext>
            </a:extLst>
          </p:cNvPr>
          <p:cNvSpPr/>
          <p:nvPr/>
        </p:nvSpPr>
        <p:spPr>
          <a:xfrm>
            <a:off x="432541" y="3668025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430EE8CC-F040-40AD-9C4D-99DD7BAA06E9}"/>
              </a:ext>
            </a:extLst>
          </p:cNvPr>
          <p:cNvSpPr/>
          <p:nvPr/>
        </p:nvSpPr>
        <p:spPr>
          <a:xfrm>
            <a:off x="432541" y="3997416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3F02436-73C5-A56A-12DF-46A8C7BF4854}"/>
              </a:ext>
            </a:extLst>
          </p:cNvPr>
          <p:cNvSpPr/>
          <p:nvPr/>
        </p:nvSpPr>
        <p:spPr>
          <a:xfrm>
            <a:off x="3514623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이메일 주소 없거나 변경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9E6F0FA-D907-CF2E-0F0B-F5AE25653422}"/>
              </a:ext>
            </a:extLst>
          </p:cNvPr>
          <p:cNvGrpSpPr/>
          <p:nvPr/>
        </p:nvGrpSpPr>
        <p:grpSpPr>
          <a:xfrm>
            <a:off x="3524620" y="941122"/>
            <a:ext cx="796863" cy="316109"/>
            <a:chOff x="4733925" y="2686050"/>
            <a:chExt cx="1362075" cy="4094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808B46A-40D9-FF1B-129C-26428A2DCAF2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D2DA0C1E-2481-0022-8B3E-F5B4B29AEB21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E3FD70BE-0DBA-033B-4916-CA352F0FD8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BC3F089D-4D37-9F4D-5CC3-3DA2167669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A38BAF6-DAEB-7E32-DB70-8CD398C912C3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8D99D14-EBC1-C2B2-623D-D7B26E77B0AE}"/>
              </a:ext>
            </a:extLst>
          </p:cNvPr>
          <p:cNvGrpSpPr/>
          <p:nvPr/>
        </p:nvGrpSpPr>
        <p:grpSpPr>
          <a:xfrm>
            <a:off x="5851451" y="941099"/>
            <a:ext cx="361950" cy="316109"/>
            <a:chOff x="4733925" y="2686050"/>
            <a:chExt cx="1362075" cy="40943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C1D992B-1A1E-8B2E-1B71-D674E568D017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3CBBC5C9-5BD8-63EA-56F0-5E24EB0A9F24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EEBE5A46-75D5-5102-95AB-FCE5A6C948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A4AD3B20-25DB-0F51-FC37-A44324A7CE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A924A7-4DD4-3753-A08B-5D200C400095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CE9442C-A872-A633-0C37-1ECE8A7E1522}"/>
              </a:ext>
            </a:extLst>
          </p:cNvPr>
          <p:cNvGrpSpPr/>
          <p:nvPr/>
        </p:nvGrpSpPr>
        <p:grpSpPr>
          <a:xfrm>
            <a:off x="3614472" y="3641373"/>
            <a:ext cx="2539660" cy="274320"/>
            <a:chOff x="6846094" y="3510739"/>
            <a:chExt cx="2169534" cy="27432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2C4C9624-E77E-0B40-13A2-F9D07A05F408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A1548F7-1A6A-89C1-2BAE-8FD7ED1AB5A2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변경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12BE4B2-7A22-0E24-289C-714349CC488C}"/>
              </a:ext>
            </a:extLst>
          </p:cNvPr>
          <p:cNvSpPr txBox="1"/>
          <p:nvPr/>
        </p:nvSpPr>
        <p:spPr>
          <a:xfrm>
            <a:off x="3521573" y="2580579"/>
            <a:ext cx="2700000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</a:rPr>
              <a:t>발행 이력을 받으실 이메일 주소를 입력해 주세요</a:t>
            </a:r>
            <a:r>
              <a:rPr lang="en-US" altLang="ko-KR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CD75B1-4971-B355-ACE9-D1104E7CE978}"/>
              </a:ext>
            </a:extLst>
          </p:cNvPr>
          <p:cNvSpPr txBox="1"/>
          <p:nvPr/>
        </p:nvSpPr>
        <p:spPr>
          <a:xfrm>
            <a:off x="3521573" y="1627031"/>
            <a:ext cx="1680268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세금계산서 발행이력</a:t>
            </a:r>
            <a:r>
              <a:rPr lang="en-US" altLang="ko-KR" sz="1000" b="1" dirty="0">
                <a:latin typeface="+mn-ea"/>
              </a:rPr>
              <a:t>(1/2)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8D6E0A-B77F-36EB-3953-B86864B78C90}"/>
              </a:ext>
            </a:extLst>
          </p:cNvPr>
          <p:cNvSpPr txBox="1"/>
          <p:nvPr/>
        </p:nvSpPr>
        <p:spPr>
          <a:xfrm>
            <a:off x="3524621" y="1977752"/>
            <a:ext cx="2696952" cy="52424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세금계산서 발행 이력 발송 신청을 도와드릴게요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5F529B7-B95F-050C-4EE6-FA54F6F47B7C}"/>
              </a:ext>
            </a:extLst>
          </p:cNvPr>
          <p:cNvGrpSpPr/>
          <p:nvPr/>
        </p:nvGrpSpPr>
        <p:grpSpPr>
          <a:xfrm>
            <a:off x="3629876" y="3255970"/>
            <a:ext cx="2281789" cy="274320"/>
            <a:chOff x="6846094" y="3510739"/>
            <a:chExt cx="2169535" cy="274320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477B55B8-EEFE-1923-4650-D86905FC3C83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F273D-573C-9F91-A976-A4565C3176E3}"/>
                </a:ext>
              </a:extLst>
            </p:cNvPr>
            <p:cNvSpPr txBox="1"/>
            <p:nvPr/>
          </p:nvSpPr>
          <p:spPr>
            <a:xfrm>
              <a:off x="6846095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이메일 주소 입력</a:t>
              </a:r>
            </a:p>
          </p:txBody>
        </p:sp>
      </p:grpSp>
      <p:sp>
        <p:nvSpPr>
          <p:cNvPr id="25" name="타원 24">
            <a:extLst>
              <a:ext uri="{FF2B5EF4-FFF2-40B4-BE49-F238E27FC236}">
                <a16:creationId xmlns:a16="http://schemas.microsoft.com/office/drawing/2014/main" id="{D7E75C99-1A5C-E261-916B-B994961C12D5}"/>
              </a:ext>
            </a:extLst>
          </p:cNvPr>
          <p:cNvSpPr/>
          <p:nvPr/>
        </p:nvSpPr>
        <p:spPr>
          <a:xfrm>
            <a:off x="3591621" y="3219998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5CA245A-E215-44EF-C8EF-CAD199A5DE39}"/>
              </a:ext>
            </a:extLst>
          </p:cNvPr>
          <p:cNvSpPr/>
          <p:nvPr/>
        </p:nvSpPr>
        <p:spPr>
          <a:xfrm>
            <a:off x="3411942" y="3667239"/>
            <a:ext cx="398963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/>
              <a:t>1-1</a:t>
            </a:r>
            <a:endParaRPr lang="ko-KR" altLang="en-US" sz="8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3BF973-19FB-5FD8-DC1A-839C19771DE5}"/>
              </a:ext>
            </a:extLst>
          </p:cNvPr>
          <p:cNvSpPr txBox="1"/>
          <p:nvPr/>
        </p:nvSpPr>
        <p:spPr>
          <a:xfrm>
            <a:off x="3532404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FD_MI_FE_07_01_02</a:t>
            </a:r>
            <a:endParaRPr lang="ko-KR" altLang="en-US" sz="9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895146-F4D2-715F-E9AD-0F01B923F129}"/>
              </a:ext>
            </a:extLst>
          </p:cNvPr>
          <p:cNvSpPr txBox="1"/>
          <p:nvPr/>
        </p:nvSpPr>
        <p:spPr>
          <a:xfrm>
            <a:off x="3524621" y="4032675"/>
            <a:ext cx="2688780" cy="29341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0000"/>
                </a:solidFill>
                <a:latin typeface="+mn-ea"/>
              </a:rPr>
              <a:t>     이메일 주소를 확인해 주세요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.</a:t>
            </a:r>
          </a:p>
        </p:txBody>
      </p:sp>
      <p:pic>
        <p:nvPicPr>
          <p:cNvPr id="29" name="그래픽 28" descr="경고">
            <a:extLst>
              <a:ext uri="{FF2B5EF4-FFF2-40B4-BE49-F238E27FC236}">
                <a16:creationId xmlns:a16="http://schemas.microsoft.com/office/drawing/2014/main" id="{0E1C5C17-642A-49D8-C92C-57C9B0B92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9318" y="4088887"/>
            <a:ext cx="180947" cy="180947"/>
          </a:xfrm>
          <a:prstGeom prst="rect">
            <a:avLst/>
          </a:prstGeom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8746BF6E-0D17-41D3-9F71-7C6AAAEDE0F5}"/>
              </a:ext>
            </a:extLst>
          </p:cNvPr>
          <p:cNvSpPr/>
          <p:nvPr/>
        </p:nvSpPr>
        <p:spPr>
          <a:xfrm>
            <a:off x="3351457" y="3942201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6DBF72E-A230-8225-BB1F-0C3A7246DE2F}"/>
              </a:ext>
            </a:extLst>
          </p:cNvPr>
          <p:cNvSpPr/>
          <p:nvPr/>
        </p:nvSpPr>
        <p:spPr>
          <a:xfrm>
            <a:off x="543732" y="3238755"/>
            <a:ext cx="2443912" cy="3127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tx1"/>
                </a:solidFill>
              </a:rPr>
              <a:t>giry02@naver.com</a:t>
            </a:r>
          </a:p>
        </p:txBody>
      </p:sp>
    </p:spTree>
    <p:extLst>
      <p:ext uri="{BB962C8B-B14F-4D97-AF65-F5344CB8AC3E}">
        <p14:creationId xmlns:p14="http://schemas.microsoft.com/office/powerpoint/2010/main" val="41548649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87EA4-9819-6953-D026-A67BF6C4D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9A6F8697-4D99-19EA-4721-3BEB952BF01C}"/>
              </a:ext>
            </a:extLst>
          </p:cNvPr>
          <p:cNvGraphicFramePr>
            <a:graphicFrameLocks noGrp="1"/>
          </p:cNvGraphicFramePr>
          <p:nvPr/>
        </p:nvGraphicFramePr>
        <p:xfrm>
          <a:off x="9768840" y="532464"/>
          <a:ext cx="2361310" cy="2748137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신청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다음 페이지 진행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변경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변경 페이지 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750467"/>
                  </a:ext>
                </a:extLst>
              </a:tr>
              <a:tr h="3006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인풋박스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플레이스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홀더 적용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이메일 유효성 검사 적용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[3-1] </a:t>
                      </a: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이메일 유효성 검사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최초 상태는 </a:t>
                      </a:r>
                      <a:r>
                        <a:rPr lang="en-US" altLang="ko-KR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Disabled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입력 유효성에 따라 </a:t>
                      </a:r>
                      <a:r>
                        <a:rPr lang="en-US" altLang="ko-KR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Active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@ .</a:t>
                      </a:r>
                      <a:r>
                        <a:rPr lang="ko-KR" altLang="en-US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여부 체크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0C9192E9-2EA6-C53A-D678-4A89B3E42A2F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요금문의</a:t>
            </a:r>
            <a:r>
              <a:rPr lang="en-US" altLang="ko-KR" sz="800" dirty="0"/>
              <a:t>&gt;</a:t>
            </a:r>
            <a:r>
              <a:rPr lang="ko-KR" altLang="en-US" sz="800" dirty="0"/>
              <a:t>서류관련</a:t>
            </a:r>
            <a:r>
              <a:rPr lang="en-US" altLang="ko-KR" sz="800" dirty="0"/>
              <a:t>&gt;</a:t>
            </a:r>
            <a:r>
              <a:rPr lang="ko-KR" altLang="en-US" sz="800" dirty="0"/>
              <a:t>부가세</a:t>
            </a:r>
            <a:r>
              <a:rPr lang="en-US" altLang="ko-KR" sz="800" dirty="0"/>
              <a:t>/</a:t>
            </a:r>
            <a:r>
              <a:rPr lang="ko-KR" altLang="en-US" sz="800" dirty="0"/>
              <a:t>세금계산서 발행</a:t>
            </a:r>
            <a:r>
              <a:rPr lang="en-US" altLang="ko-KR" sz="800" dirty="0"/>
              <a:t>&gt;</a:t>
            </a:r>
            <a:r>
              <a:rPr lang="ko-KR" altLang="en-US" sz="800" dirty="0"/>
              <a:t>세금계산서 재발행 셀프</a:t>
            </a:r>
            <a:endParaRPr lang="en-US" altLang="ko-KR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7A00AF-8775-8EBD-2926-90F1E1F7A222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DS_MI_FE_07_01</a:t>
            </a:r>
            <a:endParaRPr lang="en-US" altLang="ko-KR" sz="800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EF523A31-E591-4AD1-980C-4720D0D3E3C7}"/>
              </a:ext>
            </a:extLst>
          </p:cNvPr>
          <p:cNvSpPr/>
          <p:nvPr/>
        </p:nvSpPr>
        <p:spPr>
          <a:xfrm>
            <a:off x="3517776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사업자가 아닌 경우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4541898-EEC1-445B-9627-A30520F50AC1}"/>
              </a:ext>
            </a:extLst>
          </p:cNvPr>
          <p:cNvGrpSpPr/>
          <p:nvPr/>
        </p:nvGrpSpPr>
        <p:grpSpPr>
          <a:xfrm>
            <a:off x="3517776" y="941122"/>
            <a:ext cx="796863" cy="316109"/>
            <a:chOff x="4733925" y="2686050"/>
            <a:chExt cx="1362075" cy="409435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A9CB2203-FE8D-4E67-9B1F-649C970830B8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CA2109C5-EC39-4857-B8D9-9C608173A3D3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DB8E8E0C-6788-409B-B6AB-77B5AA6810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F8113783-040B-4FBA-9704-B980AE601B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05C5BD8-5CD1-47C1-8C3B-7BA09E62C7DD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/>
                <a:t>Logo</a:t>
              </a:r>
              <a:endParaRPr lang="ko-KR" altLang="en-US" sz="800" b="1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EBB21632-134D-49F0-A515-14D1EB622480}"/>
              </a:ext>
            </a:extLst>
          </p:cNvPr>
          <p:cNvGrpSpPr/>
          <p:nvPr/>
        </p:nvGrpSpPr>
        <p:grpSpPr>
          <a:xfrm>
            <a:off x="5855826" y="941099"/>
            <a:ext cx="361950" cy="316109"/>
            <a:chOff x="4733925" y="2686050"/>
            <a:chExt cx="1362075" cy="409435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1E602C14-C173-46D8-AC2D-3CD533371B5F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3283CA4C-49FE-42C1-85B5-2497872AA68B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3D98965F-FCC5-4FB3-A53C-D59AF5D9AB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3D3BFCF6-FFD5-44E1-95D2-8FB1911AD1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B41EC7F-B42C-40EB-AC54-FDDB82BC91B6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/>
                <a:t>X</a:t>
              </a:r>
              <a:endParaRPr lang="ko-KR" altLang="en-US" sz="800" b="1"/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21216938-D1CF-4EF7-B98D-3154EB3B93CD}"/>
              </a:ext>
            </a:extLst>
          </p:cNvPr>
          <p:cNvSpPr txBox="1"/>
          <p:nvPr/>
        </p:nvSpPr>
        <p:spPr>
          <a:xfrm>
            <a:off x="3536025" y="2583551"/>
            <a:ext cx="2697979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</a:rPr>
              <a:t>다른 업무가 필요하시면 “처음으로” </a:t>
            </a:r>
            <a:r>
              <a:rPr lang="ko-KR" altLang="en-US" sz="1100" dirty="0" err="1">
                <a:solidFill>
                  <a:schemeClr val="bg1"/>
                </a:solidFill>
              </a:rPr>
              <a:t>라고</a:t>
            </a:r>
            <a:r>
              <a:rPr lang="ko-KR" altLang="en-US" sz="1100" dirty="0">
                <a:solidFill>
                  <a:schemeClr val="bg1"/>
                </a:solidFill>
              </a:rPr>
              <a:t> 말씀해 주세요</a:t>
            </a:r>
            <a:r>
              <a:rPr lang="en-US" altLang="ko-KR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976091F-9B08-4E14-9A28-DD837E2A55F5}"/>
              </a:ext>
            </a:extLst>
          </p:cNvPr>
          <p:cNvSpPr txBox="1"/>
          <p:nvPr/>
        </p:nvSpPr>
        <p:spPr>
          <a:xfrm>
            <a:off x="3536025" y="1636464"/>
            <a:ext cx="1473480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세금계산서 발행 이력 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B395F9A-4B95-4BD3-8A8C-46BCE2E37BA7}"/>
              </a:ext>
            </a:extLst>
          </p:cNvPr>
          <p:cNvSpPr txBox="1"/>
          <p:nvPr/>
        </p:nvSpPr>
        <p:spPr>
          <a:xfrm>
            <a:off x="3536025" y="1977752"/>
            <a:ext cx="2697979" cy="52424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개인 고객은 세금계산서 서비스를 이용하실 수 없어요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endParaRPr lang="en-US" altLang="ko-KR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5F82D2F-3FFE-4D0A-86F9-96377C09C13E}"/>
              </a:ext>
            </a:extLst>
          </p:cNvPr>
          <p:cNvSpPr txBox="1"/>
          <p:nvPr/>
        </p:nvSpPr>
        <p:spPr>
          <a:xfrm>
            <a:off x="3515755" y="6569039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FD_MI_FE_0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_02_03</a:t>
            </a:r>
            <a:endParaRPr lang="ko-KR" altLang="en-US" sz="900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3885100-4A77-E94F-2BBE-A7E878733C16}"/>
              </a:ext>
            </a:extLst>
          </p:cNvPr>
          <p:cNvSpPr/>
          <p:nvPr/>
        </p:nvSpPr>
        <p:spPr>
          <a:xfrm>
            <a:off x="424664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/>
              <a:t>발행건이</a:t>
            </a:r>
            <a:r>
              <a:rPr lang="ko-KR" altLang="en-US" sz="1100" b="1" dirty="0"/>
              <a:t> 없는 경우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0CFF48C-A06C-25F2-5170-A5F1F3508278}"/>
              </a:ext>
            </a:extLst>
          </p:cNvPr>
          <p:cNvGrpSpPr/>
          <p:nvPr/>
        </p:nvGrpSpPr>
        <p:grpSpPr>
          <a:xfrm>
            <a:off x="434661" y="941122"/>
            <a:ext cx="796863" cy="316109"/>
            <a:chOff x="4733925" y="2686050"/>
            <a:chExt cx="1362075" cy="409435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0FCB5C4-ABC0-9A13-AF6A-CC470459E443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AAED5397-5EBC-C034-1E20-6EEBB4C5B8D7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9556B37A-8548-806A-5CB8-F086B52BF0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73262E85-E8F2-AF16-4960-F6716456B5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96E3AB-10A1-06E7-328B-902E98D341A5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1267B29-822D-90C0-C819-94F007E21FDD}"/>
              </a:ext>
            </a:extLst>
          </p:cNvPr>
          <p:cNvGrpSpPr/>
          <p:nvPr/>
        </p:nvGrpSpPr>
        <p:grpSpPr>
          <a:xfrm>
            <a:off x="2761492" y="941099"/>
            <a:ext cx="361950" cy="316109"/>
            <a:chOff x="4733925" y="2686050"/>
            <a:chExt cx="1362075" cy="409435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474BA03-E316-8786-95D9-B5452553A281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F86458A7-00EA-E8F1-775C-DA561541EC92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396E2CB6-E870-FCA9-4185-A9B9FE35B8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C860673D-3CF1-48F4-C3E8-B9F139A857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0B193EE-8DB0-8B59-2ED4-AD5A92C6680D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C2BDA712-D0AB-EDFF-BCAC-57A8EE4F6DAA}"/>
              </a:ext>
            </a:extLst>
          </p:cNvPr>
          <p:cNvSpPr txBox="1"/>
          <p:nvPr/>
        </p:nvSpPr>
        <p:spPr>
          <a:xfrm>
            <a:off x="431614" y="2368206"/>
            <a:ext cx="2700000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</a:rPr>
              <a:t>다른 업무가 필요하시면 “처음으로” </a:t>
            </a:r>
            <a:r>
              <a:rPr lang="ko-KR" altLang="en-US" sz="1100" dirty="0" err="1">
                <a:solidFill>
                  <a:schemeClr val="bg1"/>
                </a:solidFill>
              </a:rPr>
              <a:t>라고</a:t>
            </a:r>
            <a:r>
              <a:rPr lang="ko-KR" altLang="en-US" sz="1100" dirty="0">
                <a:solidFill>
                  <a:schemeClr val="bg1"/>
                </a:solidFill>
              </a:rPr>
              <a:t> 말씀해 주세요</a:t>
            </a:r>
            <a:r>
              <a:rPr lang="en-US" altLang="ko-KR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37479E-5901-1780-FA1E-9B60E852CB4D}"/>
              </a:ext>
            </a:extLst>
          </p:cNvPr>
          <p:cNvSpPr txBox="1"/>
          <p:nvPr/>
        </p:nvSpPr>
        <p:spPr>
          <a:xfrm>
            <a:off x="431614" y="1627031"/>
            <a:ext cx="1428596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세금계산서 발행 이력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3644FC7-D363-8B4A-1B44-C506E24675F9}"/>
              </a:ext>
            </a:extLst>
          </p:cNvPr>
          <p:cNvSpPr txBox="1"/>
          <p:nvPr/>
        </p:nvSpPr>
        <p:spPr>
          <a:xfrm>
            <a:off x="434662" y="1977752"/>
            <a:ext cx="2696952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세금계산서 발행 건이 없어요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9AA497B-74F2-4B2A-49EE-58A74F4DC2F9}"/>
              </a:ext>
            </a:extLst>
          </p:cNvPr>
          <p:cNvSpPr txBox="1"/>
          <p:nvPr/>
        </p:nvSpPr>
        <p:spPr>
          <a:xfrm>
            <a:off x="44244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FD_MI_FE_07_02_02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2492190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D4A4F-C26E-D33A-8620-1A66F99DD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A5607D60-C792-EBB2-23FE-EF12A3682CED}"/>
              </a:ext>
            </a:extLst>
          </p:cNvPr>
          <p:cNvGraphicFramePr>
            <a:graphicFrameLocks noGrp="1"/>
          </p:cNvGraphicFramePr>
          <p:nvPr/>
        </p:nvGraphicFramePr>
        <p:xfrm>
          <a:off x="9768840" y="532464"/>
          <a:ext cx="2361310" cy="1456209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750467"/>
                  </a:ext>
                </a:extLst>
              </a:tr>
              <a:tr h="3006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004A3921-E56E-278D-09B3-D3E36D49FFFF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요금문의</a:t>
            </a:r>
            <a:r>
              <a:rPr lang="en-US" altLang="ko-KR" sz="800" dirty="0"/>
              <a:t>&gt;</a:t>
            </a:r>
            <a:r>
              <a:rPr lang="ko-KR" altLang="en-US" sz="800" dirty="0"/>
              <a:t>서류관련</a:t>
            </a:r>
            <a:r>
              <a:rPr lang="en-US" altLang="ko-KR" sz="800" dirty="0"/>
              <a:t>&gt;</a:t>
            </a:r>
            <a:r>
              <a:rPr lang="ko-KR" altLang="en-US" sz="800" dirty="0"/>
              <a:t>부가세</a:t>
            </a:r>
            <a:r>
              <a:rPr lang="en-US" altLang="ko-KR" sz="800" dirty="0"/>
              <a:t>/</a:t>
            </a:r>
            <a:r>
              <a:rPr lang="ko-KR" altLang="en-US" sz="800" dirty="0"/>
              <a:t>세금계산서 발행</a:t>
            </a:r>
            <a:r>
              <a:rPr lang="en-US" altLang="ko-KR" sz="800" dirty="0"/>
              <a:t>&gt;</a:t>
            </a:r>
            <a:r>
              <a:rPr lang="ko-KR" altLang="en-US" sz="800" dirty="0"/>
              <a:t>세금계산서 재발행 셀프</a:t>
            </a:r>
            <a:endParaRPr lang="en-US" altLang="ko-KR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00976B-B86B-8575-2167-A68FBCC1297B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DS_MI_FE_07_03</a:t>
            </a:r>
            <a:endParaRPr lang="en-US" altLang="ko-KR" sz="800" dirty="0"/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55C7AC3B-E7C5-72CA-E15E-E7BEBB189648}"/>
              </a:ext>
            </a:extLst>
          </p:cNvPr>
          <p:cNvSpPr/>
          <p:nvPr/>
        </p:nvSpPr>
        <p:spPr>
          <a:xfrm>
            <a:off x="4235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발행 완료</a:t>
            </a: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DD7EE6D0-ABF3-95AC-88EE-3DBAF0BC74E2}"/>
              </a:ext>
            </a:extLst>
          </p:cNvPr>
          <p:cNvGrpSpPr/>
          <p:nvPr/>
        </p:nvGrpSpPr>
        <p:grpSpPr>
          <a:xfrm>
            <a:off x="423511" y="941122"/>
            <a:ext cx="796863" cy="316109"/>
            <a:chOff x="4733925" y="2686050"/>
            <a:chExt cx="1362075" cy="409435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D5A9B0BC-DB57-3609-4511-C08B52DB9208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F47F7375-2FE0-7B43-027A-D2D82ABC6357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B8B61B19-0059-9624-114A-88886FD815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BC366A38-99C1-E36F-03F4-C9877B1AEAF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C4777CE-A9C8-EA5C-5017-D0FCB830B890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D4963B75-6CBB-F236-205A-F6D2DE311B73}"/>
              </a:ext>
            </a:extLst>
          </p:cNvPr>
          <p:cNvGrpSpPr/>
          <p:nvPr/>
        </p:nvGrpSpPr>
        <p:grpSpPr>
          <a:xfrm>
            <a:off x="2750342" y="941099"/>
            <a:ext cx="361950" cy="316109"/>
            <a:chOff x="4733925" y="2686050"/>
            <a:chExt cx="1362075" cy="409435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07CCF148-9C28-2A56-E259-D541D78EB3CA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0041DC10-1978-B39E-BE5F-AA05D50EF63F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25" name="직선 연결선 124">
                <a:extLst>
                  <a:ext uri="{FF2B5EF4-FFF2-40B4-BE49-F238E27FC236}">
                    <a16:creationId xmlns:a16="http://schemas.microsoft.com/office/drawing/2014/main" id="{AB6B1CC3-EB6D-D083-C37E-8EFC0A1D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5D3C1B66-1F42-C879-2EEA-8DAD1F6D15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E785053-9FD9-950D-7DEF-DE7DF9C94876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716AC86-4859-4EFC-AACE-1038E1FD1322}"/>
              </a:ext>
            </a:extLst>
          </p:cNvPr>
          <p:cNvSpPr txBox="1"/>
          <p:nvPr/>
        </p:nvSpPr>
        <p:spPr>
          <a:xfrm>
            <a:off x="433505" y="2360937"/>
            <a:ext cx="2678314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다른 업무가 필요하시면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“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처음으로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” 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라고 말씀해 주세요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D10626-FC0F-4EC0-82C7-4CFE6EB123CF}"/>
              </a:ext>
            </a:extLst>
          </p:cNvPr>
          <p:cNvSpPr txBox="1"/>
          <p:nvPr/>
        </p:nvSpPr>
        <p:spPr>
          <a:xfrm>
            <a:off x="423511" y="1627031"/>
            <a:ext cx="1725152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세금계산서 발행 이력</a:t>
            </a:r>
            <a:r>
              <a:rPr lang="en-US" altLang="ko-KR" sz="1000" b="1" dirty="0">
                <a:latin typeface="+mn-ea"/>
              </a:rPr>
              <a:t>(2/2)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8C0B44-7692-4806-8005-2DB3D74E5948}"/>
              </a:ext>
            </a:extLst>
          </p:cNvPr>
          <p:cNvSpPr txBox="1"/>
          <p:nvPr/>
        </p:nvSpPr>
        <p:spPr>
          <a:xfrm>
            <a:off x="423510" y="1977752"/>
            <a:ext cx="2688781" cy="27328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</a:rPr>
              <a:t>세금계산서 발행 이력 발송 신청이 완료되었어요</a:t>
            </a:r>
            <a:r>
              <a:rPr lang="en-US" altLang="ko-KR" sz="900" dirty="0">
                <a:solidFill>
                  <a:schemeClr val="bg1"/>
                </a:solidFill>
              </a:rPr>
              <a:t>.</a:t>
            </a:r>
            <a:endParaRPr lang="en-US" altLang="ko-KR" sz="9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7CB0C-011B-5DDA-600B-8540E7284446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FD_MI_FE_07_03_01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226579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25B60-5F3D-A7FA-919B-53B49FA55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116801A2-E43E-DACF-0292-5C10F76CC8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753814"/>
              </p:ext>
            </p:extLst>
          </p:nvPr>
        </p:nvGraphicFramePr>
        <p:xfrm>
          <a:off x="9759315" y="532464"/>
          <a:ext cx="2361311" cy="2676594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사용자가 요금이라고 발화 했을 때 업무를 선택하는 화면이 나타남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.</a:t>
                      </a: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사용자가 요금이라고 발화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021689"/>
                  </a:ext>
                </a:extLst>
              </a:tr>
              <a:tr h="257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요금이라고 발화 후 동일 페이지에서 </a:t>
                      </a:r>
                      <a:b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”</a:t>
                      </a: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요금</a:t>
                      </a: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”</a:t>
                      </a: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에 대한 업무를 선택해 주세요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가 타이핑 되듯 나타남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520866"/>
                  </a:ext>
                </a:extLst>
              </a:tr>
              <a:tr h="257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요금에 해당하는 메뉴들이 나타남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현재 메뉴는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4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개 정도가 있음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0825686"/>
                  </a:ext>
                </a:extLst>
              </a:tr>
              <a:tr h="257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이에 대해 요금 확인 클릭 시 요금 확인 화면으로 이동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332299"/>
                  </a:ext>
                </a:extLst>
              </a:tr>
              <a:tr h="257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326129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83259F00-DB2B-28E0-FFC4-6ACCD8C26446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공통 </a:t>
            </a:r>
            <a:r>
              <a:rPr lang="en-US" altLang="ko-KR" sz="800" dirty="0"/>
              <a:t>UI : 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8468AF-6049-30E5-E740-404F59ED9BD4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DS_MI_CM_01_01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2914E36E-A3AE-5825-A58D-FDA4E0404AD8}"/>
              </a:ext>
            </a:extLst>
          </p:cNvPr>
          <p:cNvSpPr/>
          <p:nvPr/>
        </p:nvSpPr>
        <p:spPr>
          <a:xfrm>
            <a:off x="423511" y="532464"/>
            <a:ext cx="2711576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홈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발화 전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3F2BFC-0846-B950-EFC4-BF914DF49192}"/>
              </a:ext>
            </a:extLst>
          </p:cNvPr>
          <p:cNvSpPr txBox="1"/>
          <p:nvPr/>
        </p:nvSpPr>
        <p:spPr>
          <a:xfrm>
            <a:off x="508519" y="4915831"/>
            <a:ext cx="2531462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통화 중에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상담사 연결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또는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처음으로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라고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말씀해보세요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!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725F875A-C12D-0280-2802-231A4EF811AE}"/>
              </a:ext>
            </a:extLst>
          </p:cNvPr>
          <p:cNvSpPr/>
          <p:nvPr/>
        </p:nvSpPr>
        <p:spPr>
          <a:xfrm>
            <a:off x="805803" y="3250167"/>
            <a:ext cx="1890775" cy="24752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“</a:t>
            </a:r>
            <a:r>
              <a:rPr lang="ko-KR" altLang="en-US" sz="900" dirty="0">
                <a:solidFill>
                  <a:schemeClr val="tx1"/>
                </a:solidFill>
              </a:rPr>
              <a:t>요금 확인해줘</a:t>
            </a:r>
            <a:r>
              <a:rPr lang="en-US" altLang="ko-KR" sz="900" dirty="0">
                <a:solidFill>
                  <a:schemeClr val="tx1"/>
                </a:solidFill>
              </a:rPr>
              <a:t>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30" name="사각형: 둥근 모서리 129">
            <a:extLst>
              <a:ext uri="{FF2B5EF4-FFF2-40B4-BE49-F238E27FC236}">
                <a16:creationId xmlns:a16="http://schemas.microsoft.com/office/drawing/2014/main" id="{5E6A106A-2061-D140-1352-3B6E9CA92337}"/>
              </a:ext>
            </a:extLst>
          </p:cNvPr>
          <p:cNvSpPr/>
          <p:nvPr/>
        </p:nvSpPr>
        <p:spPr>
          <a:xfrm>
            <a:off x="805802" y="3585358"/>
            <a:ext cx="1890775" cy="24752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“AS</a:t>
            </a:r>
            <a:r>
              <a:rPr lang="ko-KR" altLang="en-US" sz="900" dirty="0">
                <a:solidFill>
                  <a:schemeClr val="tx1"/>
                </a:solidFill>
              </a:rPr>
              <a:t>신청 </a:t>
            </a:r>
            <a:r>
              <a:rPr lang="ko-KR" altLang="en-US" sz="900" dirty="0" err="1">
                <a:solidFill>
                  <a:schemeClr val="tx1"/>
                </a:solidFill>
              </a:rPr>
              <a:t>할래</a:t>
            </a:r>
            <a:r>
              <a:rPr lang="en-US" altLang="ko-KR" sz="900" dirty="0">
                <a:solidFill>
                  <a:schemeClr val="tx1"/>
                </a:solidFill>
              </a:rPr>
              <a:t>“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9AD9052D-89DF-8772-B527-68FCF7773AF3}"/>
              </a:ext>
            </a:extLst>
          </p:cNvPr>
          <p:cNvSpPr/>
          <p:nvPr/>
        </p:nvSpPr>
        <p:spPr>
          <a:xfrm>
            <a:off x="805801" y="3906337"/>
            <a:ext cx="1890775" cy="24752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“</a:t>
            </a:r>
            <a:r>
              <a:rPr lang="ko-KR" altLang="en-US" sz="900" dirty="0">
                <a:solidFill>
                  <a:schemeClr val="tx1"/>
                </a:solidFill>
              </a:rPr>
              <a:t>자동납부 </a:t>
            </a:r>
            <a:r>
              <a:rPr lang="ko-KR" altLang="en-US" sz="900" dirty="0" err="1">
                <a:solidFill>
                  <a:schemeClr val="tx1"/>
                </a:solidFill>
              </a:rPr>
              <a:t>변경할게</a:t>
            </a:r>
            <a:r>
              <a:rPr lang="en-US" altLang="ko-KR" sz="900" dirty="0">
                <a:solidFill>
                  <a:schemeClr val="tx1"/>
                </a:solidFill>
              </a:rPr>
              <a:t>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69D62991-9BE2-E461-D392-A55D0FEC7FD6}"/>
              </a:ext>
            </a:extLst>
          </p:cNvPr>
          <p:cNvSpPr/>
          <p:nvPr/>
        </p:nvSpPr>
        <p:spPr>
          <a:xfrm>
            <a:off x="805800" y="4227316"/>
            <a:ext cx="1890775" cy="24752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“</a:t>
            </a:r>
            <a:r>
              <a:rPr lang="ko-KR" altLang="en-US" sz="900" dirty="0">
                <a:solidFill>
                  <a:schemeClr val="tx1"/>
                </a:solidFill>
              </a:rPr>
              <a:t>리모컨이 </a:t>
            </a:r>
            <a:r>
              <a:rPr lang="ko-KR" altLang="en-US" sz="900" dirty="0" err="1">
                <a:solidFill>
                  <a:schemeClr val="tx1"/>
                </a:solidFill>
              </a:rPr>
              <a:t>고장났어</a:t>
            </a:r>
            <a:r>
              <a:rPr lang="en-US" altLang="ko-KR" sz="900" dirty="0">
                <a:solidFill>
                  <a:schemeClr val="tx1"/>
                </a:solidFill>
              </a:rPr>
              <a:t>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1130911-E8BB-A002-C91D-1996AC263252}"/>
              </a:ext>
            </a:extLst>
          </p:cNvPr>
          <p:cNvGrpSpPr/>
          <p:nvPr/>
        </p:nvGrpSpPr>
        <p:grpSpPr>
          <a:xfrm>
            <a:off x="423510" y="943540"/>
            <a:ext cx="796863" cy="316109"/>
            <a:chOff x="4733925" y="2686050"/>
            <a:chExt cx="1362075" cy="409435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DA7E61A3-BD6F-0975-614D-2A9C3EE68B0B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46E294A-D34D-2EE6-467B-A4BDC4E08B20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15849B79-1DAC-C82D-6B87-F42216A2A5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24B044CF-88B9-4B3B-39C4-A1428026F4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5744540-46F0-8C48-2E50-5B4B49C5345F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CDEA7B6-1156-1FCD-EC7A-658D815A8A16}"/>
              </a:ext>
            </a:extLst>
          </p:cNvPr>
          <p:cNvGrpSpPr/>
          <p:nvPr/>
        </p:nvGrpSpPr>
        <p:grpSpPr>
          <a:xfrm>
            <a:off x="2754606" y="939916"/>
            <a:ext cx="361950" cy="316109"/>
            <a:chOff x="4733925" y="2686050"/>
            <a:chExt cx="1362075" cy="409435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D1421C32-0F8B-9488-FD1A-F96D452CD0E5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C9DFCFB2-5108-8336-57A6-E52628ECE95A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DF993A54-63B1-FB8B-303D-D249814824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8EBC1F30-44FE-34D0-8F79-74CD5044B9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AEA8810-3A0E-E4D4-1F6B-B002858B4944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8756B885-681A-C1C8-AF38-8F010BAF2881}"/>
              </a:ext>
            </a:extLst>
          </p:cNvPr>
          <p:cNvGrpSpPr/>
          <p:nvPr/>
        </p:nvGrpSpPr>
        <p:grpSpPr>
          <a:xfrm>
            <a:off x="1630429" y="4657757"/>
            <a:ext cx="241515" cy="91447"/>
            <a:chOff x="4056991" y="6116472"/>
            <a:chExt cx="194883" cy="73790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C71B493D-4B87-313F-68FD-B2C7D8FE2246}"/>
                </a:ext>
              </a:extLst>
            </p:cNvPr>
            <p:cNvSpPr/>
            <p:nvPr/>
          </p:nvSpPr>
          <p:spPr>
            <a:xfrm>
              <a:off x="4056991" y="6116472"/>
              <a:ext cx="80644" cy="737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D8881DC5-D096-BC18-1F0E-88627ABABD4A}"/>
                </a:ext>
              </a:extLst>
            </p:cNvPr>
            <p:cNvSpPr/>
            <p:nvPr/>
          </p:nvSpPr>
          <p:spPr>
            <a:xfrm>
              <a:off x="4171230" y="6116476"/>
              <a:ext cx="80644" cy="7377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D628F0A-73E0-4C9D-4EB5-50223366921A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</a:t>
            </a:r>
            <a:r>
              <a:rPr lang="en-US" altLang="ko-KR" sz="900" dirty="0"/>
              <a:t>CM_01_01_01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2B91883-5862-CE79-64B0-AE8ECA665383}"/>
              </a:ext>
            </a:extLst>
          </p:cNvPr>
          <p:cNvGrpSpPr/>
          <p:nvPr/>
        </p:nvGrpSpPr>
        <p:grpSpPr>
          <a:xfrm>
            <a:off x="551709" y="2592370"/>
            <a:ext cx="2443604" cy="289248"/>
            <a:chOff x="552451" y="6061447"/>
            <a:chExt cx="2443604" cy="289248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B8FC41D1-6BCB-7A44-582F-539603AC236E}"/>
                </a:ext>
              </a:extLst>
            </p:cNvPr>
            <p:cNvSpPr/>
            <p:nvPr/>
          </p:nvSpPr>
          <p:spPr>
            <a:xfrm>
              <a:off x="552451" y="6061447"/>
              <a:ext cx="2443604" cy="289248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4E4BC53-A65F-7E9C-4665-BE5A0F59E305}"/>
                </a:ext>
              </a:extLst>
            </p:cNvPr>
            <p:cNvSpPr txBox="1"/>
            <p:nvPr/>
          </p:nvSpPr>
          <p:spPr>
            <a:xfrm>
              <a:off x="886796" y="6145894"/>
              <a:ext cx="153143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입력 또는 말씀해 주세요</a:t>
              </a: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223805DB-55B2-8239-A945-2B9542D3479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602331" y="2645415"/>
            <a:ext cx="180000" cy="18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1C11DE1-AA30-A5F5-D419-9D40662D804A}"/>
              </a:ext>
            </a:extLst>
          </p:cNvPr>
          <p:cNvSpPr txBox="1"/>
          <p:nvPr/>
        </p:nvSpPr>
        <p:spPr>
          <a:xfrm>
            <a:off x="522943" y="1536121"/>
            <a:ext cx="2502608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SK</a:t>
            </a:r>
            <a:r>
              <a:rPr lang="ko-KR" altLang="en-US" sz="1200" dirty="0" err="1">
                <a:latin typeface="+mn-ea"/>
              </a:rPr>
              <a:t>브로드밴드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AI</a:t>
            </a:r>
            <a:r>
              <a:rPr lang="ko-KR" altLang="en-US" sz="1200" dirty="0">
                <a:latin typeface="+mn-ea"/>
              </a:rPr>
              <a:t>상담사 </a:t>
            </a:r>
            <a:r>
              <a:rPr lang="ko-KR" altLang="en-US" sz="1200" dirty="0" err="1">
                <a:latin typeface="+mn-ea"/>
              </a:rPr>
              <a:t>콜비에요</a:t>
            </a:r>
            <a:r>
              <a:rPr lang="en-US" altLang="ko-KR" sz="1200" dirty="0">
                <a:latin typeface="+mn-ea"/>
              </a:rPr>
              <a:t>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53D57C-8E3C-8DBD-818D-9730759880A1}"/>
              </a:ext>
            </a:extLst>
          </p:cNvPr>
          <p:cNvSpPr txBox="1"/>
          <p:nvPr/>
        </p:nvSpPr>
        <p:spPr>
          <a:xfrm>
            <a:off x="431293" y="1946215"/>
            <a:ext cx="2700001" cy="437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아래 버튼을 선택해 주시거나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직접 입력 또는 말씀해주세요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5D7BB8F-8101-BCE3-4BED-50886AA2F889}"/>
              </a:ext>
            </a:extLst>
          </p:cNvPr>
          <p:cNvSpPr/>
          <p:nvPr/>
        </p:nvSpPr>
        <p:spPr>
          <a:xfrm>
            <a:off x="670609" y="5954803"/>
            <a:ext cx="1972296" cy="37073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요금 상담을 해보시겠어요</a:t>
            </a:r>
            <a:r>
              <a:rPr lang="en-US" altLang="ko-KR" sz="900" dirty="0"/>
              <a:t>?</a:t>
            </a:r>
            <a:endParaRPr lang="ko-KR" altLang="en-US" sz="9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60A488D-D37B-657D-17FB-B747127572D2}"/>
              </a:ext>
            </a:extLst>
          </p:cNvPr>
          <p:cNvSpPr/>
          <p:nvPr/>
        </p:nvSpPr>
        <p:spPr>
          <a:xfrm>
            <a:off x="2447722" y="5862799"/>
            <a:ext cx="577829" cy="5778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A6565E11-98E9-CAD2-E8D6-D6CB77958987}"/>
              </a:ext>
            </a:extLst>
          </p:cNvPr>
          <p:cNvSpPr/>
          <p:nvPr/>
        </p:nvSpPr>
        <p:spPr>
          <a:xfrm>
            <a:off x="3530317" y="532464"/>
            <a:ext cx="2711576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홈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발화 후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15B75E-AECA-9216-F1D4-F0538E2C76DF}"/>
              </a:ext>
            </a:extLst>
          </p:cNvPr>
          <p:cNvSpPr txBox="1"/>
          <p:nvPr/>
        </p:nvSpPr>
        <p:spPr>
          <a:xfrm>
            <a:off x="3615325" y="4915831"/>
            <a:ext cx="2531462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통화 중에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상담사 연결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또는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처음으로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라고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말씀해보세요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!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B29495A9-549A-3CF2-66D2-51A19BBE87EE}"/>
              </a:ext>
            </a:extLst>
          </p:cNvPr>
          <p:cNvSpPr/>
          <p:nvPr/>
        </p:nvSpPr>
        <p:spPr>
          <a:xfrm>
            <a:off x="3912609" y="3250167"/>
            <a:ext cx="1890775" cy="24752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“</a:t>
            </a:r>
            <a:r>
              <a:rPr lang="ko-KR" altLang="en-US" sz="900" dirty="0">
                <a:solidFill>
                  <a:schemeClr val="tx1"/>
                </a:solidFill>
              </a:rPr>
              <a:t>요금 확인해줘</a:t>
            </a:r>
            <a:r>
              <a:rPr lang="en-US" altLang="ko-KR" sz="900" dirty="0">
                <a:solidFill>
                  <a:schemeClr val="tx1"/>
                </a:solidFill>
              </a:rPr>
              <a:t>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FA38EC8C-A2AA-5A09-4C34-2257ADB26D9B}"/>
              </a:ext>
            </a:extLst>
          </p:cNvPr>
          <p:cNvSpPr/>
          <p:nvPr/>
        </p:nvSpPr>
        <p:spPr>
          <a:xfrm>
            <a:off x="3912608" y="3585358"/>
            <a:ext cx="1890775" cy="24752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“AS</a:t>
            </a:r>
            <a:r>
              <a:rPr lang="ko-KR" altLang="en-US" sz="900" dirty="0">
                <a:solidFill>
                  <a:schemeClr val="tx1"/>
                </a:solidFill>
              </a:rPr>
              <a:t>신청 </a:t>
            </a:r>
            <a:r>
              <a:rPr lang="ko-KR" altLang="en-US" sz="900" dirty="0" err="1">
                <a:solidFill>
                  <a:schemeClr val="tx1"/>
                </a:solidFill>
              </a:rPr>
              <a:t>할래</a:t>
            </a:r>
            <a:r>
              <a:rPr lang="en-US" altLang="ko-KR" sz="900" dirty="0">
                <a:solidFill>
                  <a:schemeClr val="tx1"/>
                </a:solidFill>
              </a:rPr>
              <a:t>“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F93B63D8-3B7B-6253-DA3B-B1B26E6F6ABD}"/>
              </a:ext>
            </a:extLst>
          </p:cNvPr>
          <p:cNvSpPr/>
          <p:nvPr/>
        </p:nvSpPr>
        <p:spPr>
          <a:xfrm>
            <a:off x="3912607" y="3906337"/>
            <a:ext cx="1890775" cy="24752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“</a:t>
            </a:r>
            <a:r>
              <a:rPr lang="ko-KR" altLang="en-US" sz="900" dirty="0">
                <a:solidFill>
                  <a:schemeClr val="tx1"/>
                </a:solidFill>
              </a:rPr>
              <a:t>자동납부 </a:t>
            </a:r>
            <a:r>
              <a:rPr lang="ko-KR" altLang="en-US" sz="900" dirty="0" err="1">
                <a:solidFill>
                  <a:schemeClr val="tx1"/>
                </a:solidFill>
              </a:rPr>
              <a:t>변경할게</a:t>
            </a:r>
            <a:r>
              <a:rPr lang="en-US" altLang="ko-KR" sz="900" dirty="0">
                <a:solidFill>
                  <a:schemeClr val="tx1"/>
                </a:solidFill>
              </a:rPr>
              <a:t>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F19F846D-F19D-C161-8681-4149510AC72F}"/>
              </a:ext>
            </a:extLst>
          </p:cNvPr>
          <p:cNvSpPr/>
          <p:nvPr/>
        </p:nvSpPr>
        <p:spPr>
          <a:xfrm>
            <a:off x="3912606" y="4227316"/>
            <a:ext cx="1890775" cy="24752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“</a:t>
            </a:r>
            <a:r>
              <a:rPr lang="ko-KR" altLang="en-US" sz="900" dirty="0">
                <a:solidFill>
                  <a:schemeClr val="tx1"/>
                </a:solidFill>
              </a:rPr>
              <a:t>리모컨이 </a:t>
            </a:r>
            <a:r>
              <a:rPr lang="ko-KR" altLang="en-US" sz="900" dirty="0" err="1">
                <a:solidFill>
                  <a:schemeClr val="tx1"/>
                </a:solidFill>
              </a:rPr>
              <a:t>고장났어</a:t>
            </a:r>
            <a:r>
              <a:rPr lang="en-US" altLang="ko-KR" sz="900" dirty="0">
                <a:solidFill>
                  <a:schemeClr val="tx1"/>
                </a:solidFill>
              </a:rPr>
              <a:t>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E07FD4B3-A8F4-3027-52A2-DDF01C3C2F5E}"/>
              </a:ext>
            </a:extLst>
          </p:cNvPr>
          <p:cNvGrpSpPr/>
          <p:nvPr/>
        </p:nvGrpSpPr>
        <p:grpSpPr>
          <a:xfrm>
            <a:off x="3530316" y="943540"/>
            <a:ext cx="796863" cy="316109"/>
            <a:chOff x="4733925" y="2686050"/>
            <a:chExt cx="1362075" cy="409435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0510A74-68FE-CF5D-5510-B13682231CD3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3A03CA36-BFB3-FF7D-A354-EBCE42436113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64F69C07-C71E-F2F1-70EE-AB7F841406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A47ACB99-5363-FB37-5918-B079C2B392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41843D6-6617-A34B-25B1-FB8A6016A862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5BB3F50-E850-2F68-F7E3-83AF1DCDA9EF}"/>
              </a:ext>
            </a:extLst>
          </p:cNvPr>
          <p:cNvGrpSpPr/>
          <p:nvPr/>
        </p:nvGrpSpPr>
        <p:grpSpPr>
          <a:xfrm>
            <a:off x="5861412" y="939916"/>
            <a:ext cx="361950" cy="316109"/>
            <a:chOff x="4733925" y="2686050"/>
            <a:chExt cx="1362075" cy="409435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086DA0E3-B77D-BA1E-6A2A-F6D4A4CAF7E3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8E2F81A7-FC78-432B-74FD-0BBE5E7B30DC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BAA34755-7563-A7C5-99BF-297722E155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D0B801FB-7F22-28AF-DDB7-FFAD8BBEFBF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A88FF62-E896-7353-8812-B49AD95983E5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D834EB4A-1FE7-DD1B-DE78-26B658059911}"/>
              </a:ext>
            </a:extLst>
          </p:cNvPr>
          <p:cNvGrpSpPr/>
          <p:nvPr/>
        </p:nvGrpSpPr>
        <p:grpSpPr>
          <a:xfrm>
            <a:off x="4737235" y="4657757"/>
            <a:ext cx="241515" cy="91447"/>
            <a:chOff x="4056991" y="6116472"/>
            <a:chExt cx="194883" cy="73790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F3D57885-887D-A8EA-61F7-5EB6681037E7}"/>
                </a:ext>
              </a:extLst>
            </p:cNvPr>
            <p:cNvSpPr/>
            <p:nvPr/>
          </p:nvSpPr>
          <p:spPr>
            <a:xfrm>
              <a:off x="4056991" y="6116472"/>
              <a:ext cx="80644" cy="737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2BE1CD4F-0DE8-0468-584F-FFE41F0593E7}"/>
                </a:ext>
              </a:extLst>
            </p:cNvPr>
            <p:cNvSpPr/>
            <p:nvPr/>
          </p:nvSpPr>
          <p:spPr>
            <a:xfrm>
              <a:off x="4171230" y="6116476"/>
              <a:ext cx="80644" cy="7377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A8D10CC9-A4D7-70F2-8945-29339F1B8A78}"/>
              </a:ext>
            </a:extLst>
          </p:cNvPr>
          <p:cNvSpPr txBox="1"/>
          <p:nvPr/>
        </p:nvSpPr>
        <p:spPr>
          <a:xfrm>
            <a:off x="3538101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</a:t>
            </a:r>
            <a:r>
              <a:rPr lang="en-US" altLang="ko-KR" sz="900" dirty="0"/>
              <a:t>CM_01_01_01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D3D1074-191E-DA63-23BE-4DC209427684}"/>
              </a:ext>
            </a:extLst>
          </p:cNvPr>
          <p:cNvGrpSpPr/>
          <p:nvPr/>
        </p:nvGrpSpPr>
        <p:grpSpPr>
          <a:xfrm>
            <a:off x="3658515" y="2592370"/>
            <a:ext cx="2443604" cy="289248"/>
            <a:chOff x="552451" y="6061447"/>
            <a:chExt cx="2443604" cy="289248"/>
          </a:xfrm>
        </p:grpSpPr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6C2B4C78-CB26-36CD-7ABF-EFD40730A731}"/>
                </a:ext>
              </a:extLst>
            </p:cNvPr>
            <p:cNvSpPr/>
            <p:nvPr/>
          </p:nvSpPr>
          <p:spPr>
            <a:xfrm>
              <a:off x="552451" y="6061447"/>
              <a:ext cx="2443604" cy="289248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2594D9F-7C2F-AA73-BFF5-4505AE5DBF91}"/>
                </a:ext>
              </a:extLst>
            </p:cNvPr>
            <p:cNvSpPr txBox="1"/>
            <p:nvPr/>
          </p:nvSpPr>
          <p:spPr>
            <a:xfrm>
              <a:off x="886795" y="6145894"/>
              <a:ext cx="181052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 dirty="0">
                  <a:solidFill>
                    <a:schemeClr val="accent1"/>
                  </a:solidFill>
                </a:rPr>
                <a:t>“</a:t>
              </a:r>
              <a:r>
                <a:rPr lang="ko-KR" altLang="en-US" sz="800" b="1" dirty="0">
                  <a:solidFill>
                    <a:schemeClr val="accent1"/>
                  </a:solidFill>
                </a:rPr>
                <a:t>요금</a:t>
              </a:r>
              <a:r>
                <a:rPr lang="en-US" altLang="ko-KR" sz="800" b="1" dirty="0">
                  <a:solidFill>
                    <a:schemeClr val="accent1"/>
                  </a:solidFill>
                </a:rPr>
                <a:t>”</a:t>
              </a:r>
              <a:r>
                <a:rPr lang="ko-KR" altLang="en-US" sz="800" dirty="0"/>
                <a:t>에 대한 업무를 선택해 주세요</a:t>
              </a:r>
            </a:p>
          </p:txBody>
        </p:sp>
      </p:grpSp>
      <p:pic>
        <p:nvPicPr>
          <p:cNvPr id="91" name="그림 90">
            <a:extLst>
              <a:ext uri="{FF2B5EF4-FFF2-40B4-BE49-F238E27FC236}">
                <a16:creationId xmlns:a16="http://schemas.microsoft.com/office/drawing/2014/main" id="{26EF5128-607C-C200-9D5F-E9047ACB35E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3709137" y="2645415"/>
            <a:ext cx="180000" cy="18000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69A57DF0-8493-9366-79B9-F7520C152EF3}"/>
              </a:ext>
            </a:extLst>
          </p:cNvPr>
          <p:cNvSpPr txBox="1"/>
          <p:nvPr/>
        </p:nvSpPr>
        <p:spPr>
          <a:xfrm>
            <a:off x="3629749" y="1536121"/>
            <a:ext cx="2502608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SK</a:t>
            </a:r>
            <a:r>
              <a:rPr lang="ko-KR" altLang="en-US" sz="1200" dirty="0" err="1">
                <a:latin typeface="+mn-ea"/>
              </a:rPr>
              <a:t>브로드밴드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AI</a:t>
            </a:r>
            <a:r>
              <a:rPr lang="ko-KR" altLang="en-US" sz="1200" dirty="0">
                <a:latin typeface="+mn-ea"/>
              </a:rPr>
              <a:t>상담사 </a:t>
            </a:r>
            <a:r>
              <a:rPr lang="ko-KR" altLang="en-US" sz="1200" dirty="0" err="1">
                <a:latin typeface="+mn-ea"/>
              </a:rPr>
              <a:t>콜비에요</a:t>
            </a:r>
            <a:r>
              <a:rPr lang="en-US" altLang="ko-KR" sz="1200" dirty="0">
                <a:latin typeface="+mn-ea"/>
              </a:rPr>
              <a:t>!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7FDC952-EEA6-A9BD-2F7C-4CD293BF4DB2}"/>
              </a:ext>
            </a:extLst>
          </p:cNvPr>
          <p:cNvSpPr txBox="1"/>
          <p:nvPr/>
        </p:nvSpPr>
        <p:spPr>
          <a:xfrm>
            <a:off x="3538099" y="1946215"/>
            <a:ext cx="2700001" cy="437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아래 버튼을 선택해 주시거나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직접 입력 또는 말씀해주세요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10B3B48E-A069-14BF-2D46-61A3D5BC6698}"/>
              </a:ext>
            </a:extLst>
          </p:cNvPr>
          <p:cNvSpPr/>
          <p:nvPr/>
        </p:nvSpPr>
        <p:spPr>
          <a:xfrm>
            <a:off x="3777415" y="5954803"/>
            <a:ext cx="1972296" cy="37073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요금 상담을 해보시겠어요</a:t>
            </a:r>
            <a:r>
              <a:rPr lang="en-US" altLang="ko-KR" sz="900" dirty="0"/>
              <a:t>?</a:t>
            </a:r>
            <a:endParaRPr lang="ko-KR" altLang="en-US" sz="900" dirty="0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4E2C46F8-1FA0-B9E7-A4E6-026DE0E60FBA}"/>
              </a:ext>
            </a:extLst>
          </p:cNvPr>
          <p:cNvSpPr/>
          <p:nvPr/>
        </p:nvSpPr>
        <p:spPr>
          <a:xfrm>
            <a:off x="5554528" y="5862799"/>
            <a:ext cx="577829" cy="5778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CE1FBFE1-F68D-505B-52EB-912098A2001B}"/>
              </a:ext>
            </a:extLst>
          </p:cNvPr>
          <p:cNvSpPr/>
          <p:nvPr/>
        </p:nvSpPr>
        <p:spPr>
          <a:xfrm>
            <a:off x="3658515" y="2858954"/>
            <a:ext cx="2443604" cy="85363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CE20E46-3C83-44B6-3B99-B98D163EAEA9}"/>
              </a:ext>
            </a:extLst>
          </p:cNvPr>
          <p:cNvSpPr txBox="1"/>
          <p:nvPr/>
        </p:nvSpPr>
        <p:spPr>
          <a:xfrm>
            <a:off x="3992859" y="2943402"/>
            <a:ext cx="1998365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800" b="1" dirty="0">
                <a:solidFill>
                  <a:schemeClr val="accent1"/>
                </a:solidFill>
              </a:rPr>
              <a:t>요금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확인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6110950-046A-E26C-F5A6-5010D2F3B125}"/>
              </a:ext>
            </a:extLst>
          </p:cNvPr>
          <p:cNvSpPr txBox="1"/>
          <p:nvPr/>
        </p:nvSpPr>
        <p:spPr>
          <a:xfrm>
            <a:off x="3992859" y="3126314"/>
            <a:ext cx="1998365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</a:t>
            </a:r>
            <a:r>
              <a:rPr lang="ko-KR" altLang="en-US" sz="800" b="1" dirty="0">
                <a:solidFill>
                  <a:schemeClr val="accent1"/>
                </a:solidFill>
              </a:rPr>
              <a:t>요금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결제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DE5FF35-89F9-3A3D-A6A5-5137E9DA78D1}"/>
              </a:ext>
            </a:extLst>
          </p:cNvPr>
          <p:cNvSpPr txBox="1"/>
          <p:nvPr/>
        </p:nvSpPr>
        <p:spPr>
          <a:xfrm>
            <a:off x="3992859" y="3322522"/>
            <a:ext cx="1998365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800" b="1" dirty="0">
                <a:solidFill>
                  <a:schemeClr val="accent1"/>
                </a:solidFill>
              </a:rPr>
              <a:t>요금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안내서 재발행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ABCA623-21FE-020F-8A40-F0A9B081E5CA}"/>
              </a:ext>
            </a:extLst>
          </p:cNvPr>
          <p:cNvSpPr txBox="1"/>
          <p:nvPr/>
        </p:nvSpPr>
        <p:spPr>
          <a:xfrm>
            <a:off x="3992859" y="3507035"/>
            <a:ext cx="1998365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800" b="1" dirty="0">
                <a:solidFill>
                  <a:schemeClr val="accent1"/>
                </a:solidFill>
              </a:rPr>
              <a:t>요금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납부 이력 확인서 발행</a:t>
            </a:r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51348308-563B-60C0-FC3D-B81F4A0CF14B}"/>
              </a:ext>
            </a:extLst>
          </p:cNvPr>
          <p:cNvSpPr/>
          <p:nvPr/>
        </p:nvSpPr>
        <p:spPr>
          <a:xfrm>
            <a:off x="6626087" y="532464"/>
            <a:ext cx="2711576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홈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발화 후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20608BD-0EF1-377F-0427-7B79F831AA69}"/>
              </a:ext>
            </a:extLst>
          </p:cNvPr>
          <p:cNvSpPr txBox="1"/>
          <p:nvPr/>
        </p:nvSpPr>
        <p:spPr>
          <a:xfrm>
            <a:off x="6711095" y="4915831"/>
            <a:ext cx="2531462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통화 중에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상담사 연결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또는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처음으로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라고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말씀해보세요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!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8B3069CE-A192-0657-5D66-4EE366EC0173}"/>
              </a:ext>
            </a:extLst>
          </p:cNvPr>
          <p:cNvSpPr/>
          <p:nvPr/>
        </p:nvSpPr>
        <p:spPr>
          <a:xfrm>
            <a:off x="7008379" y="3250167"/>
            <a:ext cx="1890775" cy="24752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“</a:t>
            </a:r>
            <a:r>
              <a:rPr lang="ko-KR" altLang="en-US" sz="900" dirty="0">
                <a:solidFill>
                  <a:schemeClr val="tx1"/>
                </a:solidFill>
              </a:rPr>
              <a:t>요금 확인해줘</a:t>
            </a:r>
            <a:r>
              <a:rPr lang="en-US" altLang="ko-KR" sz="900" dirty="0">
                <a:solidFill>
                  <a:schemeClr val="tx1"/>
                </a:solidFill>
              </a:rPr>
              <a:t>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47422CD1-1FA6-B66C-6376-13C0D94EC66F}"/>
              </a:ext>
            </a:extLst>
          </p:cNvPr>
          <p:cNvSpPr/>
          <p:nvPr/>
        </p:nvSpPr>
        <p:spPr>
          <a:xfrm>
            <a:off x="7008378" y="3585358"/>
            <a:ext cx="1890775" cy="24752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“AS</a:t>
            </a:r>
            <a:r>
              <a:rPr lang="ko-KR" altLang="en-US" sz="900" dirty="0">
                <a:solidFill>
                  <a:schemeClr val="tx1"/>
                </a:solidFill>
              </a:rPr>
              <a:t>신청 </a:t>
            </a:r>
            <a:r>
              <a:rPr lang="ko-KR" altLang="en-US" sz="900" dirty="0" err="1">
                <a:solidFill>
                  <a:schemeClr val="tx1"/>
                </a:solidFill>
              </a:rPr>
              <a:t>할래</a:t>
            </a:r>
            <a:r>
              <a:rPr lang="en-US" altLang="ko-KR" sz="900" dirty="0">
                <a:solidFill>
                  <a:schemeClr val="tx1"/>
                </a:solidFill>
              </a:rPr>
              <a:t>“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3FDCDD2B-BA0E-524C-C88A-3813A80B6DD6}"/>
              </a:ext>
            </a:extLst>
          </p:cNvPr>
          <p:cNvSpPr/>
          <p:nvPr/>
        </p:nvSpPr>
        <p:spPr>
          <a:xfrm>
            <a:off x="7008377" y="3906337"/>
            <a:ext cx="1890775" cy="24752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“</a:t>
            </a:r>
            <a:r>
              <a:rPr lang="ko-KR" altLang="en-US" sz="900" dirty="0">
                <a:solidFill>
                  <a:schemeClr val="tx1"/>
                </a:solidFill>
              </a:rPr>
              <a:t>자동납부 </a:t>
            </a:r>
            <a:r>
              <a:rPr lang="ko-KR" altLang="en-US" sz="900" dirty="0" err="1">
                <a:solidFill>
                  <a:schemeClr val="tx1"/>
                </a:solidFill>
              </a:rPr>
              <a:t>변경할게</a:t>
            </a:r>
            <a:r>
              <a:rPr lang="en-US" altLang="ko-KR" sz="900" dirty="0">
                <a:solidFill>
                  <a:schemeClr val="tx1"/>
                </a:solidFill>
              </a:rPr>
              <a:t>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F7597088-886F-1B99-DACC-60783653A4A8}"/>
              </a:ext>
            </a:extLst>
          </p:cNvPr>
          <p:cNvSpPr/>
          <p:nvPr/>
        </p:nvSpPr>
        <p:spPr>
          <a:xfrm>
            <a:off x="7008376" y="4227316"/>
            <a:ext cx="1890775" cy="24752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“</a:t>
            </a:r>
            <a:r>
              <a:rPr lang="ko-KR" altLang="en-US" sz="900" dirty="0">
                <a:solidFill>
                  <a:schemeClr val="tx1"/>
                </a:solidFill>
              </a:rPr>
              <a:t>리모컨이 </a:t>
            </a:r>
            <a:r>
              <a:rPr lang="ko-KR" altLang="en-US" sz="900" dirty="0" err="1">
                <a:solidFill>
                  <a:schemeClr val="tx1"/>
                </a:solidFill>
              </a:rPr>
              <a:t>고장났어</a:t>
            </a:r>
            <a:r>
              <a:rPr lang="en-US" altLang="ko-KR" sz="900" dirty="0">
                <a:solidFill>
                  <a:schemeClr val="tx1"/>
                </a:solidFill>
              </a:rPr>
              <a:t>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51716B68-3D1C-9A50-B742-C3E9C23C3150}"/>
              </a:ext>
            </a:extLst>
          </p:cNvPr>
          <p:cNvGrpSpPr/>
          <p:nvPr/>
        </p:nvGrpSpPr>
        <p:grpSpPr>
          <a:xfrm>
            <a:off x="6626086" y="943540"/>
            <a:ext cx="796863" cy="316109"/>
            <a:chOff x="4733925" y="2686050"/>
            <a:chExt cx="1362075" cy="409435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812E70D9-98C8-503B-DEAF-1960DDAAE4BE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D64AEEC8-AD13-14E0-4928-6929E5243B0B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25" name="직선 연결선 124">
                <a:extLst>
                  <a:ext uri="{FF2B5EF4-FFF2-40B4-BE49-F238E27FC236}">
                    <a16:creationId xmlns:a16="http://schemas.microsoft.com/office/drawing/2014/main" id="{DBFA9947-C457-D15E-5726-0EEBDB7BA9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753ED3D0-3261-2374-7C45-CF0024E219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2D86F399-0A02-73DE-4CDA-60E4174EECD2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694254C7-861B-97D6-FDC1-95BE96B666E6}"/>
              </a:ext>
            </a:extLst>
          </p:cNvPr>
          <p:cNvGrpSpPr/>
          <p:nvPr/>
        </p:nvGrpSpPr>
        <p:grpSpPr>
          <a:xfrm>
            <a:off x="8957182" y="939916"/>
            <a:ext cx="361950" cy="316109"/>
            <a:chOff x="4733925" y="2686050"/>
            <a:chExt cx="1362075" cy="409435"/>
          </a:xfrm>
        </p:grpSpPr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E4AD9F4B-5CA1-2CBA-469D-8F15D5B113E6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789F5A4B-6E60-0535-DCC1-20A2C58A49FD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2" name="직선 연결선 131">
                <a:extLst>
                  <a:ext uri="{FF2B5EF4-FFF2-40B4-BE49-F238E27FC236}">
                    <a16:creationId xmlns:a16="http://schemas.microsoft.com/office/drawing/2014/main" id="{426374F1-65D4-707D-CE13-8A117BA011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 132">
                <a:extLst>
                  <a:ext uri="{FF2B5EF4-FFF2-40B4-BE49-F238E27FC236}">
                    <a16:creationId xmlns:a16="http://schemas.microsoft.com/office/drawing/2014/main" id="{DB6E14B2-FB2A-C385-4CA6-314E02F6C8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B7708C94-CB77-59DE-F0DF-B6B57F00F5B4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B8E28FEE-FED2-E7DD-B575-030113919640}"/>
              </a:ext>
            </a:extLst>
          </p:cNvPr>
          <p:cNvGrpSpPr/>
          <p:nvPr/>
        </p:nvGrpSpPr>
        <p:grpSpPr>
          <a:xfrm>
            <a:off x="7833005" y="4657757"/>
            <a:ext cx="241515" cy="91447"/>
            <a:chOff x="4056991" y="6116472"/>
            <a:chExt cx="194883" cy="73790"/>
          </a:xfrm>
        </p:grpSpPr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1CA2409F-4D23-608F-A4B5-C89387E10091}"/>
                </a:ext>
              </a:extLst>
            </p:cNvPr>
            <p:cNvSpPr/>
            <p:nvPr/>
          </p:nvSpPr>
          <p:spPr>
            <a:xfrm>
              <a:off x="4056991" y="6116472"/>
              <a:ext cx="80644" cy="737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90DE19CF-90A2-28B8-464F-18C3035C7FF5}"/>
                </a:ext>
              </a:extLst>
            </p:cNvPr>
            <p:cNvSpPr/>
            <p:nvPr/>
          </p:nvSpPr>
          <p:spPr>
            <a:xfrm>
              <a:off x="4171230" y="6116476"/>
              <a:ext cx="80644" cy="7377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737EE57B-33E2-3DE4-E41B-32A71DE5F46B}"/>
              </a:ext>
            </a:extLst>
          </p:cNvPr>
          <p:cNvSpPr txBox="1"/>
          <p:nvPr/>
        </p:nvSpPr>
        <p:spPr>
          <a:xfrm>
            <a:off x="6633871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</a:t>
            </a:r>
            <a:r>
              <a:rPr lang="en-US" altLang="ko-KR" sz="900" dirty="0"/>
              <a:t>CM_01_01_01</a:t>
            </a:r>
          </a:p>
        </p:txBody>
      </p: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8E043E10-D99A-37C6-6EFE-6DF9AFDA108E}"/>
              </a:ext>
            </a:extLst>
          </p:cNvPr>
          <p:cNvGrpSpPr/>
          <p:nvPr/>
        </p:nvGrpSpPr>
        <p:grpSpPr>
          <a:xfrm>
            <a:off x="6754285" y="2592370"/>
            <a:ext cx="2443604" cy="289248"/>
            <a:chOff x="552451" y="6061447"/>
            <a:chExt cx="2443604" cy="289248"/>
          </a:xfrm>
        </p:grpSpPr>
        <p:sp>
          <p:nvSpPr>
            <p:cNvPr id="139" name="사각형: 둥근 모서리 138">
              <a:extLst>
                <a:ext uri="{FF2B5EF4-FFF2-40B4-BE49-F238E27FC236}">
                  <a16:creationId xmlns:a16="http://schemas.microsoft.com/office/drawing/2014/main" id="{59CF4ED3-A94E-6886-E242-E19C4CA1A7E0}"/>
                </a:ext>
              </a:extLst>
            </p:cNvPr>
            <p:cNvSpPr/>
            <p:nvPr/>
          </p:nvSpPr>
          <p:spPr>
            <a:xfrm>
              <a:off x="552451" y="6061447"/>
              <a:ext cx="2443604" cy="289248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2B9E5BAE-B62D-789D-5787-3F72B3F619C1}"/>
                </a:ext>
              </a:extLst>
            </p:cNvPr>
            <p:cNvSpPr txBox="1"/>
            <p:nvPr/>
          </p:nvSpPr>
          <p:spPr>
            <a:xfrm>
              <a:off x="886795" y="6145894"/>
              <a:ext cx="181052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 dirty="0">
                  <a:solidFill>
                    <a:schemeClr val="accent1"/>
                  </a:solidFill>
                </a:rPr>
                <a:t>“</a:t>
              </a:r>
              <a:r>
                <a:rPr lang="ko-KR" altLang="en-US" sz="800" b="1" dirty="0">
                  <a:solidFill>
                    <a:schemeClr val="accent1"/>
                  </a:solidFill>
                </a:rPr>
                <a:t>요금</a:t>
              </a:r>
              <a:r>
                <a:rPr lang="en-US" altLang="ko-KR" sz="800" b="1" dirty="0">
                  <a:solidFill>
                    <a:schemeClr val="accent1"/>
                  </a:solidFill>
                </a:rPr>
                <a:t>”</a:t>
              </a:r>
              <a:r>
                <a:rPr lang="ko-KR" altLang="en-US" sz="800" dirty="0"/>
                <a:t>에 대한 업무를 선택해 주세요</a:t>
              </a:r>
            </a:p>
          </p:txBody>
        </p:sp>
      </p:grpSp>
      <p:pic>
        <p:nvPicPr>
          <p:cNvPr id="141" name="그림 140">
            <a:extLst>
              <a:ext uri="{FF2B5EF4-FFF2-40B4-BE49-F238E27FC236}">
                <a16:creationId xmlns:a16="http://schemas.microsoft.com/office/drawing/2014/main" id="{14FA656F-0147-D117-C65A-7195A14F953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6804907" y="2645415"/>
            <a:ext cx="180000" cy="180000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3E5E2DE0-F7A0-CB6D-5A09-B9B3A667ACA7}"/>
              </a:ext>
            </a:extLst>
          </p:cNvPr>
          <p:cNvSpPr txBox="1"/>
          <p:nvPr/>
        </p:nvSpPr>
        <p:spPr>
          <a:xfrm>
            <a:off x="6725519" y="1536121"/>
            <a:ext cx="2502608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SK</a:t>
            </a:r>
            <a:r>
              <a:rPr lang="ko-KR" altLang="en-US" sz="1200" dirty="0" err="1">
                <a:latin typeface="+mn-ea"/>
              </a:rPr>
              <a:t>브로드밴드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AI</a:t>
            </a:r>
            <a:r>
              <a:rPr lang="ko-KR" altLang="en-US" sz="1200" dirty="0">
                <a:latin typeface="+mn-ea"/>
              </a:rPr>
              <a:t>상담사 </a:t>
            </a:r>
            <a:r>
              <a:rPr lang="ko-KR" altLang="en-US" sz="1200" dirty="0" err="1">
                <a:latin typeface="+mn-ea"/>
              </a:rPr>
              <a:t>콜비에요</a:t>
            </a:r>
            <a:r>
              <a:rPr lang="en-US" altLang="ko-KR" sz="1200" dirty="0">
                <a:latin typeface="+mn-ea"/>
              </a:rPr>
              <a:t>!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7DDB38C-A5DE-F13F-CCE8-3637EB2A0033}"/>
              </a:ext>
            </a:extLst>
          </p:cNvPr>
          <p:cNvSpPr txBox="1"/>
          <p:nvPr/>
        </p:nvSpPr>
        <p:spPr>
          <a:xfrm>
            <a:off x="6633869" y="1946215"/>
            <a:ext cx="2700001" cy="437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아래 버튼을 선택해 주시거나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직접 입력 또는 말씀해주세요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75D7BF7B-0F62-4BB7-0816-7BB4702DA4ED}"/>
              </a:ext>
            </a:extLst>
          </p:cNvPr>
          <p:cNvSpPr/>
          <p:nvPr/>
        </p:nvSpPr>
        <p:spPr>
          <a:xfrm>
            <a:off x="6873185" y="5954803"/>
            <a:ext cx="1972296" cy="37073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요금 상담을 해보시겠어요</a:t>
            </a:r>
            <a:r>
              <a:rPr lang="en-US" altLang="ko-KR" sz="900" dirty="0"/>
              <a:t>?</a:t>
            </a:r>
            <a:endParaRPr lang="ko-KR" altLang="en-US" sz="900" dirty="0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69DE98D6-53BB-1A88-BAD9-25C76F293250}"/>
              </a:ext>
            </a:extLst>
          </p:cNvPr>
          <p:cNvSpPr/>
          <p:nvPr/>
        </p:nvSpPr>
        <p:spPr>
          <a:xfrm>
            <a:off x="8650298" y="5862799"/>
            <a:ext cx="577829" cy="5778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9D834356-A617-9D86-5858-03A45399CE5F}"/>
              </a:ext>
            </a:extLst>
          </p:cNvPr>
          <p:cNvSpPr/>
          <p:nvPr/>
        </p:nvSpPr>
        <p:spPr>
          <a:xfrm>
            <a:off x="6754285" y="2858954"/>
            <a:ext cx="2443604" cy="85363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CB2AD4F-7639-F707-6D3B-6DECBBB6C1E4}"/>
              </a:ext>
            </a:extLst>
          </p:cNvPr>
          <p:cNvSpPr txBox="1"/>
          <p:nvPr/>
        </p:nvSpPr>
        <p:spPr>
          <a:xfrm>
            <a:off x="7088629" y="2943402"/>
            <a:ext cx="1998365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800" b="1" dirty="0">
                <a:solidFill>
                  <a:schemeClr val="accent1"/>
                </a:solidFill>
              </a:rPr>
              <a:t>요금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확인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8C95EF31-7047-0FCE-726E-3F9EEA6857F4}"/>
              </a:ext>
            </a:extLst>
          </p:cNvPr>
          <p:cNvSpPr txBox="1"/>
          <p:nvPr/>
        </p:nvSpPr>
        <p:spPr>
          <a:xfrm>
            <a:off x="7088629" y="3126314"/>
            <a:ext cx="1998365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</a:t>
            </a:r>
            <a:r>
              <a:rPr lang="ko-KR" altLang="en-US" sz="800" b="1" dirty="0">
                <a:solidFill>
                  <a:schemeClr val="accent1"/>
                </a:solidFill>
              </a:rPr>
              <a:t>요금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결제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D05FFE2-AF24-03CB-74A8-8BFABC377D34}"/>
              </a:ext>
            </a:extLst>
          </p:cNvPr>
          <p:cNvSpPr txBox="1"/>
          <p:nvPr/>
        </p:nvSpPr>
        <p:spPr>
          <a:xfrm>
            <a:off x="7088629" y="3322522"/>
            <a:ext cx="1998365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800" b="1" dirty="0">
                <a:solidFill>
                  <a:schemeClr val="accent1"/>
                </a:solidFill>
              </a:rPr>
              <a:t>요금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안내서 재발행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E7EF50DB-F297-5D59-7672-40202484D2E2}"/>
              </a:ext>
            </a:extLst>
          </p:cNvPr>
          <p:cNvSpPr txBox="1"/>
          <p:nvPr/>
        </p:nvSpPr>
        <p:spPr>
          <a:xfrm>
            <a:off x="7088629" y="3507035"/>
            <a:ext cx="1998365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800" b="1" dirty="0">
                <a:solidFill>
                  <a:schemeClr val="accent1"/>
                </a:solidFill>
              </a:rPr>
              <a:t>요금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납부 이력 확인서 발행</a:t>
            </a:r>
          </a:p>
        </p:txBody>
      </p:sp>
    </p:spTree>
    <p:extLst>
      <p:ext uri="{BB962C8B-B14F-4D97-AF65-F5344CB8AC3E}">
        <p14:creationId xmlns:p14="http://schemas.microsoft.com/office/powerpoint/2010/main" val="30124889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17A05-B00E-8D8A-07A0-85729C73D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A757006-381E-742E-1676-18180AEFA3F8}"/>
              </a:ext>
            </a:extLst>
          </p:cNvPr>
          <p:cNvSpPr/>
          <p:nvPr/>
        </p:nvSpPr>
        <p:spPr>
          <a:xfrm>
            <a:off x="0" y="2417275"/>
            <a:ext cx="12192000" cy="21004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08. </a:t>
            </a:r>
            <a:r>
              <a:rPr lang="ko-KR" altLang="en-US" sz="2800" dirty="0"/>
              <a:t>요금 납부 이력 확인서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BF6A2C-0B07-6063-2A1A-13B5A0292D9F}"/>
              </a:ext>
            </a:extLst>
          </p:cNvPr>
          <p:cNvSpPr/>
          <p:nvPr/>
        </p:nvSpPr>
        <p:spPr>
          <a:xfrm>
            <a:off x="9723422" y="-9049"/>
            <a:ext cx="2468578" cy="624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멀티모달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BB7BE36-3614-2B9B-3E84-26B19E972F32}"/>
              </a:ext>
            </a:extLst>
          </p:cNvPr>
          <p:cNvSpPr/>
          <p:nvPr/>
        </p:nvSpPr>
        <p:spPr>
          <a:xfrm>
            <a:off x="0" y="238136"/>
            <a:ext cx="2468578" cy="93183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요금낸거</a:t>
            </a:r>
            <a:r>
              <a:rPr lang="ko-KR" altLang="en-US" sz="1200" dirty="0"/>
              <a:t> 영수증 보내줘 </a:t>
            </a:r>
            <a:r>
              <a:rPr lang="en-US" altLang="ko-KR" sz="1200" dirty="0"/>
              <a:t>(</a:t>
            </a:r>
            <a:r>
              <a:rPr lang="ko-KR" altLang="en-US" sz="1200" dirty="0"/>
              <a:t>작년</a:t>
            </a:r>
            <a:r>
              <a:rPr lang="en-US" altLang="ko-KR" sz="1200" dirty="0"/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D501CB-F0FD-1807-BF5F-ECD674FEAA33}"/>
              </a:ext>
            </a:extLst>
          </p:cNvPr>
          <p:cNvSpPr/>
          <p:nvPr/>
        </p:nvSpPr>
        <p:spPr>
          <a:xfrm>
            <a:off x="0" y="0"/>
            <a:ext cx="2468578" cy="23489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대표발화</a:t>
            </a:r>
            <a:endParaRPr lang="en-US" altLang="ko-KR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09AA69-CD19-5E48-F897-23910EAF787E}"/>
              </a:ext>
            </a:extLst>
          </p:cNvPr>
          <p:cNvSpPr/>
          <p:nvPr/>
        </p:nvSpPr>
        <p:spPr>
          <a:xfrm>
            <a:off x="0" y="4517679"/>
            <a:ext cx="12192000" cy="62468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b,c</a:t>
            </a:r>
            <a:r>
              <a:rPr lang="en-US" altLang="ko-KR" dirty="0"/>
              <a:t> </a:t>
            </a:r>
            <a:r>
              <a:rPr lang="ko-KR" altLang="en-US" dirty="0"/>
              <a:t>고객 </a:t>
            </a:r>
            <a:r>
              <a:rPr lang="en-US" altLang="ko-KR" dirty="0"/>
              <a:t>/ </a:t>
            </a:r>
            <a:r>
              <a:rPr lang="ko-KR" altLang="en-US" dirty="0"/>
              <a:t>인증필요</a:t>
            </a:r>
          </a:p>
        </p:txBody>
      </p:sp>
    </p:spTree>
    <p:extLst>
      <p:ext uri="{BB962C8B-B14F-4D97-AF65-F5344CB8AC3E}">
        <p14:creationId xmlns:p14="http://schemas.microsoft.com/office/powerpoint/2010/main" val="12930856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96DBA-CBF8-7A9E-87A7-97E6B5A90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BD338B1-D032-8298-6D82-0D6BA5955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667967"/>
              </p:ext>
            </p:extLst>
          </p:nvPr>
        </p:nvGraphicFramePr>
        <p:xfrm>
          <a:off x="248464" y="1068316"/>
          <a:ext cx="11648970" cy="486708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41495">
                  <a:extLst>
                    <a:ext uri="{9D8B030D-6E8A-4147-A177-3AD203B41FA5}">
                      <a16:colId xmlns:a16="http://schemas.microsoft.com/office/drawing/2014/main" val="2644237742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864356931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165514800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522634497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605381915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684349923"/>
                    </a:ext>
                  </a:extLst>
                </a:gridCol>
              </a:tblGrid>
              <a:tr h="5314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화면열린고객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API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화면 </a:t>
                      </a: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안열린고객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웹훅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추가 요구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7570567"/>
                  </a:ext>
                </a:extLst>
              </a:tr>
              <a:tr h="43356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이메일주소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##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  <a:b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 주소</a:t>
                      </a:r>
                      <a:b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##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동작</a:t>
                      </a:r>
                      <a:b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 이메일 있으면 맞는지 확인 없거나 새로 입력 원하면 새로입력</a:t>
                      </a:r>
                      <a:b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 후 신청버튼 누르면 납부이력 영수증 이메일 전송 요청이 신청 되었습니다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 보여주고 시나리오 종료</a:t>
                      </a:r>
                      <a:b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##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체크</a:t>
                      </a:r>
                      <a:b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이메일주소 유효성 검증 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 이메일 주소 조회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?)</a:t>
                      </a: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요금납부이력확인서 이메일 발송요청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 주소 유효성검증 포함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보이스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only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기능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제공안함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멀티모달사용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안내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3045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98404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9C02B2A-1477-4FCA-8F34-8B8E529AFBB6}"/>
              </a:ext>
            </a:extLst>
          </p:cNvPr>
          <p:cNvSpPr/>
          <p:nvPr/>
        </p:nvSpPr>
        <p:spPr>
          <a:xfrm>
            <a:off x="4235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/>
              <a:t>발행건이</a:t>
            </a:r>
            <a:r>
              <a:rPr lang="ko-KR" altLang="en-US" sz="1200" b="1" dirty="0"/>
              <a:t> 없는 경우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15970A-14ED-4D2E-A977-ADB5037F2801}"/>
              </a:ext>
            </a:extLst>
          </p:cNvPr>
          <p:cNvGrpSpPr/>
          <p:nvPr/>
        </p:nvGrpSpPr>
        <p:grpSpPr>
          <a:xfrm>
            <a:off x="423511" y="941122"/>
            <a:ext cx="796863" cy="316109"/>
            <a:chOff x="4733925" y="2686050"/>
            <a:chExt cx="1362075" cy="40943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EE6E2D0-193C-4BCA-859D-3449114FD520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F9A76FE-B4CA-4930-8D51-C3F9ED6B209D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45060628-B61E-4AA1-BDC7-47B582B874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9C42240-DE19-45F3-898F-BB4E322614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555179A-3FB1-416E-8155-3B973B69AC85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/>
                <a:t>Logo</a:t>
              </a:r>
              <a:endParaRPr lang="ko-KR" altLang="en-US" sz="800" b="1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EF5AEA7-727F-48CD-AFF0-F7FAC1C713EF}"/>
              </a:ext>
            </a:extLst>
          </p:cNvPr>
          <p:cNvGrpSpPr/>
          <p:nvPr/>
        </p:nvGrpSpPr>
        <p:grpSpPr>
          <a:xfrm>
            <a:off x="2750342" y="941099"/>
            <a:ext cx="361950" cy="316109"/>
            <a:chOff x="4733925" y="2686050"/>
            <a:chExt cx="1362075" cy="40943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A1C835B-F6E4-4EA3-8D23-072AB1F9E49E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D887A4FB-5C0E-4DAD-A754-0EC992714490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ED8A2079-2846-4234-9052-13ED34ADEB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7F4D0944-787D-459D-9108-EE76010FAC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342F361-1AC2-44B3-A1CF-FF9B5165969E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/>
                <a:t>X</a:t>
              </a:r>
              <a:endParaRPr lang="ko-KR" altLang="en-US" sz="800" b="1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B236AFB-9A59-4727-B708-40ED23CF4ED9}"/>
              </a:ext>
            </a:extLst>
          </p:cNvPr>
          <p:cNvSpPr txBox="1"/>
          <p:nvPr/>
        </p:nvSpPr>
        <p:spPr>
          <a:xfrm>
            <a:off x="431045" y="2346691"/>
            <a:ext cx="2680997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다른 업무가 필요하시면 “처음으로” </a:t>
            </a:r>
            <a:r>
              <a:rPr lang="ko-KR" altLang="en-US" sz="1100" dirty="0" err="1">
                <a:solidFill>
                  <a:schemeClr val="bg1"/>
                </a:solidFill>
                <a:latin typeface="+mn-ea"/>
              </a:rPr>
              <a:t>라고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 말씀해 주세요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9A5B5B-DE18-498B-85D3-3E4B1CD493ED}"/>
              </a:ext>
            </a:extLst>
          </p:cNvPr>
          <p:cNvSpPr txBox="1"/>
          <p:nvPr/>
        </p:nvSpPr>
        <p:spPr>
          <a:xfrm>
            <a:off x="441234" y="1627031"/>
            <a:ext cx="1473480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요금 납부 이력 확인서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B378331-40F3-4744-BF30-8DFA170C9A64}"/>
              </a:ext>
            </a:extLst>
          </p:cNvPr>
          <p:cNvSpPr txBox="1"/>
          <p:nvPr/>
        </p:nvSpPr>
        <p:spPr>
          <a:xfrm>
            <a:off x="431295" y="1977752"/>
            <a:ext cx="2680997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요금 납부 내역이 없어요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endParaRPr lang="en-US" altLang="ko-KR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B02406-F6A8-486D-9D49-33209B6EA467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요금 납부이력 영수증 </a:t>
            </a:r>
            <a:r>
              <a:rPr lang="ko-KR" altLang="en-US" sz="800" dirty="0" err="1"/>
              <a:t>재발송</a:t>
            </a:r>
            <a:endParaRPr lang="ko-KR" altLang="en-US" sz="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0EDB36-6B9E-4553-A487-E2EA8CA9B8E2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FD_MI_FE_08_01_01</a:t>
            </a:r>
            <a:endParaRPr lang="ko-KR" altLang="en-US" sz="9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A611C93-4F69-462C-91BC-E5FEAB07EB01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DS_MI_FE_08_01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26713224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08BF2-2CE3-23C0-EB8F-4AA5B6690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50FB45C1-DF6E-D6F1-667F-E6C67D125E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649853"/>
              </p:ext>
            </p:extLst>
          </p:nvPr>
        </p:nvGraphicFramePr>
        <p:xfrm>
          <a:off x="9768840" y="532464"/>
          <a:ext cx="2361310" cy="2480337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기존 이메일 주소 정보 노출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인풋박스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플레이스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홀더 적용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이메일 유효성 검사 적용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[2-1] </a:t>
                      </a: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이메일 유효성 검사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최초 상태는 </a:t>
                      </a:r>
                      <a:r>
                        <a:rPr lang="en-US" altLang="ko-KR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Disabled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입력 유효성에 따라 </a:t>
                      </a:r>
                      <a:r>
                        <a:rPr lang="en-US" altLang="ko-KR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Active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@ .</a:t>
                      </a:r>
                      <a:r>
                        <a:rPr lang="ko-KR" altLang="en-US" sz="800" b="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여부 체크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750467"/>
                  </a:ext>
                </a:extLst>
              </a:tr>
              <a:tr h="3006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이메일 주소 유효성 검사 실패 시 문구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1890F8FD-D837-7147-F6FD-45A869C72A2C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요금 납부이력 영수증 </a:t>
            </a:r>
            <a:r>
              <a:rPr lang="ko-KR" altLang="en-US" sz="800" dirty="0" err="1"/>
              <a:t>재발송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0EFC7E6-F45B-CC2C-B99D-5402102BC3BA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DS_MI_FE_08_02</a:t>
            </a:r>
            <a:endParaRPr lang="en-US" altLang="ko-KR" sz="800" dirty="0"/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C06CC288-7CD5-D9DD-A595-831EEEE91EDE}"/>
              </a:ext>
            </a:extLst>
          </p:cNvPr>
          <p:cNvSpPr/>
          <p:nvPr/>
        </p:nvSpPr>
        <p:spPr>
          <a:xfrm>
            <a:off x="4235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등록된 이메일 있는 경우</a:t>
            </a: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D8FC2897-6D4C-A579-0834-7452C7E4F4A8}"/>
              </a:ext>
            </a:extLst>
          </p:cNvPr>
          <p:cNvGrpSpPr/>
          <p:nvPr/>
        </p:nvGrpSpPr>
        <p:grpSpPr>
          <a:xfrm>
            <a:off x="423511" y="941122"/>
            <a:ext cx="796863" cy="316109"/>
            <a:chOff x="4733925" y="2686050"/>
            <a:chExt cx="1362075" cy="409435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ECEF5B6A-B1CA-0D4F-2EA1-C76DB1D7155F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C019651F-49EB-68B5-6F83-3A92F51B7EC3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DBAF6CC1-CC31-ED9E-7DED-ADD5D67F79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A3034561-32DE-C5E6-079C-651837D9A7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A976B985-DAA3-1580-83EE-9CC15CF3FAD7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B9DBFC73-0CA0-2C69-249E-9A0337AABC68}"/>
              </a:ext>
            </a:extLst>
          </p:cNvPr>
          <p:cNvGrpSpPr/>
          <p:nvPr/>
        </p:nvGrpSpPr>
        <p:grpSpPr>
          <a:xfrm>
            <a:off x="2750342" y="941099"/>
            <a:ext cx="361950" cy="316109"/>
            <a:chOff x="4733925" y="2686050"/>
            <a:chExt cx="1362075" cy="409435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B58BFEA8-495E-D771-4D74-555D8F62EB08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6C5271AB-4544-3E12-ACC9-7DD92C53BDB0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25" name="직선 연결선 124">
                <a:extLst>
                  <a:ext uri="{FF2B5EF4-FFF2-40B4-BE49-F238E27FC236}">
                    <a16:creationId xmlns:a16="http://schemas.microsoft.com/office/drawing/2014/main" id="{94B29282-A61E-7E12-3935-FF73B7EA09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69980EF8-E06F-64BA-ADE5-A59B5D7F56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A27CBDF-977C-F7BB-F8E6-637109DB02B7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7182EDD7-7595-7B63-84AC-7F4A52CD05CC}"/>
              </a:ext>
            </a:extLst>
          </p:cNvPr>
          <p:cNvGrpSpPr/>
          <p:nvPr/>
        </p:nvGrpSpPr>
        <p:grpSpPr>
          <a:xfrm>
            <a:off x="513961" y="3608616"/>
            <a:ext cx="2539660" cy="274320"/>
            <a:chOff x="6846094" y="3510739"/>
            <a:chExt cx="2169534" cy="274320"/>
          </a:xfrm>
        </p:grpSpPr>
        <p:sp>
          <p:nvSpPr>
            <p:cNvPr id="130" name="사각형: 둥근 모서리 129">
              <a:extLst>
                <a:ext uri="{FF2B5EF4-FFF2-40B4-BE49-F238E27FC236}">
                  <a16:creationId xmlns:a16="http://schemas.microsoft.com/office/drawing/2014/main" id="{CEF65604-A9AA-398C-D461-FD1A673A2461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23848D9-41D0-D78F-D3E0-29EC160AC019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신청</a:t>
              </a:r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955E9BD-E9A4-70DA-8E58-16CA65225340}"/>
              </a:ext>
            </a:extLst>
          </p:cNvPr>
          <p:cNvSpPr/>
          <p:nvPr/>
        </p:nvSpPr>
        <p:spPr>
          <a:xfrm>
            <a:off x="3526343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등록된 이메일 없거나 변경 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E0273-3FEB-20B4-05C3-DF426FA803C8}"/>
              </a:ext>
            </a:extLst>
          </p:cNvPr>
          <p:cNvSpPr txBox="1"/>
          <p:nvPr/>
        </p:nvSpPr>
        <p:spPr>
          <a:xfrm>
            <a:off x="3526343" y="1604026"/>
            <a:ext cx="1814920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요금 납부 이력 확인서</a:t>
            </a:r>
            <a:r>
              <a:rPr lang="en-US" altLang="ko-KR" sz="1000" b="1" dirty="0">
                <a:latin typeface="+mn-ea"/>
              </a:rPr>
              <a:t> (1/3)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1D59936-3D88-38A4-A2E4-9F65E7B37F05}"/>
              </a:ext>
            </a:extLst>
          </p:cNvPr>
          <p:cNvGrpSpPr/>
          <p:nvPr/>
        </p:nvGrpSpPr>
        <p:grpSpPr>
          <a:xfrm>
            <a:off x="3526343" y="941122"/>
            <a:ext cx="796863" cy="316109"/>
            <a:chOff x="4733925" y="2686050"/>
            <a:chExt cx="1362075" cy="409435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9F4BA55-7E60-93E3-1F75-3B660652D780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11F0FFF8-05F5-1222-96E9-A7F5405E2C0B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66E20939-30B3-397A-734C-2E11F1FC8E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492C5AB7-CC00-CE33-7435-9C97198374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B08082B-5BEE-3B96-03BA-EAEB4B7B6AA2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F7D3231-28E3-DD3B-AD2B-5012EC362060}"/>
              </a:ext>
            </a:extLst>
          </p:cNvPr>
          <p:cNvGrpSpPr/>
          <p:nvPr/>
        </p:nvGrpSpPr>
        <p:grpSpPr>
          <a:xfrm>
            <a:off x="5853174" y="941099"/>
            <a:ext cx="361950" cy="316109"/>
            <a:chOff x="4733925" y="2686050"/>
            <a:chExt cx="1362075" cy="409435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26A1E7FA-2770-3FE6-DC76-C8E2373E29F0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2C5DCF8C-50CC-04A3-3ACD-823BC885AD2E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E55C47DC-12FE-9B45-4E12-5D7ACB5A01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87BB75A7-455B-9558-C7EC-2FCBF73135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C0BB387-FE8C-CDE2-7A05-E94F74842E69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1B4784D-507A-3CAB-A3D7-5DD275C6FFB6}"/>
              </a:ext>
            </a:extLst>
          </p:cNvPr>
          <p:cNvGrpSpPr/>
          <p:nvPr/>
        </p:nvGrpSpPr>
        <p:grpSpPr>
          <a:xfrm>
            <a:off x="513961" y="3958187"/>
            <a:ext cx="2539660" cy="274320"/>
            <a:chOff x="6846094" y="3510739"/>
            <a:chExt cx="2169534" cy="274320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88598159-51E1-63EF-A8D7-ED31FEE8E466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A2E6B5-E3FA-E89E-5A1B-BEACB81A388F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변경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37E9F32C-8616-48E1-A662-BA911F234A63}"/>
              </a:ext>
            </a:extLst>
          </p:cNvPr>
          <p:cNvSpPr txBox="1"/>
          <p:nvPr/>
        </p:nvSpPr>
        <p:spPr>
          <a:xfrm>
            <a:off x="441225" y="2549973"/>
            <a:ext cx="2689739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</a:rPr>
              <a:t>아래 주소로 받으시려면 </a:t>
            </a:r>
            <a:r>
              <a:rPr lang="en-US" altLang="ko-KR" sz="1100" dirty="0">
                <a:solidFill>
                  <a:schemeClr val="bg1"/>
                </a:solidFill>
              </a:rPr>
              <a:t>“</a:t>
            </a:r>
            <a:r>
              <a:rPr lang="ko-KR" altLang="en-US" sz="1100" dirty="0">
                <a:solidFill>
                  <a:schemeClr val="bg1"/>
                </a:solidFill>
              </a:rPr>
              <a:t>신청</a:t>
            </a:r>
            <a:r>
              <a:rPr lang="en-US" altLang="ko-KR" sz="1100" dirty="0">
                <a:solidFill>
                  <a:schemeClr val="bg1"/>
                </a:solidFill>
              </a:rPr>
              <a:t>”, </a:t>
            </a:r>
            <a:r>
              <a:rPr lang="ko-KR" altLang="en-US" sz="1100" dirty="0">
                <a:solidFill>
                  <a:schemeClr val="bg1"/>
                </a:solidFill>
              </a:rPr>
              <a:t>변경하시려면 </a:t>
            </a:r>
            <a:r>
              <a:rPr lang="en-US" altLang="ko-KR" sz="1100" dirty="0">
                <a:solidFill>
                  <a:schemeClr val="bg1"/>
                </a:solidFill>
              </a:rPr>
              <a:t>“</a:t>
            </a:r>
            <a:r>
              <a:rPr lang="ko-KR" altLang="en-US" sz="1100" dirty="0">
                <a:solidFill>
                  <a:schemeClr val="bg1"/>
                </a:solidFill>
              </a:rPr>
              <a:t>변경</a:t>
            </a:r>
            <a:r>
              <a:rPr lang="en-US" altLang="ko-KR" sz="1100" dirty="0">
                <a:solidFill>
                  <a:schemeClr val="bg1"/>
                </a:solidFill>
              </a:rPr>
              <a:t>”</a:t>
            </a:r>
            <a:r>
              <a:rPr lang="ko-KR" altLang="en-US" sz="1100" dirty="0">
                <a:solidFill>
                  <a:schemeClr val="bg1"/>
                </a:solidFill>
              </a:rPr>
              <a:t>을 말씀해 주세요</a:t>
            </a:r>
            <a:r>
              <a:rPr lang="en-US" altLang="ko-KR" sz="1100" dirty="0">
                <a:solidFill>
                  <a:schemeClr val="bg1"/>
                </a:solidFill>
              </a:rPr>
              <a:t>.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C2C521F-3912-4686-AD17-531105270CD8}"/>
              </a:ext>
            </a:extLst>
          </p:cNvPr>
          <p:cNvSpPr txBox="1"/>
          <p:nvPr/>
        </p:nvSpPr>
        <p:spPr>
          <a:xfrm>
            <a:off x="431295" y="1609575"/>
            <a:ext cx="1770036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요금 납부 이력 확인서</a:t>
            </a:r>
            <a:r>
              <a:rPr lang="en-US" altLang="ko-KR" sz="1000" b="1" dirty="0">
                <a:latin typeface="+mn-ea"/>
              </a:rPr>
              <a:t>(1/3)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8313E4C-E811-4D1F-BB27-77FB5007771A}"/>
              </a:ext>
            </a:extLst>
          </p:cNvPr>
          <p:cNvSpPr txBox="1"/>
          <p:nvPr/>
        </p:nvSpPr>
        <p:spPr>
          <a:xfrm>
            <a:off x="431295" y="1977752"/>
            <a:ext cx="2700000" cy="52424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요금 납부 이력 확인서 발송 신청을 도와드릴게요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C898CC2-2A42-4A0A-B8A4-5B193F58E336}"/>
              </a:ext>
            </a:extLst>
          </p:cNvPr>
          <p:cNvSpPr txBox="1"/>
          <p:nvPr/>
        </p:nvSpPr>
        <p:spPr>
          <a:xfrm>
            <a:off x="3525385" y="2539070"/>
            <a:ext cx="2689739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</a:rPr>
              <a:t>확인서를 받으실 이메일 주소를 입력해 주세요</a:t>
            </a:r>
            <a:r>
              <a:rPr lang="en-US" altLang="ko-KR" sz="1100" dirty="0">
                <a:solidFill>
                  <a:schemeClr val="bg1"/>
                </a:solidFill>
              </a:rPr>
              <a:t>.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FFD2642-E280-4CC9-A07A-5DF17AA9FF75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FD_MI_FE_08_02_01</a:t>
            </a:r>
            <a:endParaRPr lang="ko-KR" altLang="en-US" sz="9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50D658A-D35E-4C7B-BE35-00E0D2544A43}"/>
              </a:ext>
            </a:extLst>
          </p:cNvPr>
          <p:cNvSpPr txBox="1"/>
          <p:nvPr/>
        </p:nvSpPr>
        <p:spPr>
          <a:xfrm>
            <a:off x="3518424" y="6569039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FD_MI_FE_08_02_02</a:t>
            </a:r>
            <a:endParaRPr lang="ko-KR" altLang="en-US" sz="900" dirty="0"/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A7D47B15-1F28-41D4-9BB0-451F72EED0FE}"/>
              </a:ext>
            </a:extLst>
          </p:cNvPr>
          <p:cNvGrpSpPr/>
          <p:nvPr/>
        </p:nvGrpSpPr>
        <p:grpSpPr>
          <a:xfrm>
            <a:off x="3721337" y="3232654"/>
            <a:ext cx="2281789" cy="274320"/>
            <a:chOff x="6846094" y="3510739"/>
            <a:chExt cx="2169535" cy="274320"/>
          </a:xfrm>
        </p:grpSpPr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A7746C00-5C41-43CB-AF7E-16E5C2C442CA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065AD68-86BF-4237-8B24-0A4BB011997B}"/>
                </a:ext>
              </a:extLst>
            </p:cNvPr>
            <p:cNvSpPr txBox="1"/>
            <p:nvPr/>
          </p:nvSpPr>
          <p:spPr>
            <a:xfrm>
              <a:off x="6846095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이메일 주소 입력</a:t>
              </a: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FAD0940-7EBD-430E-82D9-C6A03366EB68}"/>
              </a:ext>
            </a:extLst>
          </p:cNvPr>
          <p:cNvGrpSpPr/>
          <p:nvPr/>
        </p:nvGrpSpPr>
        <p:grpSpPr>
          <a:xfrm>
            <a:off x="3624619" y="3664796"/>
            <a:ext cx="2539660" cy="274320"/>
            <a:chOff x="6846094" y="3510739"/>
            <a:chExt cx="2169534" cy="274320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3B37BCCA-E189-47EB-A753-EB93DE83FB18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F325FA5-61B6-4C90-BBF9-623B7B4E262A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확인</a:t>
              </a:r>
            </a:p>
          </p:txBody>
        </p:sp>
      </p:grpSp>
      <p:sp>
        <p:nvSpPr>
          <p:cNvPr id="54" name="타원 53">
            <a:extLst>
              <a:ext uri="{FF2B5EF4-FFF2-40B4-BE49-F238E27FC236}">
                <a16:creationId xmlns:a16="http://schemas.microsoft.com/office/drawing/2014/main" id="{2E8265D1-2282-4335-A214-F9BBDFDD392A}"/>
              </a:ext>
            </a:extLst>
          </p:cNvPr>
          <p:cNvSpPr/>
          <p:nvPr/>
        </p:nvSpPr>
        <p:spPr>
          <a:xfrm>
            <a:off x="3493373" y="3718884"/>
            <a:ext cx="398963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/>
              <a:t>2-1</a:t>
            </a:r>
            <a:endParaRPr lang="ko-KR" altLang="en-US" sz="800" b="1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FB93B7F-5042-49C1-9563-0DA273A74D06}"/>
              </a:ext>
            </a:extLst>
          </p:cNvPr>
          <p:cNvSpPr/>
          <p:nvPr/>
        </p:nvSpPr>
        <p:spPr>
          <a:xfrm>
            <a:off x="3604201" y="3308262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CA64019C-7FD4-4E55-B036-2B699EC1E1EB}"/>
              </a:ext>
            </a:extLst>
          </p:cNvPr>
          <p:cNvSpPr/>
          <p:nvPr/>
        </p:nvSpPr>
        <p:spPr>
          <a:xfrm>
            <a:off x="242564" y="2188995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420FF2-2B2A-A6CA-3E72-A9AF9EA5945A}"/>
              </a:ext>
            </a:extLst>
          </p:cNvPr>
          <p:cNvSpPr txBox="1"/>
          <p:nvPr/>
        </p:nvSpPr>
        <p:spPr>
          <a:xfrm>
            <a:off x="3525385" y="1977752"/>
            <a:ext cx="2700000" cy="52424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요금 납부 이력 확인서 발송 신청을 도와드릴게요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D35086-5C98-BCDB-4462-4806B2FBB262}"/>
              </a:ext>
            </a:extLst>
          </p:cNvPr>
          <p:cNvSpPr txBox="1"/>
          <p:nvPr/>
        </p:nvSpPr>
        <p:spPr>
          <a:xfrm>
            <a:off x="3528630" y="4041378"/>
            <a:ext cx="2688780" cy="29341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0000"/>
                </a:solidFill>
                <a:latin typeface="+mn-ea"/>
              </a:rPr>
              <a:t>     이메일 주소를 확인해 주세요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.</a:t>
            </a:r>
          </a:p>
        </p:txBody>
      </p:sp>
      <p:pic>
        <p:nvPicPr>
          <p:cNvPr id="7" name="그래픽 6" descr="경고">
            <a:extLst>
              <a:ext uri="{FF2B5EF4-FFF2-40B4-BE49-F238E27FC236}">
                <a16:creationId xmlns:a16="http://schemas.microsoft.com/office/drawing/2014/main" id="{E22E4857-CC8B-9D22-E199-7E88BEA37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3327" y="4097590"/>
            <a:ext cx="180947" cy="180947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DECA24E1-FC4A-A3FE-2A1A-EA5FD5B6755A}"/>
              </a:ext>
            </a:extLst>
          </p:cNvPr>
          <p:cNvSpPr/>
          <p:nvPr/>
        </p:nvSpPr>
        <p:spPr>
          <a:xfrm>
            <a:off x="3344438" y="4495608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DBF0E48-96D6-D709-FD13-6F977DF267B2}"/>
              </a:ext>
            </a:extLst>
          </p:cNvPr>
          <p:cNvSpPr/>
          <p:nvPr/>
        </p:nvSpPr>
        <p:spPr>
          <a:xfrm>
            <a:off x="543732" y="3194177"/>
            <a:ext cx="2443912" cy="3127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9FAFB2-82B2-6343-EB47-729BC44DB4EF}"/>
              </a:ext>
            </a:extLst>
          </p:cNvPr>
          <p:cNvSpPr txBox="1"/>
          <p:nvPr/>
        </p:nvSpPr>
        <p:spPr>
          <a:xfrm>
            <a:off x="561937" y="3246949"/>
            <a:ext cx="24401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giry02@naver.com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8251604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08BF2-2CE3-23C0-EB8F-4AA5B6690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50FB45C1-DF6E-D6F1-667F-E6C67D125E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038876"/>
              </p:ext>
            </p:extLst>
          </p:nvPr>
        </p:nvGraphicFramePr>
        <p:xfrm>
          <a:off x="9768840" y="532464"/>
          <a:ext cx="2361310" cy="1578129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1" dirty="0"/>
                        <a:t>기간 선택</a:t>
                      </a:r>
                      <a:endParaRPr lang="en-US" altLang="ko-KR" sz="800" b="1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불가할 경우 버튼 비활성화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750467"/>
                  </a:ext>
                </a:extLst>
              </a:tr>
              <a:tr h="3006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1890F8FD-D837-7147-F6FD-45A869C72A2C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요금 납부이력 영수증 </a:t>
            </a:r>
            <a:r>
              <a:rPr lang="ko-KR" altLang="en-US" sz="800" dirty="0" err="1"/>
              <a:t>재발송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0EFC7E6-F45B-CC2C-B99D-5402102BC3BA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DS_MI_FE_08_03</a:t>
            </a:r>
            <a:endParaRPr lang="en-US" altLang="ko-KR" sz="800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955E9BD-E9A4-70DA-8E58-16CA65225340}"/>
              </a:ext>
            </a:extLst>
          </p:cNvPr>
          <p:cNvSpPr/>
          <p:nvPr/>
        </p:nvSpPr>
        <p:spPr>
          <a:xfrm>
            <a:off x="437910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기간선택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E0273-3FEB-20B4-05C3-DF426FA803C8}"/>
              </a:ext>
            </a:extLst>
          </p:cNvPr>
          <p:cNvSpPr txBox="1"/>
          <p:nvPr/>
        </p:nvSpPr>
        <p:spPr>
          <a:xfrm>
            <a:off x="437910" y="1604026"/>
            <a:ext cx="1814920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요금 납부 이력 확인서</a:t>
            </a:r>
            <a:r>
              <a:rPr lang="en-US" altLang="ko-KR" sz="1000" b="1" dirty="0">
                <a:latin typeface="+mn-ea"/>
              </a:rPr>
              <a:t> (2/3)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1D59936-3D88-38A4-A2E4-9F65E7B37F05}"/>
              </a:ext>
            </a:extLst>
          </p:cNvPr>
          <p:cNvGrpSpPr/>
          <p:nvPr/>
        </p:nvGrpSpPr>
        <p:grpSpPr>
          <a:xfrm>
            <a:off x="437910" y="941122"/>
            <a:ext cx="796863" cy="316109"/>
            <a:chOff x="4733925" y="2686050"/>
            <a:chExt cx="1362075" cy="409435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9F4BA55-7E60-93E3-1F75-3B660652D780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11F0FFF8-05F5-1222-96E9-A7F5405E2C0B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66E20939-30B3-397A-734C-2E11F1FC8E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492C5AB7-CC00-CE33-7435-9C97198374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B08082B-5BEE-3B96-03BA-EAEB4B7B6AA2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F7D3231-28E3-DD3B-AD2B-5012EC362060}"/>
              </a:ext>
            </a:extLst>
          </p:cNvPr>
          <p:cNvGrpSpPr/>
          <p:nvPr/>
        </p:nvGrpSpPr>
        <p:grpSpPr>
          <a:xfrm>
            <a:off x="2764741" y="941099"/>
            <a:ext cx="361950" cy="316109"/>
            <a:chOff x="4733925" y="2686050"/>
            <a:chExt cx="1362075" cy="409435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26A1E7FA-2770-3FE6-DC76-C8E2373E29F0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2C5DCF8C-50CC-04A3-3ACD-823BC885AD2E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E55C47DC-12FE-9B45-4E12-5D7ACB5A01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87BB75A7-455B-9558-C7EC-2FCBF73135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C0BB387-FE8C-CDE2-7A05-E94F74842E69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4A894A3-3214-4952-886C-B6F940B7CC2E}"/>
              </a:ext>
            </a:extLst>
          </p:cNvPr>
          <p:cNvSpPr/>
          <p:nvPr/>
        </p:nvSpPr>
        <p:spPr>
          <a:xfrm>
            <a:off x="12192000" y="5882331"/>
            <a:ext cx="1883923" cy="97567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ctr">
              <a:buNone/>
            </a:pPr>
            <a:r>
              <a:rPr lang="ko-KR" altLang="en-US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요금 납부 영수증 </a:t>
            </a:r>
            <a:r>
              <a:rPr lang="en-US" altLang="ko-KR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기간 옵션 </a:t>
            </a:r>
            <a:r>
              <a:rPr lang="ko-KR" altLang="en-US" sz="800" i="0" u="none" strike="noStrike" dirty="0" err="1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선택하는거</a:t>
            </a:r>
            <a:r>
              <a:rPr lang="ko-KR" altLang="en-US" sz="80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넣기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F26B8800-AFCC-4AEA-92A6-8ACC1119DB24}"/>
              </a:ext>
            </a:extLst>
          </p:cNvPr>
          <p:cNvSpPr/>
          <p:nvPr/>
        </p:nvSpPr>
        <p:spPr>
          <a:xfrm>
            <a:off x="409741" y="2883427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CAC899-891B-109F-EE44-825F12EA048B}"/>
              </a:ext>
            </a:extLst>
          </p:cNvPr>
          <p:cNvSpPr txBox="1"/>
          <p:nvPr/>
        </p:nvSpPr>
        <p:spPr>
          <a:xfrm>
            <a:off x="437910" y="2295177"/>
            <a:ext cx="2700000" cy="31354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</a:rPr>
              <a:t>원하시는 발행 기간을 선택해 주세요</a:t>
            </a:r>
            <a:r>
              <a:rPr lang="en-US" altLang="ko-KR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9E7DDE-42CF-636C-1067-DDEBCF7FFFF9}"/>
              </a:ext>
            </a:extLst>
          </p:cNvPr>
          <p:cNvSpPr txBox="1"/>
          <p:nvPr/>
        </p:nvSpPr>
        <p:spPr>
          <a:xfrm>
            <a:off x="437910" y="1914954"/>
            <a:ext cx="2700000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최대 </a:t>
            </a:r>
            <a:r>
              <a:rPr lang="en-US" altLang="ko-KR" sz="1000" dirty="0">
                <a:solidFill>
                  <a:schemeClr val="bg1"/>
                </a:solidFill>
              </a:rPr>
              <a:t>24</a:t>
            </a:r>
            <a:r>
              <a:rPr lang="ko-KR" altLang="en-US" sz="1000" dirty="0">
                <a:solidFill>
                  <a:schemeClr val="bg1"/>
                </a:solidFill>
              </a:rPr>
              <a:t>개월까지 발행하실 수 있어요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7A0A89-6A08-24F8-A6D8-ED0F6D1420C6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FD_MI_FE_08_03_01</a:t>
            </a:r>
            <a:endParaRPr lang="ko-KR" altLang="en-US" sz="9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58EF311-2373-073B-9479-22CF27709C86}"/>
              </a:ext>
            </a:extLst>
          </p:cNvPr>
          <p:cNvGrpSpPr/>
          <p:nvPr/>
        </p:nvGrpSpPr>
        <p:grpSpPr>
          <a:xfrm>
            <a:off x="603436" y="2989804"/>
            <a:ext cx="2368363" cy="263357"/>
            <a:chOff x="6846094" y="3510739"/>
            <a:chExt cx="2169534" cy="274320"/>
          </a:xfrm>
          <a:solidFill>
            <a:schemeClr val="bg1">
              <a:lumMod val="95000"/>
            </a:schemeClr>
          </a:solidFill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171E1966-1EEB-107B-846F-F1F52C271454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grp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D54D96-5D95-78EB-EA1F-DA7CE4FC3792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2441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12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개월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7A043C5-A0A6-48BB-006C-8EBDEC0C1007}"/>
              </a:ext>
            </a:extLst>
          </p:cNvPr>
          <p:cNvGrpSpPr/>
          <p:nvPr/>
        </p:nvGrpSpPr>
        <p:grpSpPr>
          <a:xfrm>
            <a:off x="610038" y="3333486"/>
            <a:ext cx="2368363" cy="263357"/>
            <a:chOff x="6846094" y="3510739"/>
            <a:chExt cx="2169534" cy="274320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C8C95B36-F627-7FCA-7D9B-B6608903E57A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96FB5A-1FAA-4C59-CFEA-BA003DD05A04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24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24</a:t>
              </a:r>
              <a:r>
                <a:rPr lang="ko-KR" altLang="en-US" sz="800" dirty="0"/>
                <a:t>개월</a:t>
              </a: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2B3674E-E4BE-956C-2DB1-FD0F18585CC2}"/>
              </a:ext>
            </a:extLst>
          </p:cNvPr>
          <p:cNvSpPr/>
          <p:nvPr/>
        </p:nvSpPr>
        <p:spPr>
          <a:xfrm>
            <a:off x="3534080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기간선택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7D745C-ABED-D92E-BE22-138419D6B08C}"/>
              </a:ext>
            </a:extLst>
          </p:cNvPr>
          <p:cNvSpPr txBox="1"/>
          <p:nvPr/>
        </p:nvSpPr>
        <p:spPr>
          <a:xfrm>
            <a:off x="3534080" y="1604026"/>
            <a:ext cx="1814920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요금 납부 이력 확인서</a:t>
            </a:r>
            <a:r>
              <a:rPr lang="en-US" altLang="ko-KR" sz="1000" b="1" dirty="0">
                <a:latin typeface="+mn-ea"/>
              </a:rPr>
              <a:t> (2/3)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36163E5-B20C-058A-D925-8CF69F9EA030}"/>
              </a:ext>
            </a:extLst>
          </p:cNvPr>
          <p:cNvGrpSpPr/>
          <p:nvPr/>
        </p:nvGrpSpPr>
        <p:grpSpPr>
          <a:xfrm>
            <a:off x="3534080" y="941122"/>
            <a:ext cx="796863" cy="316109"/>
            <a:chOff x="4733925" y="2686050"/>
            <a:chExt cx="1362075" cy="409435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ECE6F99-C8E1-0168-9A85-511CB22A8537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FC10EDA1-F80E-0101-EF0A-E4EEADDC5161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18E05071-1272-30AD-F48D-0D29371E59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FA1C9BD1-117D-B7C9-28D5-0AAC23B5A0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5C877F2-CE3B-A862-87BE-7B2323BCF45D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CBFB211-08AD-D0D0-20A7-C7C436F578CD}"/>
              </a:ext>
            </a:extLst>
          </p:cNvPr>
          <p:cNvGrpSpPr/>
          <p:nvPr/>
        </p:nvGrpSpPr>
        <p:grpSpPr>
          <a:xfrm>
            <a:off x="5860911" y="941099"/>
            <a:ext cx="361950" cy="316109"/>
            <a:chOff x="4733925" y="2686050"/>
            <a:chExt cx="1362075" cy="409435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C662127F-8C1B-C066-75B1-E683913EA930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E4A0B226-7D9C-D174-BBD4-F7817A33991E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EE1740B2-CC0D-574C-4B5A-9AB246F7B7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68B7C995-77AD-AC1F-3D93-04319B7430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661EA27-5F45-E672-308A-1DFF73AB1516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42" name="타원 41">
            <a:extLst>
              <a:ext uri="{FF2B5EF4-FFF2-40B4-BE49-F238E27FC236}">
                <a16:creationId xmlns:a16="http://schemas.microsoft.com/office/drawing/2014/main" id="{6780E024-2D8F-E234-D728-A3427D3DD277}"/>
              </a:ext>
            </a:extLst>
          </p:cNvPr>
          <p:cNvSpPr/>
          <p:nvPr/>
        </p:nvSpPr>
        <p:spPr>
          <a:xfrm>
            <a:off x="3505911" y="2883427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8E086B-9254-0CE0-7E36-91341CF2CDAB}"/>
              </a:ext>
            </a:extLst>
          </p:cNvPr>
          <p:cNvSpPr txBox="1"/>
          <p:nvPr/>
        </p:nvSpPr>
        <p:spPr>
          <a:xfrm>
            <a:off x="3534080" y="2295177"/>
            <a:ext cx="2700000" cy="31354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</a:rPr>
              <a:t>원하시는 발행 기간을 선택해 주세요</a:t>
            </a:r>
            <a:r>
              <a:rPr lang="en-US" altLang="ko-KR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B75FCB0-0CA3-D3AA-13E9-3264C6936FDF}"/>
              </a:ext>
            </a:extLst>
          </p:cNvPr>
          <p:cNvSpPr txBox="1"/>
          <p:nvPr/>
        </p:nvSpPr>
        <p:spPr>
          <a:xfrm>
            <a:off x="3534080" y="1914954"/>
            <a:ext cx="2700000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최대 </a:t>
            </a:r>
            <a:r>
              <a:rPr lang="en-US" altLang="ko-KR" sz="1000" dirty="0">
                <a:solidFill>
                  <a:schemeClr val="bg1"/>
                </a:solidFill>
              </a:rPr>
              <a:t>18</a:t>
            </a:r>
            <a:r>
              <a:rPr lang="ko-KR" altLang="en-US" sz="1000" dirty="0">
                <a:solidFill>
                  <a:schemeClr val="bg1"/>
                </a:solidFill>
              </a:rPr>
              <a:t>개월까지 발행하실 수 있어요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EBAB0C4-D931-3C4C-15DD-434DCD54FEA2}"/>
              </a:ext>
            </a:extLst>
          </p:cNvPr>
          <p:cNvSpPr txBox="1"/>
          <p:nvPr/>
        </p:nvSpPr>
        <p:spPr>
          <a:xfrm>
            <a:off x="352746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FD_MI_FE_08_03_01</a:t>
            </a:r>
            <a:endParaRPr lang="ko-KR" altLang="en-US" sz="900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7C35CAA-612A-4086-7518-438F4117CF88}"/>
              </a:ext>
            </a:extLst>
          </p:cNvPr>
          <p:cNvGrpSpPr/>
          <p:nvPr/>
        </p:nvGrpSpPr>
        <p:grpSpPr>
          <a:xfrm>
            <a:off x="3699606" y="2989804"/>
            <a:ext cx="2368363" cy="263357"/>
            <a:chOff x="6846094" y="3510739"/>
            <a:chExt cx="2169534" cy="274320"/>
          </a:xfrm>
          <a:solidFill>
            <a:schemeClr val="bg1">
              <a:lumMod val="95000"/>
            </a:schemeClr>
          </a:solidFill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B793D1E5-F07E-2FAD-3C08-63ED56018246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grp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DE7DEBF-971C-99EE-6623-BF7B35709616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2441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6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</a:rPr>
                <a:t>개월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39C2526-E4C8-3F02-58E1-E434DE9CC09C}"/>
              </a:ext>
            </a:extLst>
          </p:cNvPr>
          <p:cNvGrpSpPr/>
          <p:nvPr/>
        </p:nvGrpSpPr>
        <p:grpSpPr>
          <a:xfrm>
            <a:off x="3706208" y="3333486"/>
            <a:ext cx="2368363" cy="263357"/>
            <a:chOff x="6846094" y="3510739"/>
            <a:chExt cx="2169534" cy="274320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B3D29646-F725-54FD-F212-A820025BB071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E01C162-0C7A-20E3-DF6E-C36B9BF0451C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24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18</a:t>
              </a:r>
              <a:r>
                <a:rPr lang="ko-KR" altLang="en-US" sz="800" dirty="0"/>
                <a:t>개월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72725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21814-1DEB-9608-016E-B5F034A64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F60FCC6A-ACD1-2B7F-1BC8-96337C7824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754212"/>
              </p:ext>
            </p:extLst>
          </p:nvPr>
        </p:nvGraphicFramePr>
        <p:xfrm>
          <a:off x="9768840" y="532464"/>
          <a:ext cx="2361310" cy="1456209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#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납부이력확인서 재전송 완료 안내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750467"/>
                  </a:ext>
                </a:extLst>
              </a:tr>
              <a:tr h="3006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ABAE5CEA-45CD-2D11-2975-419871242B61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요금 납부이력 영수증 </a:t>
            </a:r>
            <a:r>
              <a:rPr lang="ko-KR" altLang="en-US" sz="800" dirty="0" err="1"/>
              <a:t>재발송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317BCDF-7DFA-1478-D952-77E64C4FE4DC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DS_MI_FE_08_04</a:t>
            </a:r>
            <a:endParaRPr lang="en-US" altLang="ko-KR" sz="800" dirty="0"/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DE8AA291-07CE-EB8D-DD8E-046596A7B1BA}"/>
              </a:ext>
            </a:extLst>
          </p:cNvPr>
          <p:cNvSpPr/>
          <p:nvPr/>
        </p:nvSpPr>
        <p:spPr>
          <a:xfrm>
            <a:off x="4235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발행 완료</a:t>
            </a: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DDF137C2-A23A-9ABD-6078-C2C8BC99B7EC}"/>
              </a:ext>
            </a:extLst>
          </p:cNvPr>
          <p:cNvGrpSpPr/>
          <p:nvPr/>
        </p:nvGrpSpPr>
        <p:grpSpPr>
          <a:xfrm>
            <a:off x="423511" y="941122"/>
            <a:ext cx="796863" cy="316109"/>
            <a:chOff x="4733925" y="2686050"/>
            <a:chExt cx="1362075" cy="409435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17815858-03F7-DD3F-7F28-7F9015127747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16A16111-FEF4-543C-9FEC-2A666CDC712C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74A726A4-B34E-08D6-215E-C9C362B5E7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46C4299E-AC20-8ECD-BDBD-A455F214B9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2CFF442-2E06-1588-9BF7-CE6D3EE5DF25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A6906184-D9CC-4741-6714-2A2AD846D160}"/>
              </a:ext>
            </a:extLst>
          </p:cNvPr>
          <p:cNvGrpSpPr/>
          <p:nvPr/>
        </p:nvGrpSpPr>
        <p:grpSpPr>
          <a:xfrm>
            <a:off x="2750342" y="941099"/>
            <a:ext cx="361950" cy="316109"/>
            <a:chOff x="4733925" y="2686050"/>
            <a:chExt cx="1362075" cy="409435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F0EAA53B-93C4-4D9D-03C9-075E66B0D941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1794E3C5-D108-B2C0-63F2-112F8C94E863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25" name="직선 연결선 124">
                <a:extLst>
                  <a:ext uri="{FF2B5EF4-FFF2-40B4-BE49-F238E27FC236}">
                    <a16:creationId xmlns:a16="http://schemas.microsoft.com/office/drawing/2014/main" id="{53818E78-85C9-0D1B-A91A-852CC54263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42465160-1618-0496-DC4A-8D13B1A649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EF089DF-9CA1-8921-3DB3-1F47B42FDBB3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A7F32CA-A9B3-4405-951D-086489E5642E}"/>
              </a:ext>
            </a:extLst>
          </p:cNvPr>
          <p:cNvSpPr txBox="1"/>
          <p:nvPr/>
        </p:nvSpPr>
        <p:spPr>
          <a:xfrm>
            <a:off x="433393" y="2536300"/>
            <a:ext cx="2678316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다른 업무가 필요하시면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“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처음으로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” 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라고 말씀해 주세요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898333-E6E0-444A-81F7-5A6A8393DD58}"/>
              </a:ext>
            </a:extLst>
          </p:cNvPr>
          <p:cNvSpPr txBox="1"/>
          <p:nvPr/>
        </p:nvSpPr>
        <p:spPr>
          <a:xfrm>
            <a:off x="423511" y="1604026"/>
            <a:ext cx="1814920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요금 납부 이력 확인서</a:t>
            </a:r>
            <a:r>
              <a:rPr lang="en-US" altLang="ko-KR" sz="1000" b="1" dirty="0">
                <a:latin typeface="+mn-ea"/>
              </a:rPr>
              <a:t> (3/3)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332C6D-8A30-467E-8664-1205DAA8406C}"/>
              </a:ext>
            </a:extLst>
          </p:cNvPr>
          <p:cNvSpPr txBox="1"/>
          <p:nvPr/>
        </p:nvSpPr>
        <p:spPr>
          <a:xfrm>
            <a:off x="423511" y="1954747"/>
            <a:ext cx="2688781" cy="52424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요금 납부 이력 확인서 발송 신청이 완료되었어요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endParaRPr lang="en-US" altLang="ko-KR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C8B3E1-D869-8F70-B056-E256F3933B11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FD_MI_FE_08_04_01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958822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EDF71-20A5-8C47-2BA3-E0AA52676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127F031-DB05-ADD6-6303-4AA3A1F6D6AF}"/>
              </a:ext>
            </a:extLst>
          </p:cNvPr>
          <p:cNvSpPr/>
          <p:nvPr/>
        </p:nvSpPr>
        <p:spPr>
          <a:xfrm>
            <a:off x="0" y="2417275"/>
            <a:ext cx="12192000" cy="21004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10.11.12 </a:t>
            </a:r>
            <a:r>
              <a:rPr lang="ko-KR" altLang="en-US" sz="2800" dirty="0"/>
              <a:t>요금 조회</a:t>
            </a:r>
            <a:endParaRPr lang="en-US" altLang="ko-KR" sz="28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51E5020-FA11-648D-FE16-61DD467FFE2D}"/>
              </a:ext>
            </a:extLst>
          </p:cNvPr>
          <p:cNvSpPr/>
          <p:nvPr/>
        </p:nvSpPr>
        <p:spPr>
          <a:xfrm>
            <a:off x="9723422" y="-9049"/>
            <a:ext cx="2468578" cy="624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멀티모달</a:t>
            </a:r>
            <a:r>
              <a:rPr lang="en-US" altLang="ko-KR" dirty="0"/>
              <a:t>+</a:t>
            </a:r>
            <a:r>
              <a:rPr lang="ko-KR" altLang="en-US" dirty="0"/>
              <a:t>음성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1FBC937-95C0-7FD1-E3D2-93E4C2D77CC8}"/>
              </a:ext>
            </a:extLst>
          </p:cNvPr>
          <p:cNvSpPr/>
          <p:nvPr/>
        </p:nvSpPr>
        <p:spPr>
          <a:xfrm>
            <a:off x="0" y="238136"/>
            <a:ext cx="2468578" cy="93183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이달 요금 얼마야</a:t>
            </a:r>
          </a:p>
          <a:p>
            <a:pPr algn="ctr"/>
            <a:r>
              <a:rPr lang="ko-KR" altLang="en-US" sz="1200" dirty="0"/>
              <a:t>지난달 요금 얼마야</a:t>
            </a:r>
            <a:endParaRPr lang="en-US" altLang="ko-KR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332CBD-B288-9986-607D-615898F14847}"/>
              </a:ext>
            </a:extLst>
          </p:cNvPr>
          <p:cNvSpPr/>
          <p:nvPr/>
        </p:nvSpPr>
        <p:spPr>
          <a:xfrm>
            <a:off x="0" y="0"/>
            <a:ext cx="2468578" cy="23489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대표발화</a:t>
            </a:r>
            <a:endParaRPr lang="en-US" altLang="ko-KR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35069B3-F511-D934-2778-805D1ECF9273}"/>
              </a:ext>
            </a:extLst>
          </p:cNvPr>
          <p:cNvSpPr/>
          <p:nvPr/>
        </p:nvSpPr>
        <p:spPr>
          <a:xfrm>
            <a:off x="0" y="4517679"/>
            <a:ext cx="12192000" cy="62468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b,c</a:t>
            </a:r>
            <a:r>
              <a:rPr lang="en-US" altLang="ko-KR" dirty="0"/>
              <a:t> </a:t>
            </a:r>
            <a:r>
              <a:rPr lang="ko-KR" altLang="en-US" dirty="0"/>
              <a:t>고객 </a:t>
            </a:r>
            <a:r>
              <a:rPr lang="en-US" altLang="ko-KR" dirty="0"/>
              <a:t>/ </a:t>
            </a:r>
            <a:r>
              <a:rPr lang="ko-KR" altLang="en-US" dirty="0"/>
              <a:t>인증필요</a:t>
            </a:r>
          </a:p>
        </p:txBody>
      </p:sp>
    </p:spTree>
    <p:extLst>
      <p:ext uri="{BB962C8B-B14F-4D97-AF65-F5344CB8AC3E}">
        <p14:creationId xmlns:p14="http://schemas.microsoft.com/office/powerpoint/2010/main" val="38674304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F56DF-7C4E-2D3E-DB11-760C273B3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C534D5C-D0A4-B510-0FAB-BBCA6F4394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01726"/>
              </p:ext>
            </p:extLst>
          </p:nvPr>
        </p:nvGraphicFramePr>
        <p:xfrm>
          <a:off x="248464" y="167780"/>
          <a:ext cx="11648970" cy="642778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41495">
                  <a:extLst>
                    <a:ext uri="{9D8B030D-6E8A-4147-A177-3AD203B41FA5}">
                      <a16:colId xmlns:a16="http://schemas.microsoft.com/office/drawing/2014/main" val="2644237742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864356931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165514800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522634497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605381915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684349923"/>
                    </a:ext>
                  </a:extLst>
                </a:gridCol>
              </a:tblGrid>
              <a:tr h="21256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1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화면열린고객</a:t>
                      </a:r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API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화면 </a:t>
                      </a:r>
                      <a:r>
                        <a:rPr lang="ko-KR" altLang="en-US" sz="11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안열린고객</a:t>
                      </a:r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1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웹훅</a:t>
                      </a:r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추가 요구</a:t>
                      </a:r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7570567"/>
                  </a:ext>
                </a:extLst>
              </a:tr>
              <a:tr h="2584098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없음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b="0" i="0" u="none" strike="noStrike" dirty="0" err="1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멀티모달</a:t>
                      </a:r>
                      <a:br>
                        <a:rPr lang="ko-KR" altLang="en-US" sz="11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1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요금조회 화면 제공</a:t>
                      </a:r>
                      <a:br>
                        <a:rPr lang="ko-KR" altLang="en-US" sz="11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보이는 </a:t>
                      </a:r>
                      <a:r>
                        <a:rPr lang="en-US" altLang="ko-KR" sz="11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ARS </a:t>
                      </a:r>
                      <a:r>
                        <a:rPr lang="ko-KR" altLang="en-US" sz="11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참고</a:t>
                      </a:r>
                      <a:r>
                        <a:rPr lang="en-US" altLang="ko-KR" sz="11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11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en-US" altLang="ko-KR" sz="11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r>
                        <a:rPr lang="ko-KR" altLang="en-US" sz="11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동작</a:t>
                      </a:r>
                      <a:br>
                        <a:rPr lang="ko-KR" altLang="en-US" sz="11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SMS </a:t>
                      </a:r>
                      <a:r>
                        <a:rPr lang="ko-KR" altLang="en-US" sz="11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발송 여부 문의 후 고객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요청시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 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웹훅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호출해서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청구요금합산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문자 발송요청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 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고객에게 문자 발송이 요청 되었음을 안내하고 시나리오 종료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##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체크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없음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 청구요금 문자발송 요청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합산금액 얼마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SMS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보냄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동작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웹훅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호출해서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청구요금합산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문자 발송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고객에게 문자 발송이 요청 되었음을 안내하고 시나리오 종료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##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체크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없음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SMS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는 현재 없는데 가능여부 확인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>
                        <a:buNone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>
                        <a:buNone/>
                      </a:pPr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문자 자동전송</a:t>
                      </a:r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선택전송</a:t>
                      </a:r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X)</a:t>
                      </a:r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요건 변경</a:t>
                      </a:r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(08.26)</a:t>
                      </a:r>
                      <a:endParaRPr lang="ko-KR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3045038"/>
                  </a:ext>
                </a:extLst>
              </a:tr>
              <a:tr h="1734034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청구서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개이상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일때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요금납부번호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목록을 보여주고 선택 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후에는 단일이랑 동일하게 동작하면 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b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동작 후 청구서가 여러 개가 있음을 알려주고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다시 목록으로 돌아가는 버튼 제공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...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다계정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미정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371974"/>
                  </a:ext>
                </a:extLst>
              </a:tr>
              <a:tr h="189708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##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동작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조회성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화면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청구요금상세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조회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화면에 표현할 항목 확인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** 11, 12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합칠 수 있는지 확인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청구요금 상세 조회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합산금액 얼마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SMS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보냄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동작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웹훅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호출해서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청구요금합산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문자 발송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고객에게 문자 발송이 요청 되었음을 안내하고 시나리오 종료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##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체크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없음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 청구요금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"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"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문자발송 요청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SMS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는 현재 없는데 가능여부 확인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77140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0237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96258-EA6D-D7FD-80EC-BBB16106B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893CB4CD-EAAF-A3EC-2479-DEC1ADCC77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227100"/>
              </p:ext>
            </p:extLst>
          </p:nvPr>
        </p:nvGraphicFramePr>
        <p:xfrm>
          <a:off x="9768840" y="532464"/>
          <a:ext cx="2361310" cy="2309225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#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접속 시 문자 바로 발송</a:t>
                      </a:r>
                      <a:b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사전 저장된 휴대폰 번호로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조회 내용 노출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현재월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청구요금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항목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#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항목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#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요금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750467"/>
                  </a:ext>
                </a:extLst>
              </a:tr>
              <a:tr h="3006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다계정일 경우만 노출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en-US" altLang="ko-KR" sz="800" b="0" i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DS_MI_FE_09_01</a:t>
                      </a:r>
                      <a:r>
                        <a:rPr lang="en-US" altLang="ko-KR" sz="800" b="0" i="0" baseline="0" dirty="0"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800" b="0" i="0" baseline="0" dirty="0"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이동</a:t>
                      </a:r>
                      <a:endParaRPr lang="en-US" altLang="ko-KR" sz="800" dirty="0"/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35CF4E4D-5C19-3676-7375-3A87379B411B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청구서상세내역조회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A2772E-29C3-5E80-5C59-B3D31C1B9A92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DS_MI_FE_09_02</a:t>
            </a:r>
            <a:endParaRPr lang="en-US" altLang="ko-KR" sz="800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FB8CF9B6-841B-443C-8B7D-9A3F53DFDE9D}"/>
              </a:ext>
            </a:extLst>
          </p:cNvPr>
          <p:cNvSpPr/>
          <p:nvPr/>
        </p:nvSpPr>
        <p:spPr>
          <a:xfrm>
            <a:off x="414893" y="534217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/>
              <a:t>이번달</a:t>
            </a:r>
            <a:r>
              <a:rPr lang="ko-KR" altLang="en-US" sz="1200" b="1" dirty="0"/>
              <a:t> 요금 확정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7F89D8B-64B8-4A37-82CC-A80B228506E4}"/>
              </a:ext>
            </a:extLst>
          </p:cNvPr>
          <p:cNvSpPr txBox="1"/>
          <p:nvPr/>
        </p:nvSpPr>
        <p:spPr>
          <a:xfrm>
            <a:off x="425326" y="2230074"/>
            <a:ext cx="2677900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상세내역을 문자로 </a:t>
            </a:r>
            <a:r>
              <a:rPr lang="ko-KR" altLang="en-US" sz="1100" dirty="0" err="1">
                <a:solidFill>
                  <a:schemeClr val="bg1"/>
                </a:solidFill>
                <a:latin typeface="+mn-ea"/>
              </a:rPr>
              <a:t>받아보시려면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 아래 버튼을 눌러주세요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0DAD221-0495-4366-B1D1-FC3B90EC190F}"/>
              </a:ext>
            </a:extLst>
          </p:cNvPr>
          <p:cNvSpPr txBox="1"/>
          <p:nvPr/>
        </p:nvSpPr>
        <p:spPr>
          <a:xfrm>
            <a:off x="425326" y="1490668"/>
            <a:ext cx="74251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요금 조회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A0FE0B0-37FE-4B3B-940A-49AD90CC3F65}"/>
              </a:ext>
            </a:extLst>
          </p:cNvPr>
          <p:cNvSpPr txBox="1"/>
          <p:nvPr/>
        </p:nvSpPr>
        <p:spPr>
          <a:xfrm>
            <a:off x="414893" y="1841389"/>
            <a:ext cx="2699999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이번 달 청구 요금은 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{{</a:t>
            </a:r>
            <a:r>
              <a:rPr lang="en-US" altLang="ko-KR" sz="1000" dirty="0" err="1">
                <a:solidFill>
                  <a:schemeClr val="bg1"/>
                </a:solidFill>
                <a:latin typeface="+mn-ea"/>
              </a:rPr>
              <a:t>totPayAmt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}}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원이에요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3A5334E9-7003-410A-AD6F-75C137B18FFB}"/>
              </a:ext>
            </a:extLst>
          </p:cNvPr>
          <p:cNvGrpSpPr/>
          <p:nvPr/>
        </p:nvGrpSpPr>
        <p:grpSpPr>
          <a:xfrm>
            <a:off x="426112" y="931600"/>
            <a:ext cx="796863" cy="316109"/>
            <a:chOff x="4733925" y="2686050"/>
            <a:chExt cx="1362075" cy="409435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011B1840-36FE-4B0B-A951-52BAB2DD9DE6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7F60FEA-9B6F-438D-BFC2-B10D6805B550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2277FB1A-6013-4A60-B954-0BD0EC5F74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C0C04F65-275C-4156-8988-F87846DF6D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2F8F6E6-6416-4164-8E23-D9C0DCC6AE88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11BF5C41-E7C4-4FDE-9F67-E59F2B1753BC}"/>
              </a:ext>
            </a:extLst>
          </p:cNvPr>
          <p:cNvGrpSpPr/>
          <p:nvPr/>
        </p:nvGrpSpPr>
        <p:grpSpPr>
          <a:xfrm>
            <a:off x="2752943" y="931577"/>
            <a:ext cx="361950" cy="316109"/>
            <a:chOff x="4733925" y="2686050"/>
            <a:chExt cx="1362075" cy="409435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FA1DD374-CB03-403B-A664-02D7E16FF99D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3EB5AC0B-F65A-4F6F-B365-470884C204D6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0D06D9CD-C331-40D4-A145-832C6A47D0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B4E2DB95-CDAF-4588-B9A8-FDF036CE6B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B95BC01-B254-457E-BBA7-D11469162526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72" name="타원 71">
            <a:extLst>
              <a:ext uri="{FF2B5EF4-FFF2-40B4-BE49-F238E27FC236}">
                <a16:creationId xmlns:a16="http://schemas.microsoft.com/office/drawing/2014/main" id="{D325DD14-FFFC-41FE-AD4A-972413394AE5}"/>
              </a:ext>
            </a:extLst>
          </p:cNvPr>
          <p:cNvSpPr/>
          <p:nvPr/>
        </p:nvSpPr>
        <p:spPr>
          <a:xfrm>
            <a:off x="414893" y="2095304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23B44B-45E0-FFAC-B55A-3C81AC93C467}"/>
              </a:ext>
            </a:extLst>
          </p:cNvPr>
          <p:cNvSpPr txBox="1"/>
          <p:nvPr/>
        </p:nvSpPr>
        <p:spPr>
          <a:xfrm>
            <a:off x="425326" y="6569602"/>
            <a:ext cx="2699998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0" rIns="0">
            <a:spAutoFit/>
          </a:bodyPr>
          <a:lstStyle/>
          <a:p>
            <a:pPr algn="ctr"/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DS_MI_FE_09_02_01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016539-F56A-5D31-9727-206AD805F130}"/>
              </a:ext>
            </a:extLst>
          </p:cNvPr>
          <p:cNvSpPr txBox="1"/>
          <p:nvPr/>
        </p:nvSpPr>
        <p:spPr>
          <a:xfrm>
            <a:off x="417626" y="3336676"/>
            <a:ext cx="2677900" cy="1447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</a:rPr>
              <a:t>상세 요금 내역</a:t>
            </a:r>
            <a:br>
              <a:rPr lang="en-US" altLang="ko-KR" sz="1000" dirty="0">
                <a:latin typeface="+mn-ea"/>
              </a:rPr>
            </a:br>
            <a:r>
              <a:rPr lang="en-US" altLang="ko-KR" sz="1000" dirty="0">
                <a:latin typeface="+mn-ea"/>
              </a:rPr>
              <a:t>-</a:t>
            </a:r>
            <a:r>
              <a:rPr lang="ko-KR" altLang="en-US" sz="1000" dirty="0">
                <a:latin typeface="+mn-ea"/>
              </a:rPr>
              <a:t> 인터넷 </a:t>
            </a:r>
            <a:r>
              <a:rPr lang="en-US" altLang="ko-KR" sz="1000" dirty="0">
                <a:latin typeface="+mn-ea"/>
              </a:rPr>
              <a:t>{</a:t>
            </a:r>
            <a:r>
              <a:rPr lang="ko-KR" altLang="en-US" sz="1000" dirty="0">
                <a:latin typeface="+mn-ea"/>
              </a:rPr>
              <a:t>요금</a:t>
            </a:r>
            <a:r>
              <a:rPr lang="en-US" altLang="ko-KR" sz="1000" dirty="0">
                <a:latin typeface="+mn-ea"/>
              </a:rPr>
              <a:t>}</a:t>
            </a:r>
            <a:r>
              <a:rPr lang="ko-KR" altLang="en-US" sz="1000" dirty="0">
                <a:latin typeface="+mn-ea"/>
              </a:rPr>
              <a:t>원</a:t>
            </a:r>
            <a:br>
              <a:rPr lang="en-US" altLang="ko-KR" sz="1000" dirty="0">
                <a:latin typeface="+mn-ea"/>
              </a:rPr>
            </a:br>
            <a:r>
              <a:rPr lang="en-US" altLang="ko-KR" sz="1000" dirty="0">
                <a:latin typeface="+mn-ea"/>
              </a:rPr>
              <a:t>- TV {</a:t>
            </a:r>
            <a:r>
              <a:rPr lang="ko-KR" altLang="en-US" sz="1000" dirty="0">
                <a:latin typeface="+mn-ea"/>
              </a:rPr>
              <a:t>요금</a:t>
            </a:r>
            <a:r>
              <a:rPr lang="en-US" altLang="ko-KR" sz="1000" dirty="0">
                <a:latin typeface="+mn-ea"/>
              </a:rPr>
              <a:t>}</a:t>
            </a:r>
            <a:r>
              <a:rPr lang="ko-KR" altLang="en-US" sz="1000" dirty="0">
                <a:latin typeface="+mn-ea"/>
              </a:rPr>
              <a:t>원</a:t>
            </a:r>
            <a:br>
              <a:rPr lang="en-US" altLang="ko-KR" sz="1000" dirty="0">
                <a:latin typeface="+mn-ea"/>
              </a:rPr>
            </a:br>
            <a:r>
              <a:rPr lang="en-US" altLang="ko-KR" sz="1000" dirty="0">
                <a:latin typeface="+mn-ea"/>
              </a:rPr>
              <a:t>- </a:t>
            </a:r>
            <a:r>
              <a:rPr lang="ko-KR" altLang="en-US" sz="1000" dirty="0">
                <a:latin typeface="+mn-ea"/>
              </a:rPr>
              <a:t>전화 </a:t>
            </a:r>
            <a:r>
              <a:rPr lang="en-US" altLang="ko-KR" sz="1000" dirty="0">
                <a:latin typeface="+mn-ea"/>
              </a:rPr>
              <a:t>{</a:t>
            </a:r>
            <a:r>
              <a:rPr lang="ko-KR" altLang="en-US" sz="1000" dirty="0">
                <a:latin typeface="+mn-ea"/>
              </a:rPr>
              <a:t>요금</a:t>
            </a:r>
            <a:r>
              <a:rPr lang="en-US" altLang="ko-KR" sz="1000" dirty="0">
                <a:latin typeface="+mn-ea"/>
              </a:rPr>
              <a:t>}</a:t>
            </a:r>
            <a:r>
              <a:rPr lang="ko-KR" altLang="en-US" sz="1000" dirty="0">
                <a:latin typeface="+mn-ea"/>
              </a:rPr>
              <a:t>원</a:t>
            </a:r>
            <a:br>
              <a:rPr lang="en-US" altLang="ko-KR" sz="1000" dirty="0">
                <a:latin typeface="+mn-ea"/>
              </a:rPr>
            </a:br>
            <a:r>
              <a:rPr lang="en-US" altLang="ko-KR" sz="1000" dirty="0">
                <a:latin typeface="+mn-ea"/>
              </a:rPr>
              <a:t>- </a:t>
            </a:r>
            <a:r>
              <a:rPr lang="ko-KR" altLang="en-US" sz="1000" dirty="0">
                <a:latin typeface="+mn-ea"/>
              </a:rPr>
              <a:t>할인요금 원</a:t>
            </a:r>
            <a:br>
              <a:rPr lang="en-US" altLang="ko-KR" sz="1000" dirty="0">
                <a:latin typeface="+mn-ea"/>
              </a:rPr>
            </a:br>
            <a:r>
              <a:rPr lang="en-US" altLang="ko-KR" sz="1000" dirty="0">
                <a:latin typeface="+mn-ea"/>
              </a:rPr>
              <a:t>- </a:t>
            </a:r>
            <a:r>
              <a:rPr lang="ko-KR" altLang="en-US" sz="1000" dirty="0">
                <a:latin typeface="+mn-ea"/>
              </a:rPr>
              <a:t>미납요금 원</a:t>
            </a:r>
            <a:endParaRPr lang="en-US" altLang="ko-KR" sz="1000" dirty="0">
              <a:latin typeface="+mn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5DFB0A-8708-024E-8A18-C3D6A925ECE9}"/>
              </a:ext>
            </a:extLst>
          </p:cNvPr>
          <p:cNvGrpSpPr/>
          <p:nvPr/>
        </p:nvGrpSpPr>
        <p:grpSpPr>
          <a:xfrm>
            <a:off x="504309" y="2943823"/>
            <a:ext cx="2539660" cy="274320"/>
            <a:chOff x="6846094" y="3510739"/>
            <a:chExt cx="2169534" cy="274320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1D65BEE4-0D06-7C14-9D09-230FDF9EC4C9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ACC164-CFEF-167E-C457-31B0ACF58155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문자 발송</a:t>
              </a:r>
            </a:p>
          </p:txBody>
        </p:sp>
      </p:grp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4B32F459-BF38-A2B2-4977-9080079E79A3}"/>
              </a:ext>
            </a:extLst>
          </p:cNvPr>
          <p:cNvSpPr/>
          <p:nvPr/>
        </p:nvSpPr>
        <p:spPr>
          <a:xfrm>
            <a:off x="3518266" y="534217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/>
              <a:t>이번달</a:t>
            </a:r>
            <a:r>
              <a:rPr lang="ko-KR" altLang="en-US" sz="1200" b="1" dirty="0"/>
              <a:t> 확정 문자발송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EADE66-2450-84C7-99ED-52E461271B2C}"/>
              </a:ext>
            </a:extLst>
          </p:cNvPr>
          <p:cNvSpPr txBox="1"/>
          <p:nvPr/>
        </p:nvSpPr>
        <p:spPr>
          <a:xfrm>
            <a:off x="3540497" y="2220026"/>
            <a:ext cx="2677900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다른 업무가 필요하시면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“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처음으로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” 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라고 말씀해 주세요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6E89561-C685-8C5E-BE5C-485F9F9F7AD3}"/>
              </a:ext>
            </a:extLst>
          </p:cNvPr>
          <p:cNvSpPr txBox="1"/>
          <p:nvPr/>
        </p:nvSpPr>
        <p:spPr>
          <a:xfrm>
            <a:off x="3528699" y="1490668"/>
            <a:ext cx="74251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요금 조회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EBC250-F143-AD52-1D4E-2F1FA8B4C76F}"/>
              </a:ext>
            </a:extLst>
          </p:cNvPr>
          <p:cNvSpPr txBox="1"/>
          <p:nvPr/>
        </p:nvSpPr>
        <p:spPr>
          <a:xfrm>
            <a:off x="3518266" y="1841389"/>
            <a:ext cx="2699999" cy="254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이번 달 청구 요금을 문자로 </a:t>
            </a:r>
            <a:r>
              <a:rPr lang="ko-KR" altLang="en-US" sz="1000" dirty="0" err="1">
                <a:solidFill>
                  <a:schemeClr val="bg1"/>
                </a:solidFill>
              </a:rPr>
              <a:t>보내드렸어요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DF1B99C-BA78-D64D-484C-2BEC36F23109}"/>
              </a:ext>
            </a:extLst>
          </p:cNvPr>
          <p:cNvGrpSpPr/>
          <p:nvPr/>
        </p:nvGrpSpPr>
        <p:grpSpPr>
          <a:xfrm>
            <a:off x="3529485" y="931600"/>
            <a:ext cx="796863" cy="316109"/>
            <a:chOff x="4733925" y="2686050"/>
            <a:chExt cx="1362075" cy="409435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F3C9604-DACF-D5D6-C551-2FE0CEC437EA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0E507E5-F33A-03B1-401A-BD47317FA49F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33760392-EA72-D053-B52B-976588D833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BA2E3D89-C07C-E309-32B0-29689CAD80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E946235-6928-7DB3-7E69-E69506077D86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3A8B384-8B13-E8AF-9614-F1C7D1F1C9D1}"/>
              </a:ext>
            </a:extLst>
          </p:cNvPr>
          <p:cNvGrpSpPr/>
          <p:nvPr/>
        </p:nvGrpSpPr>
        <p:grpSpPr>
          <a:xfrm>
            <a:off x="5856316" y="931577"/>
            <a:ext cx="361950" cy="316109"/>
            <a:chOff x="4733925" y="2686050"/>
            <a:chExt cx="1362075" cy="409435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F2195661-2368-65AF-872D-2C58C283F16E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1E27BC83-ADA9-468F-712F-2A35A86689C0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1C67EF82-5F1E-21AF-6472-404DA90957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F444DD40-607E-B73B-962F-98FC8667C1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7A0829A-2409-6FB4-4DD9-7DB936F2BE94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44B35C00-0EC9-86A0-34D4-6A68809008A6}"/>
              </a:ext>
            </a:extLst>
          </p:cNvPr>
          <p:cNvSpPr txBox="1"/>
          <p:nvPr/>
        </p:nvSpPr>
        <p:spPr>
          <a:xfrm>
            <a:off x="3528699" y="6569602"/>
            <a:ext cx="2699998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0" rIns="0">
            <a:spAutoFit/>
          </a:bodyPr>
          <a:lstStyle/>
          <a:p>
            <a:pPr algn="ctr"/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DS_MI_FE_09_02_03</a:t>
            </a:r>
          </a:p>
        </p:txBody>
      </p:sp>
    </p:spTree>
    <p:extLst>
      <p:ext uri="{BB962C8B-B14F-4D97-AF65-F5344CB8AC3E}">
        <p14:creationId xmlns:p14="http://schemas.microsoft.com/office/powerpoint/2010/main" val="11778949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0FB3F-915E-72E1-5F62-3C0C3A4C2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DECFE0BB-AD78-4D70-73CE-D92CA7FC3264}"/>
              </a:ext>
            </a:extLst>
          </p:cNvPr>
          <p:cNvGraphicFramePr>
            <a:graphicFrameLocks noGrp="1"/>
          </p:cNvGraphicFramePr>
          <p:nvPr/>
        </p:nvGraphicFramePr>
        <p:xfrm>
          <a:off x="9768840" y="532464"/>
          <a:ext cx="2361310" cy="2309225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#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접속 시 문자 바로 발송</a:t>
                      </a:r>
                      <a:b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사전 저장된 휴대폰 번호로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조회 내용 노출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현재월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청구요금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항목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#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항목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#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요금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750467"/>
                  </a:ext>
                </a:extLst>
              </a:tr>
              <a:tr h="3006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다계정일 경우만 노출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en-US" altLang="ko-KR" sz="800" b="0" i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DS_MI_FE_09_01</a:t>
                      </a:r>
                      <a:r>
                        <a:rPr lang="en-US" altLang="ko-KR" sz="800" b="0" i="0" baseline="0" dirty="0"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800" b="0" i="0" baseline="0" dirty="0"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이동</a:t>
                      </a:r>
                      <a:endParaRPr lang="en-US" altLang="ko-KR" sz="800" dirty="0"/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A5A1762C-8C8F-7997-892C-C389092F982E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청구서상세내역조회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E7F5BE-A3FE-85C9-E8B1-44CC629BF4E4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DS_MI_FE_09_02</a:t>
            </a:r>
            <a:endParaRPr lang="en-US" altLang="ko-KR" sz="800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EE66D3BA-6B94-6811-1BC5-792BFEDE5D93}"/>
              </a:ext>
            </a:extLst>
          </p:cNvPr>
          <p:cNvSpPr/>
          <p:nvPr/>
        </p:nvSpPr>
        <p:spPr>
          <a:xfrm>
            <a:off x="414893" y="534217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/>
              <a:t>이번달</a:t>
            </a:r>
            <a:r>
              <a:rPr lang="ko-KR" altLang="en-US" sz="1200" b="1" dirty="0"/>
              <a:t> 요금 </a:t>
            </a:r>
            <a:r>
              <a:rPr lang="ko-KR" altLang="en-US" sz="1200" b="1" dirty="0" err="1"/>
              <a:t>미확정</a:t>
            </a:r>
            <a:endParaRPr lang="ko-KR" altLang="en-US" sz="12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0F03B2C-7A20-CD03-1057-5922016B8D20}"/>
              </a:ext>
            </a:extLst>
          </p:cNvPr>
          <p:cNvSpPr txBox="1"/>
          <p:nvPr/>
        </p:nvSpPr>
        <p:spPr>
          <a:xfrm>
            <a:off x="425326" y="2436768"/>
            <a:ext cx="2689566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상세내역을 문자로 </a:t>
            </a:r>
            <a:r>
              <a:rPr lang="ko-KR" altLang="en-US" sz="1100" dirty="0" err="1">
                <a:solidFill>
                  <a:schemeClr val="bg1"/>
                </a:solidFill>
                <a:latin typeface="+mn-ea"/>
              </a:rPr>
              <a:t>받아보시려면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 아래 버튼을 눌러주세요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CC920E3-DF3C-A11D-CFF8-ABC66145BDEC}"/>
              </a:ext>
            </a:extLst>
          </p:cNvPr>
          <p:cNvSpPr txBox="1"/>
          <p:nvPr/>
        </p:nvSpPr>
        <p:spPr>
          <a:xfrm>
            <a:off x="425326" y="1490668"/>
            <a:ext cx="74251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요금 조회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C058010-0396-68E2-197A-3598B00DE9CA}"/>
              </a:ext>
            </a:extLst>
          </p:cNvPr>
          <p:cNvSpPr txBox="1"/>
          <p:nvPr/>
        </p:nvSpPr>
        <p:spPr>
          <a:xfrm>
            <a:off x="414893" y="1841389"/>
            <a:ext cx="2699999" cy="52424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이번 달 납부 예정 요금이 아직 확정되지 않았어요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6F1CF20-1D2C-BEAE-82F0-F5D1D91D816D}"/>
              </a:ext>
            </a:extLst>
          </p:cNvPr>
          <p:cNvGrpSpPr/>
          <p:nvPr/>
        </p:nvGrpSpPr>
        <p:grpSpPr>
          <a:xfrm>
            <a:off x="426112" y="931600"/>
            <a:ext cx="796863" cy="316109"/>
            <a:chOff x="4733925" y="2686050"/>
            <a:chExt cx="1362075" cy="409435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AFADAE18-7EB9-2741-E091-7E36E63BF8B5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8EC5D8F6-D5EF-4315-DD78-50576384C7E6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CA6D1E75-FC53-8FFE-DFA8-19436EBF9B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5D9C03A0-89E1-CF8D-999A-83DC6B1348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B7A9729-7407-8EAD-4BF9-AF75F223195C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C3426A8-DFD1-C499-6212-699BA3278748}"/>
              </a:ext>
            </a:extLst>
          </p:cNvPr>
          <p:cNvGrpSpPr/>
          <p:nvPr/>
        </p:nvGrpSpPr>
        <p:grpSpPr>
          <a:xfrm>
            <a:off x="2752943" y="931577"/>
            <a:ext cx="361950" cy="316109"/>
            <a:chOff x="4733925" y="2686050"/>
            <a:chExt cx="1362075" cy="409435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E43B05F-56A9-BD2B-ED1F-68CE4556B05D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7DDF0E40-A30F-186C-1CE7-A50CE4259570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55919AA4-7177-2E88-2FED-32D9E3D033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6BA3EFEC-222F-8DFE-2F34-E1F3AEE407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235AF9E-B07F-5E73-C444-902AAF0DA2EF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72" name="타원 71">
            <a:extLst>
              <a:ext uri="{FF2B5EF4-FFF2-40B4-BE49-F238E27FC236}">
                <a16:creationId xmlns:a16="http://schemas.microsoft.com/office/drawing/2014/main" id="{CBD23C36-0D53-2423-7652-499949400B2B}"/>
              </a:ext>
            </a:extLst>
          </p:cNvPr>
          <p:cNvSpPr/>
          <p:nvPr/>
        </p:nvSpPr>
        <p:spPr>
          <a:xfrm>
            <a:off x="414893" y="2095304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287A4A-2590-6ACC-68B5-E0FE29CD6DB4}"/>
              </a:ext>
            </a:extLst>
          </p:cNvPr>
          <p:cNvSpPr txBox="1"/>
          <p:nvPr/>
        </p:nvSpPr>
        <p:spPr>
          <a:xfrm>
            <a:off x="425326" y="6569602"/>
            <a:ext cx="2699998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0" rIns="0">
            <a:spAutoFit/>
          </a:bodyPr>
          <a:lstStyle/>
          <a:p>
            <a:pPr algn="ctr"/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DS_MI_FE_09_02_02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D93435-AEB9-C344-8958-D6456EEE0183}"/>
              </a:ext>
            </a:extLst>
          </p:cNvPr>
          <p:cNvGrpSpPr/>
          <p:nvPr/>
        </p:nvGrpSpPr>
        <p:grpSpPr>
          <a:xfrm>
            <a:off x="504309" y="3150517"/>
            <a:ext cx="2539660" cy="274320"/>
            <a:chOff x="6846094" y="3510739"/>
            <a:chExt cx="2169534" cy="274320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4BF45761-22DA-8062-FD9C-710A8574BD0A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5768DCA-BAC5-EBD4-F773-DB8605DC2C14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문자 발송</a:t>
              </a:r>
            </a:p>
          </p:txBody>
        </p:sp>
      </p:grp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C443EA0-46A7-D04F-4B94-ACB7444649A6}"/>
              </a:ext>
            </a:extLst>
          </p:cNvPr>
          <p:cNvSpPr/>
          <p:nvPr/>
        </p:nvSpPr>
        <p:spPr>
          <a:xfrm>
            <a:off x="3518266" y="534217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/>
              <a:t>이번달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미확정</a:t>
            </a:r>
            <a:r>
              <a:rPr lang="ko-KR" altLang="en-US" sz="1200" b="1" dirty="0"/>
              <a:t> 문자발송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F1DF8D-4188-3729-7E57-39460BB8D16F}"/>
              </a:ext>
            </a:extLst>
          </p:cNvPr>
          <p:cNvSpPr txBox="1"/>
          <p:nvPr/>
        </p:nvSpPr>
        <p:spPr>
          <a:xfrm>
            <a:off x="3528699" y="2220026"/>
            <a:ext cx="2677900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다른 업무가 필요하시면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“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처음으로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” 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라고 말씀해 주세요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032A8B-232F-28EA-46D7-825FFFF723EC}"/>
              </a:ext>
            </a:extLst>
          </p:cNvPr>
          <p:cNvSpPr txBox="1"/>
          <p:nvPr/>
        </p:nvSpPr>
        <p:spPr>
          <a:xfrm>
            <a:off x="3528699" y="1490668"/>
            <a:ext cx="74251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요금 조회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5AA577-9766-3433-6583-BE8F17F48A13}"/>
              </a:ext>
            </a:extLst>
          </p:cNvPr>
          <p:cNvSpPr txBox="1"/>
          <p:nvPr/>
        </p:nvSpPr>
        <p:spPr>
          <a:xfrm>
            <a:off x="3518266" y="1841389"/>
            <a:ext cx="2699999" cy="25494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지난달 청구 요금이 문자로 발송되었어요</a:t>
            </a:r>
            <a:r>
              <a:rPr lang="en-US" altLang="ko-KR" sz="1000" dirty="0">
                <a:solidFill>
                  <a:schemeClr val="bg1"/>
                </a:solidFill>
              </a:rPr>
              <a:t>. 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92894C8-EA30-1C6B-A6DE-A54CE30F0DF0}"/>
              </a:ext>
            </a:extLst>
          </p:cNvPr>
          <p:cNvGrpSpPr/>
          <p:nvPr/>
        </p:nvGrpSpPr>
        <p:grpSpPr>
          <a:xfrm>
            <a:off x="3529485" y="931600"/>
            <a:ext cx="796863" cy="316109"/>
            <a:chOff x="4733925" y="2686050"/>
            <a:chExt cx="1362075" cy="409435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1CD88A20-F802-4B7B-CB5C-97CD348ADAF0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0099324-F731-BC76-2124-3BC0CDEEE88A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F3594ABD-2792-A699-F488-2616005BB6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363C00C7-0D2D-2563-2D15-16C87EB0AA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B088CF-D68B-1E6B-6054-FCCFCB959BF1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BFB9C0D-D18C-CE23-B7D5-07029A680AB4}"/>
              </a:ext>
            </a:extLst>
          </p:cNvPr>
          <p:cNvGrpSpPr/>
          <p:nvPr/>
        </p:nvGrpSpPr>
        <p:grpSpPr>
          <a:xfrm>
            <a:off x="5856316" y="931577"/>
            <a:ext cx="361950" cy="316109"/>
            <a:chOff x="4733925" y="2686050"/>
            <a:chExt cx="1362075" cy="409435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08D01634-E032-5EE5-87D3-E6694A2C464B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0E61F211-DF8F-AE2C-0B25-7B9F5F0EEF63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16D877EF-0F83-BE84-581B-26B5D01960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22C0557F-8B43-8A61-6D88-AB1557B6AD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B2C1416-8A80-6D7B-76D0-BBC4D0229D52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A8CDB050-32F1-720B-D890-58F1F1D79573}"/>
              </a:ext>
            </a:extLst>
          </p:cNvPr>
          <p:cNvSpPr txBox="1"/>
          <p:nvPr/>
        </p:nvSpPr>
        <p:spPr>
          <a:xfrm>
            <a:off x="3528699" y="6569602"/>
            <a:ext cx="2699998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0" rIns="0">
            <a:spAutoFit/>
          </a:bodyPr>
          <a:lstStyle/>
          <a:p>
            <a:pPr algn="ctr"/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DS_MI_FE_09_02_04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CBFE49-5AC0-9D1C-E6AD-F224CE14D38B}"/>
              </a:ext>
            </a:extLst>
          </p:cNvPr>
          <p:cNvSpPr txBox="1"/>
          <p:nvPr/>
        </p:nvSpPr>
        <p:spPr>
          <a:xfrm>
            <a:off x="416596" y="3429000"/>
            <a:ext cx="2677900" cy="755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</a:rPr>
              <a:t>상세 요금 내역</a:t>
            </a:r>
            <a:br>
              <a:rPr lang="en-US" altLang="ko-KR" sz="1000" dirty="0">
                <a:latin typeface="+mn-ea"/>
              </a:rPr>
            </a:br>
            <a:r>
              <a:rPr lang="en-US" altLang="ko-KR" sz="1000" dirty="0">
                <a:latin typeface="+mn-ea"/>
              </a:rPr>
              <a:t>-</a:t>
            </a:r>
            <a:r>
              <a:rPr lang="ko-KR" altLang="en-US" sz="1000" dirty="0">
                <a:latin typeface="+mn-ea"/>
              </a:rPr>
              <a:t> 할인요금 원</a:t>
            </a:r>
            <a:br>
              <a:rPr lang="en-US" altLang="ko-KR" sz="1000" dirty="0">
                <a:latin typeface="+mn-ea"/>
              </a:rPr>
            </a:br>
            <a:r>
              <a:rPr lang="en-US" altLang="ko-KR" sz="1000" dirty="0">
                <a:latin typeface="+mn-ea"/>
              </a:rPr>
              <a:t>- </a:t>
            </a:r>
            <a:r>
              <a:rPr lang="ko-KR" altLang="en-US" sz="1000" dirty="0">
                <a:latin typeface="+mn-ea"/>
              </a:rPr>
              <a:t>미납요금 원</a:t>
            </a:r>
            <a:endParaRPr lang="en-US" altLang="ko-KR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44612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3E74D-D20B-E6B3-CD0A-353A22976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타원 100">
            <a:extLst>
              <a:ext uri="{FF2B5EF4-FFF2-40B4-BE49-F238E27FC236}">
                <a16:creationId xmlns:a16="http://schemas.microsoft.com/office/drawing/2014/main" id="{3B4D9EF7-611F-D333-5424-9F7FD242795F}"/>
              </a:ext>
            </a:extLst>
          </p:cNvPr>
          <p:cNvSpPr/>
          <p:nvPr/>
        </p:nvSpPr>
        <p:spPr>
          <a:xfrm>
            <a:off x="1333521" y="2680486"/>
            <a:ext cx="763250" cy="763250"/>
          </a:xfrm>
          <a:prstGeom prst="ellipse">
            <a:avLst/>
          </a:prstGeom>
          <a:solidFill>
            <a:schemeClr val="bg1"/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9100E87D-D826-FFFF-B96D-10F4ECA9EBDB}"/>
              </a:ext>
            </a:extLst>
          </p:cNvPr>
          <p:cNvGraphicFramePr>
            <a:graphicFrameLocks noGrp="1"/>
          </p:cNvGraphicFramePr>
          <p:nvPr/>
        </p:nvGraphicFramePr>
        <p:xfrm>
          <a:off x="9759315" y="532464"/>
          <a:ext cx="2361311" cy="2676594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사용자가 요금이라고 발화 했을 때 업무를 선택하는 화면이 나타남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.</a:t>
                      </a: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사용자가 요금이라고 발화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021689"/>
                  </a:ext>
                </a:extLst>
              </a:tr>
              <a:tr h="257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요금이라고 발화 후 동일 페이지에서 </a:t>
                      </a:r>
                      <a:b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”</a:t>
                      </a: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요금</a:t>
                      </a: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”</a:t>
                      </a: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에 대한 업무를 선택해 주세요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가 타이핑 되듯 나타남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520866"/>
                  </a:ext>
                </a:extLst>
              </a:tr>
              <a:tr h="257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요금에 해당하는 메뉴들이 나타남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현재 메뉴는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4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개 정도가 있음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0825686"/>
                  </a:ext>
                </a:extLst>
              </a:tr>
              <a:tr h="257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이에 대해 요금 확인 클릭 시 요금 확인 화면으로 이동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332299"/>
                  </a:ext>
                </a:extLst>
              </a:tr>
              <a:tr h="257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326129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5767233-C414-DDC3-2905-C04546DF85CE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공통 </a:t>
            </a:r>
            <a:r>
              <a:rPr lang="en-US" altLang="ko-KR" sz="800" dirty="0"/>
              <a:t>UI : 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DFF13AD-AFC4-1C83-F774-AA33B936274C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DS_MI_CM_01_01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1520DB3E-AB22-88C3-4E69-D176F965C5CD}"/>
              </a:ext>
            </a:extLst>
          </p:cNvPr>
          <p:cNvSpPr/>
          <p:nvPr/>
        </p:nvSpPr>
        <p:spPr>
          <a:xfrm>
            <a:off x="423511" y="532464"/>
            <a:ext cx="2711576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홈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발화 전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0E6AC6-90B8-4502-115B-384DCC9CACC8}"/>
              </a:ext>
            </a:extLst>
          </p:cNvPr>
          <p:cNvSpPr txBox="1"/>
          <p:nvPr/>
        </p:nvSpPr>
        <p:spPr>
          <a:xfrm>
            <a:off x="508519" y="3965193"/>
            <a:ext cx="2531462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통화 중에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상담사 연결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또는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처음으로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라고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말씀해보세요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!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4ECC3CE-648D-B91F-92A3-DD7EB1AD160B}"/>
              </a:ext>
            </a:extLst>
          </p:cNvPr>
          <p:cNvGrpSpPr/>
          <p:nvPr/>
        </p:nvGrpSpPr>
        <p:grpSpPr>
          <a:xfrm>
            <a:off x="423510" y="943540"/>
            <a:ext cx="796863" cy="316109"/>
            <a:chOff x="4733925" y="2686050"/>
            <a:chExt cx="1362075" cy="409435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9B285720-5FB9-2711-2FE3-6BCB0E686219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7A701BB7-3258-5EC2-1BF0-EE3F6022F636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1C05F284-56BD-464D-0C3C-923E876C29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3CF72A15-D1C5-8847-21D8-41AEF0271C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6247043-B94F-421D-CB7A-26C4913612B6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A6DE66E-8EB8-F001-C8D4-D462C76D0311}"/>
              </a:ext>
            </a:extLst>
          </p:cNvPr>
          <p:cNvGrpSpPr/>
          <p:nvPr/>
        </p:nvGrpSpPr>
        <p:grpSpPr>
          <a:xfrm>
            <a:off x="2754606" y="939916"/>
            <a:ext cx="361950" cy="316109"/>
            <a:chOff x="4733925" y="2686050"/>
            <a:chExt cx="1362075" cy="409435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FF5CFDC-ECC5-7498-68A4-01DF9CE0352C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0F3E48F9-1D11-BCC8-750A-436BFC218152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7ED5F8AE-E05B-DEFB-440C-73D3AFB12D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E3F3DAFC-FEFB-7D68-4AAC-9A027551C4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97B57C2-2E59-88D4-6C15-FA80C1860DC4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5A979CB-0B2E-E3E8-41C2-2F70A023B611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</a:t>
            </a:r>
            <a:r>
              <a:rPr lang="en-US" altLang="ko-KR" sz="900" dirty="0"/>
              <a:t>CM_01_01_01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2912A06-65BE-D97E-F50F-C882AB2F5CC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1496162" y="2843127"/>
            <a:ext cx="437968" cy="43796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2AE3B98-B09C-72B0-4514-046B4C981273}"/>
              </a:ext>
            </a:extLst>
          </p:cNvPr>
          <p:cNvSpPr txBox="1"/>
          <p:nvPr/>
        </p:nvSpPr>
        <p:spPr>
          <a:xfrm>
            <a:off x="522943" y="1536121"/>
            <a:ext cx="2502608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SK</a:t>
            </a:r>
            <a:r>
              <a:rPr lang="ko-KR" altLang="en-US" sz="1200" dirty="0" err="1">
                <a:latin typeface="+mn-ea"/>
              </a:rPr>
              <a:t>브로드밴드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AI</a:t>
            </a:r>
            <a:r>
              <a:rPr lang="ko-KR" altLang="en-US" sz="1200" dirty="0">
                <a:latin typeface="+mn-ea"/>
              </a:rPr>
              <a:t>상담사 </a:t>
            </a:r>
            <a:r>
              <a:rPr lang="ko-KR" altLang="en-US" sz="1200" dirty="0" err="1">
                <a:latin typeface="+mn-ea"/>
              </a:rPr>
              <a:t>콜비에요</a:t>
            </a:r>
            <a:r>
              <a:rPr lang="en-US" altLang="ko-KR" sz="1200" dirty="0">
                <a:latin typeface="+mn-ea"/>
              </a:rPr>
              <a:t>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3EF97B8-E604-B999-2062-6AB5F46F0924}"/>
              </a:ext>
            </a:extLst>
          </p:cNvPr>
          <p:cNvSpPr txBox="1"/>
          <p:nvPr/>
        </p:nvSpPr>
        <p:spPr>
          <a:xfrm>
            <a:off x="431293" y="1946215"/>
            <a:ext cx="2700001" cy="253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원하시는 서비스를 말씀해 주세요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00C9AC4-0949-BBD2-0656-1E76D6D73C46}"/>
              </a:ext>
            </a:extLst>
          </p:cNvPr>
          <p:cNvSpPr/>
          <p:nvPr/>
        </p:nvSpPr>
        <p:spPr>
          <a:xfrm>
            <a:off x="670609" y="5954803"/>
            <a:ext cx="1972296" cy="37073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요금 상담을 해보시겠어요</a:t>
            </a:r>
            <a:r>
              <a:rPr lang="en-US" altLang="ko-KR" sz="900" dirty="0"/>
              <a:t>?</a:t>
            </a:r>
            <a:endParaRPr lang="ko-KR" altLang="en-US" sz="9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3009524-2B07-9C3B-4F3A-BCE8723FAEFA}"/>
              </a:ext>
            </a:extLst>
          </p:cNvPr>
          <p:cNvSpPr/>
          <p:nvPr/>
        </p:nvSpPr>
        <p:spPr>
          <a:xfrm>
            <a:off x="2447722" y="5862799"/>
            <a:ext cx="577829" cy="5778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814A7419-88EB-A303-1AE2-F8FE2A38363F}"/>
              </a:ext>
            </a:extLst>
          </p:cNvPr>
          <p:cNvSpPr/>
          <p:nvPr/>
        </p:nvSpPr>
        <p:spPr>
          <a:xfrm>
            <a:off x="3530317" y="532464"/>
            <a:ext cx="2711576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홈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발화 후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7294E98-FA1D-F44E-C232-E7B68998A154}"/>
              </a:ext>
            </a:extLst>
          </p:cNvPr>
          <p:cNvSpPr txBox="1"/>
          <p:nvPr/>
        </p:nvSpPr>
        <p:spPr>
          <a:xfrm>
            <a:off x="3615325" y="4915831"/>
            <a:ext cx="2531462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통화 중에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상담사 연결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또는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처음으로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라고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말씀해보세요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!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1B0B437C-6988-DFCD-CF9A-8C3447456DAF}"/>
              </a:ext>
            </a:extLst>
          </p:cNvPr>
          <p:cNvGrpSpPr/>
          <p:nvPr/>
        </p:nvGrpSpPr>
        <p:grpSpPr>
          <a:xfrm>
            <a:off x="3530316" y="943540"/>
            <a:ext cx="796863" cy="316109"/>
            <a:chOff x="4733925" y="2686050"/>
            <a:chExt cx="1362075" cy="409435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F0475972-E947-CF21-10ED-EB44315FB1F3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E89EAD5C-A453-F0E9-A246-5F95F3438FD9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29469BFC-87BE-8201-3C88-9DF77AAF23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C6268206-4919-3B32-D50B-4396B9D111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2E37816-9679-27FE-C4C3-785A0DA461DB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2C45B69-1A3E-AF3B-CE4A-E98DCD02522B}"/>
              </a:ext>
            </a:extLst>
          </p:cNvPr>
          <p:cNvGrpSpPr/>
          <p:nvPr/>
        </p:nvGrpSpPr>
        <p:grpSpPr>
          <a:xfrm>
            <a:off x="5861412" y="939916"/>
            <a:ext cx="361950" cy="316109"/>
            <a:chOff x="4733925" y="2686050"/>
            <a:chExt cx="1362075" cy="409435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2737519D-828D-B68F-35E0-5D782F96C90A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47F46BC9-4309-39FC-A7BE-831E20C687A3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064CB663-F8CE-5CC2-FB34-5D509C658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A3E9BF74-86DC-AFA9-74B7-530E66E6B4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2FC65FD-6442-8539-6CAA-EE17342F3A27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F3058F36-CFE6-7FC1-A08C-0BA12E94B8A6}"/>
              </a:ext>
            </a:extLst>
          </p:cNvPr>
          <p:cNvSpPr txBox="1"/>
          <p:nvPr/>
        </p:nvSpPr>
        <p:spPr>
          <a:xfrm>
            <a:off x="3538101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</a:t>
            </a:r>
            <a:r>
              <a:rPr lang="en-US" altLang="ko-KR" sz="900" dirty="0"/>
              <a:t>CM_01_01_01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51636D-7F43-C107-6F6A-2DFF08F6CE32}"/>
              </a:ext>
            </a:extLst>
          </p:cNvPr>
          <p:cNvSpPr txBox="1"/>
          <p:nvPr/>
        </p:nvSpPr>
        <p:spPr>
          <a:xfrm>
            <a:off x="3629749" y="1536121"/>
            <a:ext cx="2502608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SK</a:t>
            </a:r>
            <a:r>
              <a:rPr lang="ko-KR" altLang="en-US" sz="1200" dirty="0" err="1">
                <a:latin typeface="+mn-ea"/>
              </a:rPr>
              <a:t>브로드밴드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AI</a:t>
            </a:r>
            <a:r>
              <a:rPr lang="ko-KR" altLang="en-US" sz="1200" dirty="0">
                <a:latin typeface="+mn-ea"/>
              </a:rPr>
              <a:t>상담사 </a:t>
            </a:r>
            <a:r>
              <a:rPr lang="ko-KR" altLang="en-US" sz="1200" dirty="0" err="1">
                <a:latin typeface="+mn-ea"/>
              </a:rPr>
              <a:t>콜비에요</a:t>
            </a:r>
            <a:r>
              <a:rPr lang="en-US" altLang="ko-KR" sz="1200" dirty="0">
                <a:latin typeface="+mn-ea"/>
              </a:rPr>
              <a:t>!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3BB0F1D-A273-3B54-3403-5E0E7E58E5C5}"/>
              </a:ext>
            </a:extLst>
          </p:cNvPr>
          <p:cNvSpPr txBox="1"/>
          <p:nvPr/>
        </p:nvSpPr>
        <p:spPr>
          <a:xfrm>
            <a:off x="3538099" y="1946215"/>
            <a:ext cx="2700001" cy="253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800" dirty="0">
                <a:solidFill>
                  <a:prstClr val="black"/>
                </a:solidFill>
                <a:latin typeface="맑은 고딕" panose="020B0503020000020004" pitchFamily="50" charset="-127"/>
              </a:rPr>
              <a:t>원하시는 서비스를 말씀해 주세요</a:t>
            </a:r>
            <a:r>
              <a:rPr lang="en-US" altLang="ko-KR" sz="800" dirty="0">
                <a:solidFill>
                  <a:prstClr val="black"/>
                </a:solidFill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311162AE-CBF1-F527-2680-7299E7D873F1}"/>
              </a:ext>
            </a:extLst>
          </p:cNvPr>
          <p:cNvSpPr/>
          <p:nvPr/>
        </p:nvSpPr>
        <p:spPr>
          <a:xfrm>
            <a:off x="3777415" y="5954803"/>
            <a:ext cx="1972296" cy="37073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요금 상담을 해보시겠어요</a:t>
            </a:r>
            <a:r>
              <a:rPr lang="en-US" altLang="ko-KR" sz="900" dirty="0"/>
              <a:t>?</a:t>
            </a:r>
            <a:endParaRPr lang="ko-KR" altLang="en-US" sz="900" dirty="0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9B1BA2B6-2582-494E-963D-91E28DD48782}"/>
              </a:ext>
            </a:extLst>
          </p:cNvPr>
          <p:cNvSpPr/>
          <p:nvPr/>
        </p:nvSpPr>
        <p:spPr>
          <a:xfrm>
            <a:off x="5554528" y="5862799"/>
            <a:ext cx="577829" cy="5778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A63935C7-2815-6558-AFAC-D70BE45CD960}"/>
              </a:ext>
            </a:extLst>
          </p:cNvPr>
          <p:cNvSpPr/>
          <p:nvPr/>
        </p:nvSpPr>
        <p:spPr>
          <a:xfrm>
            <a:off x="6626087" y="532464"/>
            <a:ext cx="2711576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홈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발화 후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C903B15-F2AB-FB82-98A8-F8171D04E850}"/>
              </a:ext>
            </a:extLst>
          </p:cNvPr>
          <p:cNvSpPr txBox="1"/>
          <p:nvPr/>
        </p:nvSpPr>
        <p:spPr>
          <a:xfrm>
            <a:off x="6711095" y="4915831"/>
            <a:ext cx="2531462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통화 중에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상담사 연결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또는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처음으로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라고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말씀해보세요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!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1838792C-A036-FB25-9B6B-1F34164F5BEF}"/>
              </a:ext>
            </a:extLst>
          </p:cNvPr>
          <p:cNvGrpSpPr/>
          <p:nvPr/>
        </p:nvGrpSpPr>
        <p:grpSpPr>
          <a:xfrm>
            <a:off x="6626086" y="943540"/>
            <a:ext cx="796863" cy="316109"/>
            <a:chOff x="4733925" y="2686050"/>
            <a:chExt cx="1362075" cy="409435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44326BD6-8A4B-A14E-6327-983E523A4CF4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4763CA17-95F0-8F11-EA54-74029CDBC5D0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25" name="직선 연결선 124">
                <a:extLst>
                  <a:ext uri="{FF2B5EF4-FFF2-40B4-BE49-F238E27FC236}">
                    <a16:creationId xmlns:a16="http://schemas.microsoft.com/office/drawing/2014/main" id="{A21120F2-DBC5-9701-853B-DDB8CECDDA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F123CC5A-3C07-8205-87EC-0F84303017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DD912022-0158-779B-E36A-B9F1390A9A9F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A18BDBAC-4DA6-F567-6AFB-BB819157709A}"/>
              </a:ext>
            </a:extLst>
          </p:cNvPr>
          <p:cNvGrpSpPr/>
          <p:nvPr/>
        </p:nvGrpSpPr>
        <p:grpSpPr>
          <a:xfrm>
            <a:off x="8957182" y="939916"/>
            <a:ext cx="361950" cy="316109"/>
            <a:chOff x="4733925" y="2686050"/>
            <a:chExt cx="1362075" cy="409435"/>
          </a:xfrm>
        </p:grpSpPr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E642F636-2C54-C569-5494-BC34C4DA9BC4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C91012A9-8161-AEE9-DC23-F5E1553139E4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2" name="직선 연결선 131">
                <a:extLst>
                  <a:ext uri="{FF2B5EF4-FFF2-40B4-BE49-F238E27FC236}">
                    <a16:creationId xmlns:a16="http://schemas.microsoft.com/office/drawing/2014/main" id="{7B6BEF8D-2516-C2D7-FE0E-085FC692AB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 132">
                <a:extLst>
                  <a:ext uri="{FF2B5EF4-FFF2-40B4-BE49-F238E27FC236}">
                    <a16:creationId xmlns:a16="http://schemas.microsoft.com/office/drawing/2014/main" id="{4791ADAE-11ED-0DA5-77B1-CDBA1D622C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125433B-E0BC-3DD6-6A18-0206CF887760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6A7B1BEB-0919-0B4A-4D7C-85FEA7DFC0DC}"/>
              </a:ext>
            </a:extLst>
          </p:cNvPr>
          <p:cNvSpPr txBox="1"/>
          <p:nvPr/>
        </p:nvSpPr>
        <p:spPr>
          <a:xfrm>
            <a:off x="6633871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</a:t>
            </a:r>
            <a:r>
              <a:rPr lang="en-US" altLang="ko-KR" sz="900" dirty="0"/>
              <a:t>CM_01_01_01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EA312B6-2A8F-00CF-E7F8-ED495BA7CB34}"/>
              </a:ext>
            </a:extLst>
          </p:cNvPr>
          <p:cNvSpPr txBox="1"/>
          <p:nvPr/>
        </p:nvSpPr>
        <p:spPr>
          <a:xfrm>
            <a:off x="6725519" y="1536121"/>
            <a:ext cx="2502608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SK</a:t>
            </a:r>
            <a:r>
              <a:rPr lang="ko-KR" altLang="en-US" sz="1200" dirty="0" err="1">
                <a:latin typeface="+mn-ea"/>
              </a:rPr>
              <a:t>브로드밴드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AI</a:t>
            </a:r>
            <a:r>
              <a:rPr lang="ko-KR" altLang="en-US" sz="1200" dirty="0">
                <a:latin typeface="+mn-ea"/>
              </a:rPr>
              <a:t>상담사 </a:t>
            </a:r>
            <a:r>
              <a:rPr lang="ko-KR" altLang="en-US" sz="1200" dirty="0" err="1">
                <a:latin typeface="+mn-ea"/>
              </a:rPr>
              <a:t>콜비에요</a:t>
            </a:r>
            <a:r>
              <a:rPr lang="en-US" altLang="ko-KR" sz="1200" dirty="0">
                <a:latin typeface="+mn-ea"/>
              </a:rPr>
              <a:t>!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7478046F-562D-1EAF-A66A-B68D85EC7DF9}"/>
              </a:ext>
            </a:extLst>
          </p:cNvPr>
          <p:cNvSpPr txBox="1"/>
          <p:nvPr/>
        </p:nvSpPr>
        <p:spPr>
          <a:xfrm>
            <a:off x="6633869" y="1946215"/>
            <a:ext cx="2700001" cy="437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아래 버튼을 선택해 주시거나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직접 입력 또는 말씀해주세요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1A92D10D-206B-59FC-FD21-22F1E106E161}"/>
              </a:ext>
            </a:extLst>
          </p:cNvPr>
          <p:cNvSpPr/>
          <p:nvPr/>
        </p:nvSpPr>
        <p:spPr>
          <a:xfrm>
            <a:off x="6873185" y="5954803"/>
            <a:ext cx="1972296" cy="37073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요금 상담을 해보시겠어요</a:t>
            </a:r>
            <a:r>
              <a:rPr lang="en-US" altLang="ko-KR" sz="900" dirty="0"/>
              <a:t>?</a:t>
            </a:r>
            <a:endParaRPr lang="ko-KR" altLang="en-US" sz="900" dirty="0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63167579-CD94-CFD5-E194-F36EFBDFA47B}"/>
              </a:ext>
            </a:extLst>
          </p:cNvPr>
          <p:cNvSpPr/>
          <p:nvPr/>
        </p:nvSpPr>
        <p:spPr>
          <a:xfrm>
            <a:off x="8650298" y="5862799"/>
            <a:ext cx="577829" cy="5778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22FD1A6-79ED-EBF0-C424-2A83471CA595}"/>
              </a:ext>
            </a:extLst>
          </p:cNvPr>
          <p:cNvGrpSpPr/>
          <p:nvPr/>
        </p:nvGrpSpPr>
        <p:grpSpPr>
          <a:xfrm>
            <a:off x="5866647" y="950006"/>
            <a:ext cx="361950" cy="316109"/>
            <a:chOff x="4733925" y="2686050"/>
            <a:chExt cx="1362075" cy="409435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7AB3604F-F6C8-83AB-0282-9B19210B9648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C18C0E2B-3B6B-26A7-5E65-C7B615D2209E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C0933EB3-B50E-6FC8-B29D-718C2DBCC3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3A857F6C-C5CE-7EF0-1B83-2234024215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9A1F7D-EF55-87A3-CA26-B2C6DC37433E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4C35FBB0-9D43-5A34-1412-AEC9434B6F33}"/>
              </a:ext>
            </a:extLst>
          </p:cNvPr>
          <p:cNvSpPr txBox="1"/>
          <p:nvPr/>
        </p:nvSpPr>
        <p:spPr>
          <a:xfrm>
            <a:off x="431293" y="5532081"/>
            <a:ext cx="2700001" cy="253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퀵메뉴를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통해 메뉴로 바로 가실 수 있어요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D63DDA91-F20E-7469-D87F-D09B422D89C0}"/>
              </a:ext>
            </a:extLst>
          </p:cNvPr>
          <p:cNvSpPr/>
          <p:nvPr/>
        </p:nvSpPr>
        <p:spPr>
          <a:xfrm>
            <a:off x="3912609" y="4226380"/>
            <a:ext cx="1890775" cy="24752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“</a:t>
            </a:r>
            <a:r>
              <a:rPr lang="ko-KR" altLang="en-US" sz="900" dirty="0">
                <a:solidFill>
                  <a:schemeClr val="tx1"/>
                </a:solidFill>
              </a:rPr>
              <a:t>요금 확인해줘</a:t>
            </a:r>
            <a:r>
              <a:rPr lang="en-US" altLang="ko-KR" sz="900" dirty="0">
                <a:solidFill>
                  <a:schemeClr val="tx1"/>
                </a:solidFill>
              </a:rPr>
              <a:t>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9EC3DA2D-2A24-3300-8A48-0019D56FC517}"/>
              </a:ext>
            </a:extLst>
          </p:cNvPr>
          <p:cNvGrpSpPr/>
          <p:nvPr/>
        </p:nvGrpSpPr>
        <p:grpSpPr>
          <a:xfrm>
            <a:off x="3658515" y="3568583"/>
            <a:ext cx="2443604" cy="289248"/>
            <a:chOff x="552451" y="6061447"/>
            <a:chExt cx="2443604" cy="289248"/>
          </a:xfrm>
        </p:grpSpPr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5F62F919-8632-0081-624D-C472FF9CC8EC}"/>
                </a:ext>
              </a:extLst>
            </p:cNvPr>
            <p:cNvSpPr/>
            <p:nvPr/>
          </p:nvSpPr>
          <p:spPr>
            <a:xfrm>
              <a:off x="552451" y="6061447"/>
              <a:ext cx="2443604" cy="289248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FB8E62E-A176-D14F-EF2A-A9602E2D5A5A}"/>
                </a:ext>
              </a:extLst>
            </p:cNvPr>
            <p:cNvSpPr txBox="1"/>
            <p:nvPr/>
          </p:nvSpPr>
          <p:spPr>
            <a:xfrm>
              <a:off x="886795" y="6145894"/>
              <a:ext cx="181052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 dirty="0">
                  <a:solidFill>
                    <a:schemeClr val="accent1"/>
                  </a:solidFill>
                </a:rPr>
                <a:t>“</a:t>
              </a:r>
              <a:r>
                <a:rPr lang="ko-KR" altLang="en-US" sz="800" b="1" dirty="0">
                  <a:solidFill>
                    <a:schemeClr val="accent1"/>
                  </a:solidFill>
                </a:rPr>
                <a:t>요금</a:t>
              </a:r>
              <a:r>
                <a:rPr lang="en-US" altLang="ko-KR" sz="800" b="1" dirty="0">
                  <a:solidFill>
                    <a:schemeClr val="accent1"/>
                  </a:solidFill>
                </a:rPr>
                <a:t>”</a:t>
              </a:r>
              <a:r>
                <a:rPr lang="ko-KR" altLang="en-US" sz="800" dirty="0"/>
                <a:t>에 대한 업무를 선택해 주세요</a:t>
              </a:r>
            </a:p>
          </p:txBody>
        </p:sp>
      </p:grpSp>
      <p:pic>
        <p:nvPicPr>
          <p:cNvPr id="108" name="그림 107">
            <a:extLst>
              <a:ext uri="{FF2B5EF4-FFF2-40B4-BE49-F238E27FC236}">
                <a16:creationId xmlns:a16="http://schemas.microsoft.com/office/drawing/2014/main" id="{61A78610-2DC9-2FC8-C9E3-489633957C3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3709137" y="3621628"/>
            <a:ext cx="180000" cy="180000"/>
          </a:xfrm>
          <a:prstGeom prst="rect">
            <a:avLst/>
          </a:prstGeom>
        </p:spPr>
      </p:pic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0AB7560F-9788-5906-9E50-BA46C2339F96}"/>
              </a:ext>
            </a:extLst>
          </p:cNvPr>
          <p:cNvSpPr/>
          <p:nvPr/>
        </p:nvSpPr>
        <p:spPr>
          <a:xfrm>
            <a:off x="3658515" y="3835167"/>
            <a:ext cx="2443604" cy="85363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EDCB407-245E-67CE-2670-4C821AD5ED2D}"/>
              </a:ext>
            </a:extLst>
          </p:cNvPr>
          <p:cNvSpPr txBox="1"/>
          <p:nvPr/>
        </p:nvSpPr>
        <p:spPr>
          <a:xfrm>
            <a:off x="3992859" y="3919615"/>
            <a:ext cx="1998365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800" b="1" dirty="0">
                <a:solidFill>
                  <a:schemeClr val="accent1"/>
                </a:solidFill>
              </a:rPr>
              <a:t>요금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확인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3D25ED52-A062-F16A-6104-1F76B206EF04}"/>
              </a:ext>
            </a:extLst>
          </p:cNvPr>
          <p:cNvSpPr txBox="1"/>
          <p:nvPr/>
        </p:nvSpPr>
        <p:spPr>
          <a:xfrm>
            <a:off x="3992859" y="4102527"/>
            <a:ext cx="1998365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</a:t>
            </a:r>
            <a:r>
              <a:rPr lang="ko-KR" altLang="en-US" sz="800" b="1" dirty="0">
                <a:solidFill>
                  <a:schemeClr val="accent1"/>
                </a:solidFill>
              </a:rPr>
              <a:t>요금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결제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1DC6A5E6-98E1-1D33-9F00-843A8B8C5E65}"/>
              </a:ext>
            </a:extLst>
          </p:cNvPr>
          <p:cNvSpPr txBox="1"/>
          <p:nvPr/>
        </p:nvSpPr>
        <p:spPr>
          <a:xfrm>
            <a:off x="3992859" y="4298735"/>
            <a:ext cx="1998365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800" b="1" dirty="0">
                <a:solidFill>
                  <a:schemeClr val="accent1"/>
                </a:solidFill>
              </a:rPr>
              <a:t>요금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안내서 재발행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6B5A4A6-4EF8-D6AC-79F9-FB26E0DC7604}"/>
              </a:ext>
            </a:extLst>
          </p:cNvPr>
          <p:cNvSpPr txBox="1"/>
          <p:nvPr/>
        </p:nvSpPr>
        <p:spPr>
          <a:xfrm>
            <a:off x="3992859" y="4483248"/>
            <a:ext cx="1998365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800" b="1" dirty="0">
                <a:solidFill>
                  <a:schemeClr val="accent1"/>
                </a:solidFill>
              </a:rPr>
              <a:t>요금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납부 이력 확인서 발행</a:t>
            </a: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615149C2-890A-9A3F-52B7-D15532A8BA6C}"/>
              </a:ext>
            </a:extLst>
          </p:cNvPr>
          <p:cNvSpPr/>
          <p:nvPr/>
        </p:nvSpPr>
        <p:spPr>
          <a:xfrm>
            <a:off x="4546621" y="2561541"/>
            <a:ext cx="763250" cy="763250"/>
          </a:xfrm>
          <a:prstGeom prst="ellipse">
            <a:avLst/>
          </a:prstGeom>
          <a:solidFill>
            <a:schemeClr val="bg1"/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6" name="그림 155">
            <a:extLst>
              <a:ext uri="{FF2B5EF4-FFF2-40B4-BE49-F238E27FC236}">
                <a16:creationId xmlns:a16="http://schemas.microsoft.com/office/drawing/2014/main" id="{BE9E5C86-ECBF-1829-B250-195D2F68F1A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4709262" y="2724182"/>
            <a:ext cx="437968" cy="437968"/>
          </a:xfrm>
          <a:prstGeom prst="rect">
            <a:avLst/>
          </a:prstGeom>
        </p:spPr>
      </p:pic>
      <p:sp>
        <p:nvSpPr>
          <p:cNvPr id="157" name="TextBox 156">
            <a:extLst>
              <a:ext uri="{FF2B5EF4-FFF2-40B4-BE49-F238E27FC236}">
                <a16:creationId xmlns:a16="http://schemas.microsoft.com/office/drawing/2014/main" id="{01003FE2-0C4B-FCFA-E7EE-FD33D8935EAA}"/>
              </a:ext>
            </a:extLst>
          </p:cNvPr>
          <p:cNvSpPr txBox="1"/>
          <p:nvPr/>
        </p:nvSpPr>
        <p:spPr>
          <a:xfrm>
            <a:off x="3523361" y="5532081"/>
            <a:ext cx="2700001" cy="253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퀵메뉴를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통해 메뉴로 바로 가실 수 있어요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070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10399-2B48-E314-BA2D-FF22B67F7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2A6FAF7F-433D-EB86-C6D2-A31B6B169E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263773"/>
              </p:ext>
            </p:extLst>
          </p:nvPr>
        </p:nvGraphicFramePr>
        <p:xfrm>
          <a:off x="9768840" y="532464"/>
          <a:ext cx="2361310" cy="1456209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상담사 연결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750467"/>
                  </a:ext>
                </a:extLst>
              </a:tr>
              <a:tr h="300698"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412DDF9E-637D-09A2-7496-F2263C31B786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청구서상세내역조회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C28631-475E-055B-1353-DFF8D01FD91D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DS_MI_FE_09_02</a:t>
            </a:r>
            <a:endParaRPr lang="en-US" altLang="ko-KR" sz="800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60FE0D5D-D217-A25A-C10E-9EAC47EB0E4D}"/>
              </a:ext>
            </a:extLst>
          </p:cNvPr>
          <p:cNvSpPr/>
          <p:nvPr/>
        </p:nvSpPr>
        <p:spPr>
          <a:xfrm>
            <a:off x="414893" y="534217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불만 멘트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8494982-F58F-6E2C-144C-6AED7534AF52}"/>
              </a:ext>
            </a:extLst>
          </p:cNvPr>
          <p:cNvSpPr txBox="1"/>
          <p:nvPr/>
        </p:nvSpPr>
        <p:spPr>
          <a:xfrm>
            <a:off x="425326" y="2436768"/>
            <a:ext cx="2689566" cy="31354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상담사 연결을 통해 도와드릴게요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53ACBBA-6FC7-0C9A-393D-818C2F42BE5A}"/>
              </a:ext>
            </a:extLst>
          </p:cNvPr>
          <p:cNvSpPr txBox="1"/>
          <p:nvPr/>
        </p:nvSpPr>
        <p:spPr>
          <a:xfrm>
            <a:off x="425326" y="1490668"/>
            <a:ext cx="74251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요금 조회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0BA025D-68E0-4927-B8C5-D99D90130869}"/>
              </a:ext>
            </a:extLst>
          </p:cNvPr>
          <p:cNvSpPr txBox="1"/>
          <p:nvPr/>
        </p:nvSpPr>
        <p:spPr>
          <a:xfrm>
            <a:off x="414893" y="1841389"/>
            <a:ext cx="2699999" cy="52424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죄송해요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해당 업무는 제가 도와드릴 수 없어요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C8709762-7B91-8BD5-290E-666933EC003A}"/>
              </a:ext>
            </a:extLst>
          </p:cNvPr>
          <p:cNvGrpSpPr/>
          <p:nvPr/>
        </p:nvGrpSpPr>
        <p:grpSpPr>
          <a:xfrm>
            <a:off x="426112" y="931600"/>
            <a:ext cx="796863" cy="316109"/>
            <a:chOff x="4733925" y="2686050"/>
            <a:chExt cx="1362075" cy="409435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350C3C5D-2267-FFB0-3F26-BFC218DEA387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88205ED-3639-A372-67B6-8AC49753F43B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64BF9350-2DAF-003C-B360-645CAD99DC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FECAA95C-B394-7FA7-0F6D-A3F5780406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AAC23E1-1ED9-CF24-BC12-28E060565CE3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3E8DFC85-50E6-7737-339A-0C83E2727465}"/>
              </a:ext>
            </a:extLst>
          </p:cNvPr>
          <p:cNvGrpSpPr/>
          <p:nvPr/>
        </p:nvGrpSpPr>
        <p:grpSpPr>
          <a:xfrm>
            <a:off x="2752943" y="931577"/>
            <a:ext cx="361950" cy="316109"/>
            <a:chOff x="4733925" y="2686050"/>
            <a:chExt cx="1362075" cy="409435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5DD1FBAA-CDC3-E054-08B8-880506E00029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801A211-F056-C0E1-01CA-5A0D14290AE6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6DBECAA1-FFDE-F394-2EEF-67321B5230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3E98DB95-D4C0-53B2-D7DE-90CEA587C6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9A6693C-03E0-6C09-C56B-C9A70B10A690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72" name="타원 71">
            <a:extLst>
              <a:ext uri="{FF2B5EF4-FFF2-40B4-BE49-F238E27FC236}">
                <a16:creationId xmlns:a16="http://schemas.microsoft.com/office/drawing/2014/main" id="{D0EE4A2C-5FC8-BB45-8C4A-E8720DF723E6}"/>
              </a:ext>
            </a:extLst>
          </p:cNvPr>
          <p:cNvSpPr/>
          <p:nvPr/>
        </p:nvSpPr>
        <p:spPr>
          <a:xfrm>
            <a:off x="323362" y="2934518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1FC2F0-98A9-558D-FAEC-59229AA630D2}"/>
              </a:ext>
            </a:extLst>
          </p:cNvPr>
          <p:cNvSpPr txBox="1"/>
          <p:nvPr/>
        </p:nvSpPr>
        <p:spPr>
          <a:xfrm>
            <a:off x="425326" y="6569602"/>
            <a:ext cx="2699998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0" rIns="0">
            <a:spAutoFit/>
          </a:bodyPr>
          <a:lstStyle/>
          <a:p>
            <a:pPr algn="ctr"/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DS_MI_FE_09_0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_05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4F7CE8A-7A9A-46B4-D034-0DB7194877D6}"/>
              </a:ext>
            </a:extLst>
          </p:cNvPr>
          <p:cNvGrpSpPr/>
          <p:nvPr/>
        </p:nvGrpSpPr>
        <p:grpSpPr>
          <a:xfrm>
            <a:off x="504309" y="2891437"/>
            <a:ext cx="2539660" cy="274320"/>
            <a:chOff x="6846094" y="3510739"/>
            <a:chExt cx="2169534" cy="274320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2087384E-9D26-5DB1-9ED9-E143B1ABABF6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986668-74CE-3385-AB04-6B53C172502E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상담사 연결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8A2F862-034A-D023-3F16-1AAB3EF8ED5A}"/>
              </a:ext>
            </a:extLst>
          </p:cNvPr>
          <p:cNvSpPr txBox="1"/>
          <p:nvPr/>
        </p:nvSpPr>
        <p:spPr>
          <a:xfrm>
            <a:off x="431295" y="5940924"/>
            <a:ext cx="2707127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다른 업무가 필요하시면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“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처음으로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” 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라고 말씀해 주세요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97192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4E850-302D-61AE-5B65-6A1311297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8DE1453-F526-E806-EE90-FCE5D9A0BD69}"/>
              </a:ext>
            </a:extLst>
          </p:cNvPr>
          <p:cNvSpPr/>
          <p:nvPr/>
        </p:nvSpPr>
        <p:spPr>
          <a:xfrm>
            <a:off x="0" y="2417275"/>
            <a:ext cx="12192000" cy="21004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15.16. </a:t>
            </a:r>
            <a:r>
              <a:rPr lang="ko-KR" altLang="en-US" sz="2800" dirty="0"/>
              <a:t>요금 결제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AFBFD8C-60B2-E1EE-4C23-8B315E19627B}"/>
              </a:ext>
            </a:extLst>
          </p:cNvPr>
          <p:cNvSpPr/>
          <p:nvPr/>
        </p:nvSpPr>
        <p:spPr>
          <a:xfrm>
            <a:off x="9723422" y="-9049"/>
            <a:ext cx="2468578" cy="624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멀티모달</a:t>
            </a:r>
            <a:r>
              <a:rPr lang="en-US" altLang="ko-KR" dirty="0"/>
              <a:t>+</a:t>
            </a:r>
            <a:r>
              <a:rPr lang="ko-KR" altLang="en-US" dirty="0"/>
              <a:t>음성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F33AB3A-5A05-B026-6C7E-0CC90EA58067}"/>
              </a:ext>
            </a:extLst>
          </p:cNvPr>
          <p:cNvSpPr/>
          <p:nvPr/>
        </p:nvSpPr>
        <p:spPr>
          <a:xfrm>
            <a:off x="0" y="4517679"/>
            <a:ext cx="12192000" cy="62468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b,c</a:t>
            </a:r>
            <a:r>
              <a:rPr lang="en-US" altLang="ko-KR" dirty="0"/>
              <a:t> </a:t>
            </a:r>
            <a:r>
              <a:rPr lang="ko-KR" altLang="en-US" dirty="0"/>
              <a:t>고객</a:t>
            </a:r>
          </a:p>
          <a:p>
            <a:pPr algn="ctr"/>
            <a:r>
              <a:rPr lang="ko-KR" altLang="en-US" dirty="0" err="1"/>
              <a:t>미납중인고객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인증필요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76986C-300C-5C7F-DE91-131B06C71203}"/>
              </a:ext>
            </a:extLst>
          </p:cNvPr>
          <p:cNvSpPr/>
          <p:nvPr/>
        </p:nvSpPr>
        <p:spPr>
          <a:xfrm>
            <a:off x="0" y="238136"/>
            <a:ext cx="2468578" cy="93183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요금 지금 </a:t>
            </a:r>
            <a:r>
              <a:rPr lang="ko-KR" altLang="en-US" sz="1200" dirty="0" err="1"/>
              <a:t>낼려고</a:t>
            </a:r>
            <a:endParaRPr lang="ko-KR" altLang="en-US" sz="1200" dirty="0"/>
          </a:p>
          <a:p>
            <a:pPr algn="ctr"/>
            <a:r>
              <a:rPr lang="ko-KR" altLang="en-US" sz="1200" dirty="0"/>
              <a:t>요금 </a:t>
            </a:r>
            <a:r>
              <a:rPr lang="ko-KR" altLang="en-US" sz="1200" dirty="0" err="1"/>
              <a:t>내는거</a:t>
            </a:r>
            <a:r>
              <a:rPr lang="ko-KR" altLang="en-US" sz="1200" dirty="0"/>
              <a:t> 연결 해줘</a:t>
            </a:r>
            <a:endParaRPr lang="en-US" altLang="ko-KR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919EA6-A265-E8D2-1286-34FFC7543B67}"/>
              </a:ext>
            </a:extLst>
          </p:cNvPr>
          <p:cNvSpPr/>
          <p:nvPr/>
        </p:nvSpPr>
        <p:spPr>
          <a:xfrm>
            <a:off x="0" y="0"/>
            <a:ext cx="2468578" cy="23489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대표발화</a:t>
            </a:r>
            <a:endParaRPr lang="en-US" altLang="ko-KR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74960D-8A58-4015-BF17-B0275FFB8E8E}"/>
              </a:ext>
            </a:extLst>
          </p:cNvPr>
          <p:cNvSpPr/>
          <p:nvPr/>
        </p:nvSpPr>
        <p:spPr>
          <a:xfrm>
            <a:off x="12192000" y="5105400"/>
            <a:ext cx="1883923" cy="17526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“</a:t>
            </a:r>
            <a:r>
              <a:rPr lang="ko-KR" altLang="en-US" sz="800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납부</a:t>
            </a:r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” </a:t>
            </a:r>
            <a:r>
              <a:rPr lang="ko-KR" altLang="en-US" sz="800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키워드 정리 필요</a:t>
            </a:r>
            <a:b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</a:rPr>
            </a:br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&gt; </a:t>
            </a:r>
            <a:r>
              <a:rPr lang="ko-KR" altLang="en-US" sz="800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어떤 시나리오로 적용할 것인지</a:t>
            </a:r>
            <a:endParaRPr lang="en-US" altLang="ko-KR" sz="800" b="1" i="0" u="none" strike="noStrike" dirty="0">
              <a:solidFill>
                <a:srgbClr val="FF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98133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1BCA0-A7B7-2215-D43F-A7A02FE17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E6330C0-2A0C-48E5-4BFE-82A03F0911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942938"/>
              </p:ext>
            </p:extLst>
          </p:nvPr>
        </p:nvGraphicFramePr>
        <p:xfrm>
          <a:off x="248464" y="1068316"/>
          <a:ext cx="11648970" cy="267981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41495">
                  <a:extLst>
                    <a:ext uri="{9D8B030D-6E8A-4147-A177-3AD203B41FA5}">
                      <a16:colId xmlns:a16="http://schemas.microsoft.com/office/drawing/2014/main" val="2644237742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864356931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165514800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522634497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605381915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684349923"/>
                    </a:ext>
                  </a:extLst>
                </a:gridCol>
              </a:tblGrid>
              <a:tr h="29263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화면열린고객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API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화면 </a:t>
                      </a: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안열린고객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웹훅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추가 요구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7570567"/>
                  </a:ext>
                </a:extLst>
              </a:tr>
              <a:tr h="23871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없음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화면에 보여줌 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멘트로 확인 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실시간요금납부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ARS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전환합니다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" 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화면에 표현 후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ARS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호전환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음성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(DTMF)/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호전환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실시간요금납부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ARS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전환합니다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"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안내 후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ARS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호전환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3045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480802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91F91E-ED2E-4991-A051-6AAC2FD98A80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미납중지 고객 대상 실시간 요금납부</a:t>
            </a:r>
            <a:r>
              <a:rPr lang="en-US" altLang="ko-KR" sz="800" b="0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ars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이동</a:t>
            </a:r>
            <a:endParaRPr lang="en-US" altLang="ko-KR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A07F21-A2F3-412B-9690-021B41A1B1EA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DS_MI_DN_01_01</a:t>
            </a:r>
            <a:endParaRPr lang="en-US" altLang="ko-KR" sz="800" dirty="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E04A2A75-9219-0925-4E5B-4D059A88E872}"/>
              </a:ext>
            </a:extLst>
          </p:cNvPr>
          <p:cNvSpPr/>
          <p:nvPr/>
        </p:nvSpPr>
        <p:spPr>
          <a:xfrm>
            <a:off x="419933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미납 대상 고객</a:t>
            </a:r>
          </a:p>
        </p:txBody>
      </p:sp>
      <p:graphicFrame>
        <p:nvGraphicFramePr>
          <p:cNvPr id="46" name="Group 57">
            <a:extLst>
              <a:ext uri="{FF2B5EF4-FFF2-40B4-BE49-F238E27FC236}">
                <a16:creationId xmlns:a16="http://schemas.microsoft.com/office/drawing/2014/main" id="{0CE640AD-F1FC-0845-57BD-1581252820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080982"/>
              </p:ext>
            </p:extLst>
          </p:nvPr>
        </p:nvGraphicFramePr>
        <p:xfrm>
          <a:off x="9768840" y="532464"/>
          <a:ext cx="2361310" cy="2041425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9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호출 값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–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기준 월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미납 요금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호전환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실시간요금납부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ARS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로 호 전환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en-US" altLang="ko-KR" sz="800" dirty="0"/>
                        <a:t>DS_MI_CM_08_01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로 화면 이동</a:t>
                      </a:r>
                      <a:endParaRPr lang="en-US" altLang="ko-KR" sz="800" dirty="0"/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750467"/>
                  </a:ext>
                </a:extLst>
              </a:tr>
              <a:tr h="3006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420004A1-B524-077B-B6D2-0525233AE4C1}"/>
              </a:ext>
            </a:extLst>
          </p:cNvPr>
          <p:cNvGrpSpPr/>
          <p:nvPr/>
        </p:nvGrpSpPr>
        <p:grpSpPr>
          <a:xfrm>
            <a:off x="430142" y="941122"/>
            <a:ext cx="796863" cy="316109"/>
            <a:chOff x="4733925" y="2686050"/>
            <a:chExt cx="1362075" cy="40943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9246D0E-4EBB-FB02-6460-A39EC177262C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28C98B40-C39D-BC00-9A57-254D9BFFD5EA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B1C32D59-5F41-033D-6709-2973C317BF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A4B83F6-E9C8-F84B-7190-D870719714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05411D-046D-D9AE-1ADC-0CABB3891877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C6B0107-81DE-0E13-D041-BDC9C57F91C0}"/>
              </a:ext>
            </a:extLst>
          </p:cNvPr>
          <p:cNvGrpSpPr/>
          <p:nvPr/>
        </p:nvGrpSpPr>
        <p:grpSpPr>
          <a:xfrm>
            <a:off x="2756973" y="941099"/>
            <a:ext cx="361950" cy="316109"/>
            <a:chOff x="4733925" y="2686050"/>
            <a:chExt cx="1362075" cy="409435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CFD1487-32E0-4787-1D1A-A40597855B04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C45A9B99-F1BA-424B-777A-008BB405A4C5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953BD67C-E935-9661-8721-8A68A130AF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90FDB920-FB57-7527-85A2-26D1A04397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02988C-CBBA-5A49-27E3-D97EC56A9468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CFDFD8EA-D192-72F0-5EB6-2A86DC02FC6A}"/>
              </a:ext>
            </a:extLst>
          </p:cNvPr>
          <p:cNvSpPr txBox="1"/>
          <p:nvPr/>
        </p:nvSpPr>
        <p:spPr>
          <a:xfrm>
            <a:off x="418923" y="3315720"/>
            <a:ext cx="269949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실시간 요금납부를 하실 경우 </a:t>
            </a:r>
            <a:r>
              <a:rPr lang="ko-KR" altLang="en-US" sz="700" dirty="0"/>
              <a:t>이미 등록된 결제 수단으로 요금이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이중납부 될 수 있습니다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700" dirty="0">
                <a:latin typeface="맑은 고딕" panose="020B0503020000020004" pitchFamily="50" charset="-127"/>
              </a:rPr>
              <a:t>※ </a:t>
            </a:r>
            <a:r>
              <a:rPr lang="ko-KR" altLang="en-US" sz="70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수납확인까지 </a:t>
            </a:r>
            <a:r>
              <a:rPr lang="en-US" altLang="ko-KR" sz="70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2~3</a:t>
            </a:r>
            <a:r>
              <a:rPr lang="ko-KR" altLang="en-US" sz="70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 정도 소요 됩니다</a:t>
            </a:r>
            <a:r>
              <a:rPr lang="en-US" altLang="ko-KR" sz="70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70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AA0CB09-58DC-490A-BD01-1289EC77F311}"/>
              </a:ext>
            </a:extLst>
          </p:cNvPr>
          <p:cNvSpPr txBox="1"/>
          <p:nvPr/>
        </p:nvSpPr>
        <p:spPr>
          <a:xfrm>
            <a:off x="428066" y="2214697"/>
            <a:ext cx="2700000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요금 납부하기를 클릭하시면 링크 주소가 문자로 발송돼요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DEE3C9E-8494-4F1E-91D3-FF1D696D8798}"/>
              </a:ext>
            </a:extLst>
          </p:cNvPr>
          <p:cNvSpPr txBox="1"/>
          <p:nvPr/>
        </p:nvSpPr>
        <p:spPr>
          <a:xfrm>
            <a:off x="418413" y="1490668"/>
            <a:ext cx="74251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요금 결제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743D738-A9D1-4DF1-976A-A151EF0D0D3D}"/>
              </a:ext>
            </a:extLst>
          </p:cNvPr>
          <p:cNvSpPr txBox="1"/>
          <p:nvPr/>
        </p:nvSpPr>
        <p:spPr>
          <a:xfrm>
            <a:off x="418412" y="1841389"/>
            <a:ext cx="2709653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chemeClr val="bg1"/>
                </a:solidFill>
                <a:latin typeface="+mn-ea"/>
              </a:rPr>
              <a:t>이번달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 미납요금은 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{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미납요금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}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원이에요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3E362E3-092D-46CE-A968-296898D71044}"/>
              </a:ext>
            </a:extLst>
          </p:cNvPr>
          <p:cNvSpPr/>
          <p:nvPr/>
        </p:nvSpPr>
        <p:spPr>
          <a:xfrm>
            <a:off x="12192000" y="4584700"/>
            <a:ext cx="1883923" cy="22733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rgbClr val="FF0000"/>
                </a:solidFill>
              </a:rPr>
              <a:t>요금을 납부할 내용이 있는 고객만 대상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rgbClr val="FF0000"/>
                </a:solidFill>
              </a:rPr>
              <a:t>이중결제 주의 안내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dirty="0">
                <a:solidFill>
                  <a:srgbClr val="FF0000"/>
                </a:solidFill>
              </a:rPr>
              <a:t>&gt; </a:t>
            </a:r>
            <a:r>
              <a:rPr lang="ko-KR" altLang="en-US" sz="800" dirty="0">
                <a:solidFill>
                  <a:srgbClr val="FF0000"/>
                </a:solidFill>
              </a:rPr>
              <a:t>안내 멘트 샘플 요청 필요</a:t>
            </a:r>
            <a:r>
              <a:rPr lang="en-US" altLang="ko-KR" sz="800" dirty="0">
                <a:solidFill>
                  <a:srgbClr val="FF0000"/>
                </a:solidFill>
              </a:rPr>
              <a:t>(</a:t>
            </a:r>
            <a:r>
              <a:rPr lang="ko-KR" altLang="en-US" sz="800" dirty="0">
                <a:solidFill>
                  <a:srgbClr val="FF0000"/>
                </a:solidFill>
              </a:rPr>
              <a:t>영재 </a:t>
            </a:r>
            <a:r>
              <a:rPr lang="en-US" altLang="ko-KR" sz="800" dirty="0">
                <a:solidFill>
                  <a:srgbClr val="FF0000"/>
                </a:solidFill>
              </a:rPr>
              <a:t>M)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rgbClr val="FF0000"/>
                </a:solidFill>
              </a:rPr>
              <a:t>청구서 발행일</a:t>
            </a:r>
            <a:r>
              <a:rPr lang="en-US" altLang="ko-KR" sz="800" dirty="0">
                <a:solidFill>
                  <a:srgbClr val="FF0000"/>
                </a:solidFill>
              </a:rPr>
              <a:t>(6</a:t>
            </a:r>
            <a:r>
              <a:rPr lang="ko-KR" altLang="en-US" sz="800" dirty="0">
                <a:solidFill>
                  <a:srgbClr val="FF0000"/>
                </a:solidFill>
              </a:rPr>
              <a:t>일</a:t>
            </a:r>
            <a:r>
              <a:rPr lang="en-US" altLang="ko-KR" sz="800" dirty="0">
                <a:solidFill>
                  <a:srgbClr val="FF0000"/>
                </a:solidFill>
              </a:rPr>
              <a:t>) ~ </a:t>
            </a:r>
            <a:r>
              <a:rPr lang="ko-KR" altLang="en-US" sz="800" dirty="0">
                <a:solidFill>
                  <a:srgbClr val="FF0000"/>
                </a:solidFill>
              </a:rPr>
              <a:t>납부일</a:t>
            </a:r>
            <a:r>
              <a:rPr lang="en-US" altLang="ko-KR" sz="800" dirty="0">
                <a:solidFill>
                  <a:srgbClr val="FF0000"/>
                </a:solidFill>
              </a:rPr>
              <a:t>(21</a:t>
            </a:r>
            <a:r>
              <a:rPr lang="ko-KR" altLang="en-US" sz="800" dirty="0">
                <a:solidFill>
                  <a:srgbClr val="FF0000"/>
                </a:solidFill>
              </a:rPr>
              <a:t>일</a:t>
            </a:r>
            <a:r>
              <a:rPr lang="en-US" altLang="ko-KR" sz="800" dirty="0">
                <a:solidFill>
                  <a:srgbClr val="FF0000"/>
                </a:solidFill>
              </a:rPr>
              <a:t>) </a:t>
            </a:r>
            <a:r>
              <a:rPr lang="ko-KR" altLang="en-US" sz="800" dirty="0">
                <a:solidFill>
                  <a:srgbClr val="FF0000"/>
                </a:solidFill>
              </a:rPr>
              <a:t>그 사이에 들어오면 </a:t>
            </a:r>
            <a:r>
              <a:rPr lang="en-US" altLang="ko-KR" sz="800" dirty="0">
                <a:solidFill>
                  <a:srgbClr val="FF0000"/>
                </a:solidFill>
              </a:rPr>
              <a:t>&gt; </a:t>
            </a:r>
            <a:r>
              <a:rPr lang="ko-KR" altLang="en-US" sz="800" dirty="0">
                <a:solidFill>
                  <a:srgbClr val="FF0000"/>
                </a:solidFill>
              </a:rPr>
              <a:t>이중 납부 주의 안내 노출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rgbClr val="FF0000"/>
                </a:solidFill>
              </a:rPr>
              <a:t>청구요금이 아닌 미납금액만 노출되면 될지</a:t>
            </a:r>
            <a:r>
              <a:rPr lang="en-US" altLang="ko-KR" sz="800" dirty="0">
                <a:solidFill>
                  <a:srgbClr val="FF0000"/>
                </a:solidFill>
              </a:rPr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rgbClr val="FF0000"/>
                </a:solidFill>
              </a:rPr>
              <a:t>요금납부 </a:t>
            </a:r>
            <a:r>
              <a:rPr lang="en-US" altLang="ko-KR" sz="800" dirty="0">
                <a:solidFill>
                  <a:srgbClr val="FF0000"/>
                </a:solidFill>
              </a:rPr>
              <a:t>ARS</a:t>
            </a:r>
            <a:r>
              <a:rPr lang="ko-KR" altLang="en-US" sz="800" dirty="0">
                <a:solidFill>
                  <a:srgbClr val="FF0000"/>
                </a:solidFill>
              </a:rPr>
              <a:t>로 연결되며</a:t>
            </a:r>
            <a:r>
              <a:rPr lang="en-US" altLang="ko-KR" sz="800" dirty="0">
                <a:solidFill>
                  <a:srgbClr val="FF0000"/>
                </a:solidFill>
              </a:rPr>
              <a:t>, </a:t>
            </a:r>
            <a:r>
              <a:rPr lang="ko-KR" altLang="en-US" sz="800" dirty="0" err="1">
                <a:solidFill>
                  <a:srgbClr val="FF0000"/>
                </a:solidFill>
              </a:rPr>
              <a:t>콜봇과</a:t>
            </a:r>
            <a:r>
              <a:rPr lang="ko-KR" altLang="en-US" sz="800" dirty="0">
                <a:solidFill>
                  <a:srgbClr val="FF0000"/>
                </a:solidFill>
              </a:rPr>
              <a:t> 통화가 </a:t>
            </a:r>
            <a:r>
              <a:rPr lang="ko-KR" altLang="en-US" sz="800" dirty="0" err="1">
                <a:solidFill>
                  <a:srgbClr val="FF0000"/>
                </a:solidFill>
              </a:rPr>
              <a:t>종료됩니다와</a:t>
            </a:r>
            <a:r>
              <a:rPr lang="ko-KR" altLang="en-US" sz="800" dirty="0">
                <a:solidFill>
                  <a:srgbClr val="FF0000"/>
                </a:solidFill>
              </a:rPr>
              <a:t> 같은 문구를 추가하기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dirty="0">
                <a:solidFill>
                  <a:srgbClr val="FF0000"/>
                </a:solidFill>
              </a:rPr>
              <a:t>15</a:t>
            </a:r>
            <a:r>
              <a:rPr lang="ko-KR" altLang="en-US" sz="800" dirty="0">
                <a:solidFill>
                  <a:srgbClr val="FF0000"/>
                </a:solidFill>
              </a:rPr>
              <a:t>번 </a:t>
            </a:r>
            <a:r>
              <a:rPr lang="en-US" altLang="ko-KR" sz="800" dirty="0">
                <a:solidFill>
                  <a:srgbClr val="FF0000"/>
                </a:solidFill>
              </a:rPr>
              <a:t>16</a:t>
            </a:r>
            <a:r>
              <a:rPr lang="ko-KR" altLang="en-US" sz="800" dirty="0">
                <a:solidFill>
                  <a:srgbClr val="FF0000"/>
                </a:solidFill>
              </a:rPr>
              <a:t>번 요건 </a:t>
            </a:r>
            <a:r>
              <a:rPr lang="ko-KR" altLang="en-US" sz="800" dirty="0" err="1">
                <a:solidFill>
                  <a:srgbClr val="FF0000"/>
                </a:solidFill>
              </a:rPr>
              <a:t>합쳐짐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71167BA-9A88-42CC-B361-1BB2B82508C0}"/>
              </a:ext>
            </a:extLst>
          </p:cNvPr>
          <p:cNvSpPr/>
          <p:nvPr/>
        </p:nvSpPr>
        <p:spPr>
          <a:xfrm>
            <a:off x="237466" y="1934291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AB4BFA7-E997-47BE-A3BF-BC2B4921D167}"/>
              </a:ext>
            </a:extLst>
          </p:cNvPr>
          <p:cNvSpPr/>
          <p:nvPr/>
        </p:nvSpPr>
        <p:spPr>
          <a:xfrm>
            <a:off x="455112" y="3044079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9115D4-26D3-5E6A-C056-A8885EB35BE4}"/>
              </a:ext>
            </a:extLst>
          </p:cNvPr>
          <p:cNvSpPr txBox="1"/>
          <p:nvPr/>
        </p:nvSpPr>
        <p:spPr>
          <a:xfrm>
            <a:off x="428065" y="6547949"/>
            <a:ext cx="2699489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0" rIns="0">
            <a:spAutoFit/>
          </a:bodyPr>
          <a:lstStyle/>
          <a:p>
            <a:pPr algn="ctr"/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FD_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MI_DN_01_01_01</a:t>
            </a:r>
            <a:endParaRPr lang="en-US" altLang="ko-KR" sz="900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3E46130-4881-A00E-9DAB-740BC6859968}"/>
              </a:ext>
            </a:extLst>
          </p:cNvPr>
          <p:cNvSpPr/>
          <p:nvPr/>
        </p:nvSpPr>
        <p:spPr>
          <a:xfrm>
            <a:off x="3497203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미납 중지 중 고객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C38C6F0-CE92-9E44-9445-8A9FF62D780B}"/>
              </a:ext>
            </a:extLst>
          </p:cNvPr>
          <p:cNvGrpSpPr/>
          <p:nvPr/>
        </p:nvGrpSpPr>
        <p:grpSpPr>
          <a:xfrm>
            <a:off x="3507412" y="941122"/>
            <a:ext cx="796863" cy="316109"/>
            <a:chOff x="4733925" y="2686050"/>
            <a:chExt cx="1362075" cy="40943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C1330F5-34DA-601C-6BFA-3AB4C49E92B5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4C87461-22F3-2FF1-83DC-9791E1CEF092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A7A20290-3736-7A01-53A9-04255324F2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742B6DDF-6440-645C-1E60-F75307BDB0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C0A8082-DB52-41F5-AF51-486F72E380D2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C452C18-52D5-4EB1-F44B-26D2F9D2AB33}"/>
              </a:ext>
            </a:extLst>
          </p:cNvPr>
          <p:cNvGrpSpPr/>
          <p:nvPr/>
        </p:nvGrpSpPr>
        <p:grpSpPr>
          <a:xfrm>
            <a:off x="5834243" y="941099"/>
            <a:ext cx="361950" cy="316109"/>
            <a:chOff x="4733925" y="2686050"/>
            <a:chExt cx="1362075" cy="40943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A1AEB25-E208-261C-4F51-232BCAB5EA42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F9B57333-B9EF-1F5B-6457-B4B772701AF0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86EAD940-8AF8-4110-C621-F3E4538894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93BC7B17-581E-B9D8-43C2-954662AE44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0F22C3-205F-B9B2-5E2E-7B06856EE81C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12E4B3C-4CA4-C051-B50A-0A19B7736594}"/>
              </a:ext>
            </a:extLst>
          </p:cNvPr>
          <p:cNvSpPr txBox="1"/>
          <p:nvPr/>
        </p:nvSpPr>
        <p:spPr>
          <a:xfrm>
            <a:off x="3496193" y="3315720"/>
            <a:ext cx="269949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실시간 요금납부를 하실 경우 </a:t>
            </a:r>
            <a:r>
              <a:rPr lang="ko-KR" altLang="en-US" sz="700" dirty="0"/>
              <a:t>이미 등록된 결제 수단으로 요금이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이중납부 될 수 있습니다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700" dirty="0">
                <a:latin typeface="맑은 고딕" panose="020B0503020000020004" pitchFamily="50" charset="-127"/>
              </a:rPr>
              <a:t>※ </a:t>
            </a:r>
            <a:r>
              <a:rPr lang="ko-KR" altLang="en-US" sz="70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수납확인까지 </a:t>
            </a:r>
            <a:r>
              <a:rPr lang="en-US" altLang="ko-KR" sz="70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2~3</a:t>
            </a:r>
            <a:r>
              <a:rPr lang="ko-KR" altLang="en-US" sz="70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 정도 소요 됩니다</a:t>
            </a:r>
            <a:r>
              <a:rPr lang="en-US" altLang="ko-KR" sz="70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70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2F7F8D0-D866-798D-759F-D17E0E08BD8E}"/>
              </a:ext>
            </a:extLst>
          </p:cNvPr>
          <p:cNvSpPr txBox="1"/>
          <p:nvPr/>
        </p:nvSpPr>
        <p:spPr>
          <a:xfrm>
            <a:off x="3505336" y="2214697"/>
            <a:ext cx="2700000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납부를 하시려면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“요금 납부” </a:t>
            </a:r>
            <a:r>
              <a:rPr lang="ko-KR" altLang="en-US" sz="1100" dirty="0" err="1">
                <a:solidFill>
                  <a:schemeClr val="bg1"/>
                </a:solidFill>
                <a:latin typeface="+mn-ea"/>
              </a:rPr>
              <a:t>라고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 말씀해 주세요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E636D77-7558-DFBE-19BE-8B331DD2331A}"/>
              </a:ext>
            </a:extLst>
          </p:cNvPr>
          <p:cNvSpPr txBox="1"/>
          <p:nvPr/>
        </p:nvSpPr>
        <p:spPr>
          <a:xfrm>
            <a:off x="3495683" y="1490668"/>
            <a:ext cx="74251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요금 결제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CDA3D8-8B60-A422-8072-F77A137F3499}"/>
              </a:ext>
            </a:extLst>
          </p:cNvPr>
          <p:cNvSpPr txBox="1"/>
          <p:nvPr/>
        </p:nvSpPr>
        <p:spPr>
          <a:xfrm>
            <a:off x="3495682" y="1841389"/>
            <a:ext cx="2709653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chemeClr val="bg1"/>
                </a:solidFill>
                <a:latin typeface="+mn-ea"/>
              </a:rPr>
              <a:t>이번달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 미납요금은 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{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미납요금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}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원이에요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072957-6529-B3CA-D48C-3420D3E842A3}"/>
              </a:ext>
            </a:extLst>
          </p:cNvPr>
          <p:cNvGrpSpPr/>
          <p:nvPr/>
        </p:nvGrpSpPr>
        <p:grpSpPr>
          <a:xfrm>
            <a:off x="3576108" y="2980144"/>
            <a:ext cx="2539660" cy="274320"/>
            <a:chOff x="6846094" y="3510739"/>
            <a:chExt cx="2169534" cy="274320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E3FF043E-42FB-6157-4D3B-1626933CCB6B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41EC9D6-108D-4F5A-E930-A410F9D4A012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실시간 요금납부 </a:t>
              </a:r>
              <a:r>
                <a:rPr lang="en-US" altLang="ko-KR" sz="800" dirty="0"/>
                <a:t>ARS</a:t>
              </a:r>
              <a:endParaRPr lang="ko-KR" altLang="en-US" sz="800" dirty="0"/>
            </a:p>
          </p:txBody>
        </p:sp>
      </p:grpSp>
      <p:sp>
        <p:nvSpPr>
          <p:cNvPr id="42" name="타원 41">
            <a:extLst>
              <a:ext uri="{FF2B5EF4-FFF2-40B4-BE49-F238E27FC236}">
                <a16:creationId xmlns:a16="http://schemas.microsoft.com/office/drawing/2014/main" id="{C01F33B9-834E-AE51-060A-BE270573B00B}"/>
              </a:ext>
            </a:extLst>
          </p:cNvPr>
          <p:cNvSpPr/>
          <p:nvPr/>
        </p:nvSpPr>
        <p:spPr>
          <a:xfrm>
            <a:off x="3314736" y="1934291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A8ED2E6-43A7-3B91-2562-2B824E56DE29}"/>
              </a:ext>
            </a:extLst>
          </p:cNvPr>
          <p:cNvSpPr/>
          <p:nvPr/>
        </p:nvSpPr>
        <p:spPr>
          <a:xfrm>
            <a:off x="3532382" y="3044079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CF2F48A-A4C4-E531-B11B-0EFD0B8DE914}"/>
              </a:ext>
            </a:extLst>
          </p:cNvPr>
          <p:cNvSpPr txBox="1"/>
          <p:nvPr/>
        </p:nvSpPr>
        <p:spPr>
          <a:xfrm>
            <a:off x="3505335" y="6547949"/>
            <a:ext cx="2699489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0" rIns="0">
            <a:spAutoFit/>
          </a:bodyPr>
          <a:lstStyle/>
          <a:p>
            <a:pPr algn="ctr"/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FD_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MI_DN_01_01_02</a:t>
            </a:r>
            <a:endParaRPr lang="en-US" altLang="ko-KR" sz="900" dirty="0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078E557E-0509-4642-230F-E6A80899E055}"/>
              </a:ext>
            </a:extLst>
          </p:cNvPr>
          <p:cNvSpPr/>
          <p:nvPr/>
        </p:nvSpPr>
        <p:spPr>
          <a:xfrm>
            <a:off x="6623235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미납이 아닌 경우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92583E9A-12F2-34AC-E717-B250BDBA4058}"/>
              </a:ext>
            </a:extLst>
          </p:cNvPr>
          <p:cNvGrpSpPr/>
          <p:nvPr/>
        </p:nvGrpSpPr>
        <p:grpSpPr>
          <a:xfrm>
            <a:off x="6633444" y="941122"/>
            <a:ext cx="796863" cy="316109"/>
            <a:chOff x="4733925" y="2686050"/>
            <a:chExt cx="1362075" cy="409435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5BFDFB82-A002-D336-D32D-65182EDCDE74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8B1B00D7-5E66-66ED-3959-547D2274389E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4F54396B-08AE-5662-2EB2-1BE4ABFBC1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77716F57-0422-9ECB-8B84-E6E656D9E5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FFFA876-037B-8999-9807-B6430DA37EBE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0F2D601-024C-FFBD-7324-A083F4A5480A}"/>
              </a:ext>
            </a:extLst>
          </p:cNvPr>
          <p:cNvGrpSpPr/>
          <p:nvPr/>
        </p:nvGrpSpPr>
        <p:grpSpPr>
          <a:xfrm>
            <a:off x="8960275" y="941099"/>
            <a:ext cx="361950" cy="316109"/>
            <a:chOff x="4733925" y="2686050"/>
            <a:chExt cx="1362075" cy="409435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BCD5A6C7-3AA2-69FA-AE1F-893DD270ACC7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09CCBCB2-54D5-38B8-E4DF-DB9D235DA7F5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F522F17A-7504-1ED8-A114-45274E32E8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5E06B795-65C9-0337-AD5A-12DFD85A5B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9497D84-35AA-B917-9D27-9CF58A421742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19228E71-90FD-6DA6-8950-177DDE804C6A}"/>
              </a:ext>
            </a:extLst>
          </p:cNvPr>
          <p:cNvSpPr txBox="1"/>
          <p:nvPr/>
        </p:nvSpPr>
        <p:spPr>
          <a:xfrm>
            <a:off x="6631368" y="2218373"/>
            <a:ext cx="2700000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다른 업무가 필요하시면 “처음으로” </a:t>
            </a:r>
            <a:r>
              <a:rPr lang="ko-KR" altLang="en-US" sz="1100" dirty="0" err="1">
                <a:solidFill>
                  <a:schemeClr val="bg1"/>
                </a:solidFill>
                <a:latin typeface="+mn-ea"/>
              </a:rPr>
              <a:t>라고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 말씀해 주세요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0C89AE7-E9B2-BABD-46D4-D00BD9F46089}"/>
              </a:ext>
            </a:extLst>
          </p:cNvPr>
          <p:cNvSpPr txBox="1"/>
          <p:nvPr/>
        </p:nvSpPr>
        <p:spPr>
          <a:xfrm>
            <a:off x="6621715" y="1490668"/>
            <a:ext cx="74251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요금 결제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07D3355-FE85-C89D-3B0F-91D338FB0A9B}"/>
              </a:ext>
            </a:extLst>
          </p:cNvPr>
          <p:cNvSpPr txBox="1"/>
          <p:nvPr/>
        </p:nvSpPr>
        <p:spPr>
          <a:xfrm>
            <a:off x="6621714" y="1841389"/>
            <a:ext cx="2709653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현재 고객님은 납부하실 요금이 없어요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1E66979-39ED-77B3-0477-D78D96837CFA}"/>
              </a:ext>
            </a:extLst>
          </p:cNvPr>
          <p:cNvSpPr txBox="1"/>
          <p:nvPr/>
        </p:nvSpPr>
        <p:spPr>
          <a:xfrm>
            <a:off x="6631367" y="6547949"/>
            <a:ext cx="2699489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0" rIns="0">
            <a:spAutoFit/>
          </a:bodyPr>
          <a:lstStyle/>
          <a:p>
            <a:pPr algn="ctr"/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FD_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MI_DN_01_01_03</a:t>
            </a:r>
            <a:endParaRPr lang="en-US" altLang="ko-KR" sz="900" dirty="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F0D2306-9E61-4969-3710-3F271AE1D19D}"/>
              </a:ext>
            </a:extLst>
          </p:cNvPr>
          <p:cNvGrpSpPr/>
          <p:nvPr/>
        </p:nvGrpSpPr>
        <p:grpSpPr>
          <a:xfrm>
            <a:off x="826918" y="2909365"/>
            <a:ext cx="1895708" cy="274320"/>
            <a:chOff x="6846094" y="3510739"/>
            <a:chExt cx="2169534" cy="274320"/>
          </a:xfrm>
        </p:grpSpPr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D994889D-9DA5-2748-8D68-FB6E9B5E30DC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1CC65C0-47EF-D6FB-0E0B-6337E6884E3A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실시간 요금납부</a:t>
              </a:r>
            </a:p>
          </p:txBody>
        </p:sp>
      </p:grp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2BEB27B0-F796-A133-275B-E9792C7BB07B}"/>
              </a:ext>
            </a:extLst>
          </p:cNvPr>
          <p:cNvSpPr/>
          <p:nvPr/>
        </p:nvSpPr>
        <p:spPr>
          <a:xfrm>
            <a:off x="2505692" y="2944741"/>
            <a:ext cx="199120" cy="2154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232DD481-971A-FA2E-43DC-9051CB4EB75B}"/>
              </a:ext>
            </a:extLst>
          </p:cNvPr>
          <p:cNvSpPr/>
          <p:nvPr/>
        </p:nvSpPr>
        <p:spPr>
          <a:xfrm>
            <a:off x="2523865" y="2986948"/>
            <a:ext cx="180947" cy="137909"/>
          </a:xfrm>
          <a:prstGeom prst="rightArrow">
            <a:avLst>
              <a:gd name="adj1" fmla="val 50000"/>
              <a:gd name="adj2" fmla="val 6381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5160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4AB14-3022-3DDF-00EB-92B41BD70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08E94A-0228-F5EA-BF11-C267F53D0301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미납중지 고객 대상 실시간 요금납부</a:t>
            </a:r>
            <a:r>
              <a:rPr lang="en-US" altLang="ko-KR" sz="800" b="0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ars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이동</a:t>
            </a:r>
            <a:endParaRPr lang="en-US" altLang="ko-KR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EFAB39-17B0-E16A-C4A7-985D96F4F7E5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DS_MI_DN_01_01</a:t>
            </a:r>
            <a:endParaRPr lang="en-US" altLang="ko-KR" sz="800" dirty="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E7D23AA-9E2A-F0C1-87A6-A1AA462B5790}"/>
              </a:ext>
            </a:extLst>
          </p:cNvPr>
          <p:cNvSpPr/>
          <p:nvPr/>
        </p:nvSpPr>
        <p:spPr>
          <a:xfrm>
            <a:off x="419933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요금납부 </a:t>
            </a:r>
            <a:r>
              <a:rPr lang="en-US" altLang="ko-KR" sz="1200" b="1" dirty="0"/>
              <a:t>ARS </a:t>
            </a:r>
            <a:r>
              <a:rPr lang="ko-KR" altLang="en-US" sz="1200" b="1" dirty="0"/>
              <a:t>클릭 시</a:t>
            </a:r>
          </a:p>
        </p:txBody>
      </p:sp>
      <p:graphicFrame>
        <p:nvGraphicFramePr>
          <p:cNvPr id="46" name="Group 57">
            <a:extLst>
              <a:ext uri="{FF2B5EF4-FFF2-40B4-BE49-F238E27FC236}">
                <a16:creationId xmlns:a16="http://schemas.microsoft.com/office/drawing/2014/main" id="{5DBB4E2A-0576-38BC-7D4C-F2857B02F142}"/>
              </a:ext>
            </a:extLst>
          </p:cNvPr>
          <p:cNvGraphicFramePr>
            <a:graphicFrameLocks noGrp="1"/>
          </p:cNvGraphicFramePr>
          <p:nvPr/>
        </p:nvGraphicFramePr>
        <p:xfrm>
          <a:off x="9768840" y="532464"/>
          <a:ext cx="2361310" cy="2041425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9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호출 값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–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기준 월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미납 요금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호전환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실시간요금납부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ARS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로 호 전환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en-US" altLang="ko-KR" sz="800" dirty="0"/>
                        <a:t>DS_MI_CM_08_01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로 화면 이동</a:t>
                      </a:r>
                      <a:endParaRPr lang="en-US" altLang="ko-KR" sz="800" dirty="0"/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750467"/>
                  </a:ext>
                </a:extLst>
              </a:tr>
              <a:tr h="3006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9386E84D-C74B-3A80-4D2E-BB389479562E}"/>
              </a:ext>
            </a:extLst>
          </p:cNvPr>
          <p:cNvGrpSpPr/>
          <p:nvPr/>
        </p:nvGrpSpPr>
        <p:grpSpPr>
          <a:xfrm>
            <a:off x="430142" y="941122"/>
            <a:ext cx="796863" cy="316109"/>
            <a:chOff x="4733925" y="2686050"/>
            <a:chExt cx="1362075" cy="40943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58DACD1-91A1-87BD-0676-5C4B052B6CCC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C93BE58-7C0B-5EF4-DA85-BE89CC7F1758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23B307EF-80B0-A2BF-F18D-D2E1B7AB41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B13EE286-344F-50B7-897C-45508249F2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029BBC-FE7B-E200-C99C-BDE453107666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3C14CEE-642A-7A50-9B82-0D650EFBC14C}"/>
              </a:ext>
            </a:extLst>
          </p:cNvPr>
          <p:cNvGrpSpPr/>
          <p:nvPr/>
        </p:nvGrpSpPr>
        <p:grpSpPr>
          <a:xfrm>
            <a:off x="2756973" y="941099"/>
            <a:ext cx="361950" cy="316109"/>
            <a:chOff x="4733925" y="2686050"/>
            <a:chExt cx="1362075" cy="409435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FBF7830-1492-0007-07E5-CF80F230C66C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E7A849A-284A-0D9E-C4D2-3C5D5D0D7556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EFFC7121-2719-EF61-CBB3-5F03FDB6D3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5DC01A27-1D94-C851-88F3-C5111FBA69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58FB5D4-98B1-8944-E79E-3B47217754FD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1049291D-D932-3EDE-BAD4-B94B7BE8EE0C}"/>
              </a:ext>
            </a:extLst>
          </p:cNvPr>
          <p:cNvSpPr txBox="1"/>
          <p:nvPr/>
        </p:nvSpPr>
        <p:spPr>
          <a:xfrm>
            <a:off x="418923" y="2869681"/>
            <a:ext cx="269949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실시간 요금납부를 하실 경우 </a:t>
            </a:r>
            <a:r>
              <a:rPr lang="ko-KR" altLang="en-US" sz="700" dirty="0"/>
              <a:t>이미 등록된 결제 수단으로 요금이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이중납부 될 수 있습니다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700" dirty="0">
                <a:latin typeface="맑은 고딕" panose="020B0503020000020004" pitchFamily="50" charset="-127"/>
              </a:rPr>
              <a:t>※ </a:t>
            </a:r>
            <a:r>
              <a:rPr lang="ko-KR" altLang="en-US" sz="70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수납확인까지 </a:t>
            </a:r>
            <a:r>
              <a:rPr lang="en-US" altLang="ko-KR" sz="70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2~3</a:t>
            </a:r>
            <a:r>
              <a:rPr lang="ko-KR" altLang="en-US" sz="70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 정도 소요 됩니다</a:t>
            </a:r>
            <a:r>
              <a:rPr lang="en-US" altLang="ko-KR" sz="70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70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FA63FD2-AA8B-5225-CE71-3E6D70147A1B}"/>
              </a:ext>
            </a:extLst>
          </p:cNvPr>
          <p:cNvSpPr txBox="1"/>
          <p:nvPr/>
        </p:nvSpPr>
        <p:spPr>
          <a:xfrm>
            <a:off x="428066" y="2243805"/>
            <a:ext cx="2700000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잠시 후 보면서 말로 하는 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AI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상담이 종료될 예정이에요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73D178F-EF0C-52A7-59E4-6C9D730598D7}"/>
              </a:ext>
            </a:extLst>
          </p:cNvPr>
          <p:cNvSpPr txBox="1"/>
          <p:nvPr/>
        </p:nvSpPr>
        <p:spPr>
          <a:xfrm>
            <a:off x="418413" y="1490668"/>
            <a:ext cx="74251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요금 결제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A4DC45E-D94E-0F94-643D-ED240F15EB7B}"/>
              </a:ext>
            </a:extLst>
          </p:cNvPr>
          <p:cNvSpPr txBox="1"/>
          <p:nvPr/>
        </p:nvSpPr>
        <p:spPr>
          <a:xfrm>
            <a:off x="418412" y="1841389"/>
            <a:ext cx="2709653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실시간 요금 납부 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ARS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로 연결해 </a:t>
            </a:r>
            <a:r>
              <a:rPr lang="ko-KR" altLang="en-US" sz="1000" dirty="0" err="1">
                <a:solidFill>
                  <a:schemeClr val="bg1"/>
                </a:solidFill>
                <a:latin typeface="+mn-ea"/>
              </a:rPr>
              <a:t>드릴게요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CEA4CF-9292-D51E-19DD-A5470E833A52}"/>
              </a:ext>
            </a:extLst>
          </p:cNvPr>
          <p:cNvSpPr/>
          <p:nvPr/>
        </p:nvSpPr>
        <p:spPr>
          <a:xfrm>
            <a:off x="12192000" y="4584700"/>
            <a:ext cx="1883923" cy="22733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rgbClr val="FF0000"/>
                </a:solidFill>
              </a:rPr>
              <a:t>요금을 납부할 내용이 있는 고객만 대상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rgbClr val="FF0000"/>
                </a:solidFill>
              </a:rPr>
              <a:t>이중결제 주의 안내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dirty="0">
                <a:solidFill>
                  <a:srgbClr val="FF0000"/>
                </a:solidFill>
              </a:rPr>
              <a:t>&gt; </a:t>
            </a:r>
            <a:r>
              <a:rPr lang="ko-KR" altLang="en-US" sz="800" dirty="0">
                <a:solidFill>
                  <a:srgbClr val="FF0000"/>
                </a:solidFill>
              </a:rPr>
              <a:t>안내 멘트 샘플 요청 필요</a:t>
            </a:r>
            <a:r>
              <a:rPr lang="en-US" altLang="ko-KR" sz="800" dirty="0">
                <a:solidFill>
                  <a:srgbClr val="FF0000"/>
                </a:solidFill>
              </a:rPr>
              <a:t>(</a:t>
            </a:r>
            <a:r>
              <a:rPr lang="ko-KR" altLang="en-US" sz="800" dirty="0">
                <a:solidFill>
                  <a:srgbClr val="FF0000"/>
                </a:solidFill>
              </a:rPr>
              <a:t>영재 </a:t>
            </a:r>
            <a:r>
              <a:rPr lang="en-US" altLang="ko-KR" sz="800" dirty="0">
                <a:solidFill>
                  <a:srgbClr val="FF0000"/>
                </a:solidFill>
              </a:rPr>
              <a:t>M)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rgbClr val="FF0000"/>
                </a:solidFill>
              </a:rPr>
              <a:t>청구서 발행일</a:t>
            </a:r>
            <a:r>
              <a:rPr lang="en-US" altLang="ko-KR" sz="800" dirty="0">
                <a:solidFill>
                  <a:srgbClr val="FF0000"/>
                </a:solidFill>
              </a:rPr>
              <a:t>(6</a:t>
            </a:r>
            <a:r>
              <a:rPr lang="ko-KR" altLang="en-US" sz="800" dirty="0">
                <a:solidFill>
                  <a:srgbClr val="FF0000"/>
                </a:solidFill>
              </a:rPr>
              <a:t>일</a:t>
            </a:r>
            <a:r>
              <a:rPr lang="en-US" altLang="ko-KR" sz="800" dirty="0">
                <a:solidFill>
                  <a:srgbClr val="FF0000"/>
                </a:solidFill>
              </a:rPr>
              <a:t>) ~ </a:t>
            </a:r>
            <a:r>
              <a:rPr lang="ko-KR" altLang="en-US" sz="800" dirty="0">
                <a:solidFill>
                  <a:srgbClr val="FF0000"/>
                </a:solidFill>
              </a:rPr>
              <a:t>납부일</a:t>
            </a:r>
            <a:r>
              <a:rPr lang="en-US" altLang="ko-KR" sz="800" dirty="0">
                <a:solidFill>
                  <a:srgbClr val="FF0000"/>
                </a:solidFill>
              </a:rPr>
              <a:t>(21</a:t>
            </a:r>
            <a:r>
              <a:rPr lang="ko-KR" altLang="en-US" sz="800" dirty="0">
                <a:solidFill>
                  <a:srgbClr val="FF0000"/>
                </a:solidFill>
              </a:rPr>
              <a:t>일</a:t>
            </a:r>
            <a:r>
              <a:rPr lang="en-US" altLang="ko-KR" sz="800" dirty="0">
                <a:solidFill>
                  <a:srgbClr val="FF0000"/>
                </a:solidFill>
              </a:rPr>
              <a:t>) </a:t>
            </a:r>
            <a:r>
              <a:rPr lang="ko-KR" altLang="en-US" sz="800" dirty="0">
                <a:solidFill>
                  <a:srgbClr val="FF0000"/>
                </a:solidFill>
              </a:rPr>
              <a:t>그 사이에 들어오면 </a:t>
            </a:r>
            <a:r>
              <a:rPr lang="en-US" altLang="ko-KR" sz="800" dirty="0">
                <a:solidFill>
                  <a:srgbClr val="FF0000"/>
                </a:solidFill>
              </a:rPr>
              <a:t>&gt; </a:t>
            </a:r>
            <a:r>
              <a:rPr lang="ko-KR" altLang="en-US" sz="800" dirty="0">
                <a:solidFill>
                  <a:srgbClr val="FF0000"/>
                </a:solidFill>
              </a:rPr>
              <a:t>이중 납부 주의 안내 노출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rgbClr val="FF0000"/>
                </a:solidFill>
              </a:rPr>
              <a:t>청구요금이 아닌 미납금액만 노출되면 될지</a:t>
            </a:r>
            <a:r>
              <a:rPr lang="en-US" altLang="ko-KR" sz="800" dirty="0">
                <a:solidFill>
                  <a:srgbClr val="FF0000"/>
                </a:solidFill>
              </a:rPr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rgbClr val="FF0000"/>
                </a:solidFill>
              </a:rPr>
              <a:t>요금납부 </a:t>
            </a:r>
            <a:r>
              <a:rPr lang="en-US" altLang="ko-KR" sz="800" dirty="0">
                <a:solidFill>
                  <a:srgbClr val="FF0000"/>
                </a:solidFill>
              </a:rPr>
              <a:t>ARS</a:t>
            </a:r>
            <a:r>
              <a:rPr lang="ko-KR" altLang="en-US" sz="800" dirty="0">
                <a:solidFill>
                  <a:srgbClr val="FF0000"/>
                </a:solidFill>
              </a:rPr>
              <a:t>로 연결되며</a:t>
            </a:r>
            <a:r>
              <a:rPr lang="en-US" altLang="ko-KR" sz="800" dirty="0">
                <a:solidFill>
                  <a:srgbClr val="FF0000"/>
                </a:solidFill>
              </a:rPr>
              <a:t>, </a:t>
            </a:r>
            <a:r>
              <a:rPr lang="ko-KR" altLang="en-US" sz="800" dirty="0" err="1">
                <a:solidFill>
                  <a:srgbClr val="FF0000"/>
                </a:solidFill>
              </a:rPr>
              <a:t>콜봇과</a:t>
            </a:r>
            <a:r>
              <a:rPr lang="ko-KR" altLang="en-US" sz="800" dirty="0">
                <a:solidFill>
                  <a:srgbClr val="FF0000"/>
                </a:solidFill>
              </a:rPr>
              <a:t> 통화가 </a:t>
            </a:r>
            <a:r>
              <a:rPr lang="ko-KR" altLang="en-US" sz="800" dirty="0" err="1">
                <a:solidFill>
                  <a:srgbClr val="FF0000"/>
                </a:solidFill>
              </a:rPr>
              <a:t>종료됩니다와</a:t>
            </a:r>
            <a:r>
              <a:rPr lang="ko-KR" altLang="en-US" sz="800" dirty="0">
                <a:solidFill>
                  <a:srgbClr val="FF0000"/>
                </a:solidFill>
              </a:rPr>
              <a:t> 같은 문구를 추가하기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dirty="0">
                <a:solidFill>
                  <a:srgbClr val="FF0000"/>
                </a:solidFill>
              </a:rPr>
              <a:t>15</a:t>
            </a:r>
            <a:r>
              <a:rPr lang="ko-KR" altLang="en-US" sz="800" dirty="0">
                <a:solidFill>
                  <a:srgbClr val="FF0000"/>
                </a:solidFill>
              </a:rPr>
              <a:t>번 </a:t>
            </a:r>
            <a:r>
              <a:rPr lang="en-US" altLang="ko-KR" sz="800" dirty="0">
                <a:solidFill>
                  <a:srgbClr val="FF0000"/>
                </a:solidFill>
              </a:rPr>
              <a:t>16</a:t>
            </a:r>
            <a:r>
              <a:rPr lang="ko-KR" altLang="en-US" sz="800" dirty="0">
                <a:solidFill>
                  <a:srgbClr val="FF0000"/>
                </a:solidFill>
              </a:rPr>
              <a:t>번 요건 </a:t>
            </a:r>
            <a:r>
              <a:rPr lang="ko-KR" altLang="en-US" sz="800" dirty="0" err="1">
                <a:solidFill>
                  <a:srgbClr val="FF0000"/>
                </a:solidFill>
              </a:rPr>
              <a:t>합쳐짐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3AFCD852-6E72-5C3B-89AE-58136CCDF532}"/>
              </a:ext>
            </a:extLst>
          </p:cNvPr>
          <p:cNvSpPr/>
          <p:nvPr/>
        </p:nvSpPr>
        <p:spPr>
          <a:xfrm>
            <a:off x="237466" y="1934291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28C166-F617-F2A9-DFDF-312E75183D4E}"/>
              </a:ext>
            </a:extLst>
          </p:cNvPr>
          <p:cNvSpPr txBox="1"/>
          <p:nvPr/>
        </p:nvSpPr>
        <p:spPr>
          <a:xfrm>
            <a:off x="428065" y="6547949"/>
            <a:ext cx="2699489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0" rIns="0">
            <a:spAutoFit/>
          </a:bodyPr>
          <a:lstStyle/>
          <a:p>
            <a:pPr algn="ctr"/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FD_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MI_DN_02_01_01</a:t>
            </a:r>
            <a:endParaRPr lang="en-US" altLang="ko-KR" sz="900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AFEB2F1-E2AE-25A1-D4F6-D21AC1343FDC}"/>
              </a:ext>
            </a:extLst>
          </p:cNvPr>
          <p:cNvSpPr/>
          <p:nvPr/>
        </p:nvSpPr>
        <p:spPr>
          <a:xfrm>
            <a:off x="3514477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요금납부 </a:t>
            </a:r>
            <a:r>
              <a:rPr lang="en-US" altLang="ko-KR" sz="1200" b="1" dirty="0"/>
              <a:t>ARS </a:t>
            </a:r>
            <a:r>
              <a:rPr lang="ko-KR" altLang="en-US" sz="1200" b="1" dirty="0"/>
              <a:t>클릭 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9BD5BC-FC37-AF2B-4E3A-52AE30256D6D}"/>
              </a:ext>
            </a:extLst>
          </p:cNvPr>
          <p:cNvGrpSpPr/>
          <p:nvPr/>
        </p:nvGrpSpPr>
        <p:grpSpPr>
          <a:xfrm>
            <a:off x="3524686" y="941122"/>
            <a:ext cx="796863" cy="316109"/>
            <a:chOff x="4733925" y="2686050"/>
            <a:chExt cx="1362075" cy="40943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E1262A5-AA29-2F54-C9EA-D050ADF39290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AE815EE-EE98-BFC8-6189-6AF760E07050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9ED43967-9F54-E4CE-21E6-708EB44C48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9693602F-4592-17E1-E085-EDD4D432D9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18A41E-030B-C0FD-A4DE-2882403AB3C4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88F3ACD-114B-D74E-1573-6F3F03E223B3}"/>
              </a:ext>
            </a:extLst>
          </p:cNvPr>
          <p:cNvGrpSpPr/>
          <p:nvPr/>
        </p:nvGrpSpPr>
        <p:grpSpPr>
          <a:xfrm>
            <a:off x="5851517" y="941099"/>
            <a:ext cx="361950" cy="316109"/>
            <a:chOff x="4733925" y="2686050"/>
            <a:chExt cx="1362075" cy="40943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151A0FD-A768-DFCD-A724-3CE724601D2D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C6C6D6F-F4F1-F692-5D60-D8415B30B01A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DDE26174-963D-E09B-3EFD-57732AEBBD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B615C88A-95D7-E5FC-33F5-181BBA6D3D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1796269-44F6-AB9E-E71D-122571639690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C48198E-3BCD-810F-A9FE-D724F40FC170}"/>
              </a:ext>
            </a:extLst>
          </p:cNvPr>
          <p:cNvSpPr txBox="1"/>
          <p:nvPr/>
        </p:nvSpPr>
        <p:spPr>
          <a:xfrm>
            <a:off x="3513467" y="2869681"/>
            <a:ext cx="269949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실시간 요금납부를 하실 경우 </a:t>
            </a:r>
            <a:r>
              <a:rPr lang="ko-KR" altLang="en-US" sz="700" dirty="0"/>
              <a:t>이미 등록된 결제 수단으로 요금이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이중납부 될 수 있습니다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700" dirty="0">
                <a:latin typeface="맑은 고딕" panose="020B0503020000020004" pitchFamily="50" charset="-127"/>
              </a:rPr>
              <a:t>※ </a:t>
            </a:r>
            <a:r>
              <a:rPr lang="ko-KR" altLang="en-US" sz="70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수납확인까지 </a:t>
            </a:r>
            <a:r>
              <a:rPr lang="en-US" altLang="ko-KR" sz="70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2~3</a:t>
            </a:r>
            <a:r>
              <a:rPr lang="ko-KR" altLang="en-US" sz="70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 정도 소요 됩니다</a:t>
            </a:r>
            <a:r>
              <a:rPr lang="en-US" altLang="ko-KR" sz="70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70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FCFB11-A3B8-CF29-980C-E67A43AE24B7}"/>
              </a:ext>
            </a:extLst>
          </p:cNvPr>
          <p:cNvSpPr txBox="1"/>
          <p:nvPr/>
        </p:nvSpPr>
        <p:spPr>
          <a:xfrm>
            <a:off x="3522610" y="2243805"/>
            <a:ext cx="2700000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발송된 문자에 포함된 링크를 통해 간편하게 요금을 납부하실 수 있어요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ABD570-03A5-F1E4-5AC0-A7887A454A9A}"/>
              </a:ext>
            </a:extLst>
          </p:cNvPr>
          <p:cNvSpPr txBox="1"/>
          <p:nvPr/>
        </p:nvSpPr>
        <p:spPr>
          <a:xfrm>
            <a:off x="3512957" y="1490668"/>
            <a:ext cx="74251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요금 결제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8A9A28-F89A-A030-567B-EB56263309F2}"/>
              </a:ext>
            </a:extLst>
          </p:cNvPr>
          <p:cNvSpPr txBox="1"/>
          <p:nvPr/>
        </p:nvSpPr>
        <p:spPr>
          <a:xfrm>
            <a:off x="3512956" y="1841389"/>
            <a:ext cx="2709653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요금납부 문자가 발송되었어요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A32D638-9838-49CA-BA9F-639191084B9E}"/>
              </a:ext>
            </a:extLst>
          </p:cNvPr>
          <p:cNvSpPr/>
          <p:nvPr/>
        </p:nvSpPr>
        <p:spPr>
          <a:xfrm>
            <a:off x="3332010" y="1934291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E239D8B-A694-A3B7-9F8F-829E5221645F}"/>
              </a:ext>
            </a:extLst>
          </p:cNvPr>
          <p:cNvSpPr txBox="1"/>
          <p:nvPr/>
        </p:nvSpPr>
        <p:spPr>
          <a:xfrm>
            <a:off x="3522609" y="6547949"/>
            <a:ext cx="2699489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0" rIns="0">
            <a:spAutoFit/>
          </a:bodyPr>
          <a:lstStyle/>
          <a:p>
            <a:pPr algn="ctr"/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FD_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MI_DN_02_01_01</a:t>
            </a:r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19113734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3F9F8-5D2B-42A5-BF2A-CFDBE4E97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BB7BF7F-C09C-5CDF-5FAD-93BC03E36ADB}"/>
              </a:ext>
            </a:extLst>
          </p:cNvPr>
          <p:cNvSpPr/>
          <p:nvPr/>
        </p:nvSpPr>
        <p:spPr>
          <a:xfrm>
            <a:off x="0" y="2417275"/>
            <a:ext cx="12192000" cy="21004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17-28. </a:t>
            </a:r>
            <a:r>
              <a:rPr lang="ko-KR" altLang="en-US" sz="2800" dirty="0"/>
              <a:t>고장 진단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504430A-9381-56B8-E510-67B0AA21B2D2}"/>
              </a:ext>
            </a:extLst>
          </p:cNvPr>
          <p:cNvSpPr/>
          <p:nvPr/>
        </p:nvSpPr>
        <p:spPr>
          <a:xfrm>
            <a:off x="9723422" y="-9049"/>
            <a:ext cx="2468578" cy="624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멀티모달</a:t>
            </a:r>
            <a:r>
              <a:rPr lang="en-US" altLang="ko-KR" dirty="0"/>
              <a:t>+</a:t>
            </a:r>
            <a:r>
              <a:rPr lang="ko-KR" altLang="en-US" dirty="0"/>
              <a:t>음성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90AC54F-90AD-E9F4-7221-1C9142F4F4F1}"/>
              </a:ext>
            </a:extLst>
          </p:cNvPr>
          <p:cNvSpPr/>
          <p:nvPr/>
        </p:nvSpPr>
        <p:spPr>
          <a:xfrm>
            <a:off x="0" y="238136"/>
            <a:ext cx="2468578" cy="93183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고장신청</a:t>
            </a:r>
            <a:r>
              <a:rPr lang="en-US" altLang="ko-KR" sz="1200" dirty="0"/>
              <a:t>, AS </a:t>
            </a:r>
            <a:r>
              <a:rPr lang="ko-KR" altLang="en-US" sz="1200" dirty="0"/>
              <a:t>신청</a:t>
            </a:r>
          </a:p>
          <a:p>
            <a:pPr algn="ctr"/>
            <a:r>
              <a:rPr lang="ko-KR" altLang="en-US" sz="1200" dirty="0"/>
              <a:t>인터넷이 안돼</a:t>
            </a:r>
          </a:p>
          <a:p>
            <a:pPr algn="ctr"/>
            <a:r>
              <a:rPr lang="en-US" altLang="ko-KR" sz="1200" dirty="0"/>
              <a:t>TV</a:t>
            </a:r>
            <a:r>
              <a:rPr lang="ko-KR" altLang="en-US" sz="1200" dirty="0"/>
              <a:t>가 안나와</a:t>
            </a:r>
            <a:endParaRPr lang="en-US" altLang="ko-KR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FD5AFF-9DA5-264F-8D04-FF85559CEA6F}"/>
              </a:ext>
            </a:extLst>
          </p:cNvPr>
          <p:cNvSpPr/>
          <p:nvPr/>
        </p:nvSpPr>
        <p:spPr>
          <a:xfrm>
            <a:off x="0" y="0"/>
            <a:ext cx="2468578" cy="23489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대표발화</a:t>
            </a:r>
            <a:endParaRPr lang="en-US" altLang="ko-KR" sz="1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14FFF60-BE63-F95B-837B-DCD2EBACCEC3}"/>
              </a:ext>
            </a:extLst>
          </p:cNvPr>
          <p:cNvSpPr/>
          <p:nvPr/>
        </p:nvSpPr>
        <p:spPr>
          <a:xfrm>
            <a:off x="0" y="4517679"/>
            <a:ext cx="12192000" cy="62468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b,c,T</a:t>
            </a:r>
            <a:r>
              <a:rPr lang="en-US" altLang="ko-KR" dirty="0"/>
              <a:t> /</a:t>
            </a:r>
            <a:r>
              <a:rPr lang="ko-KR" altLang="en-US" dirty="0"/>
              <a:t> </a:t>
            </a:r>
            <a:r>
              <a:rPr lang="ko-KR" altLang="en-US" dirty="0" err="1"/>
              <a:t>인증없음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57524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973F5-5C75-1C2E-4D91-60C29724E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D0AD1D-7F0E-4570-8D67-EE91F7A280F4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고장진단 상담사 연결</a:t>
            </a:r>
            <a:endParaRPr lang="en-US" altLang="ko-KR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83D835-91AC-4E80-F66E-B2D0976A13EE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DS_MI_AS_01_01</a:t>
            </a:r>
            <a:endParaRPr lang="en-US" altLang="ko-KR" sz="800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52F2419-9B1E-A433-B169-B07A6D403778}"/>
              </a:ext>
            </a:extLst>
          </p:cNvPr>
          <p:cNvGrpSpPr/>
          <p:nvPr/>
        </p:nvGrpSpPr>
        <p:grpSpPr>
          <a:xfrm>
            <a:off x="431152" y="941122"/>
            <a:ext cx="796863" cy="316109"/>
            <a:chOff x="4733925" y="2686050"/>
            <a:chExt cx="1362075" cy="409435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8848DE07-CC9C-DF89-5894-63B1FDBD35E3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F7E58AE-5C23-63C4-2B87-F922AE33D4DE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2744FB28-943B-F4B1-0313-5B08533852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68918DEF-27AC-2890-30C6-9C48A8C204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7FF6D3-E36C-2728-4C0B-E48AAF70270F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40062E8-D32A-E138-2E6D-42E38D4BC517}"/>
              </a:ext>
            </a:extLst>
          </p:cNvPr>
          <p:cNvGrpSpPr/>
          <p:nvPr/>
        </p:nvGrpSpPr>
        <p:grpSpPr>
          <a:xfrm>
            <a:off x="2757983" y="941099"/>
            <a:ext cx="361950" cy="316109"/>
            <a:chOff x="4733925" y="2686050"/>
            <a:chExt cx="1362075" cy="409435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AF2A00D7-295F-DBDE-E2BD-52AEC0051351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366A7A8E-7535-1E15-99FE-4340F2B80FF8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61E88D9C-BB19-F961-3612-D50CA31ADD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7AF9E9C8-A0AC-BAAF-9D30-323F821DEA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2AE0B7D-0C2D-FBCA-4A60-03BAA7305BE9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95C863A0-7776-9993-A9FC-E73579489A3A}"/>
              </a:ext>
            </a:extLst>
          </p:cNvPr>
          <p:cNvSpPr/>
          <p:nvPr/>
        </p:nvSpPr>
        <p:spPr>
          <a:xfrm>
            <a:off x="432565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/>
              <a:t>챗봇</a:t>
            </a:r>
            <a:r>
              <a:rPr lang="ko-KR" altLang="en-US" sz="1200" b="1" dirty="0"/>
              <a:t> 고장진단 연결</a:t>
            </a:r>
          </a:p>
        </p:txBody>
      </p:sp>
      <p:graphicFrame>
        <p:nvGraphicFramePr>
          <p:cNvPr id="44" name="Group 57">
            <a:extLst>
              <a:ext uri="{FF2B5EF4-FFF2-40B4-BE49-F238E27FC236}">
                <a16:creationId xmlns:a16="http://schemas.microsoft.com/office/drawing/2014/main" id="{2AED42AE-5983-3074-F658-218B7B8EEABE}"/>
              </a:ext>
            </a:extLst>
          </p:cNvPr>
          <p:cNvGraphicFramePr>
            <a:graphicFrameLocks noGrp="1"/>
          </p:cNvGraphicFramePr>
          <p:nvPr/>
        </p:nvGraphicFramePr>
        <p:xfrm>
          <a:off x="9768840" y="532464"/>
          <a:ext cx="2361310" cy="1448119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고장진단을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챗봇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상담으로 연결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챗봇</a:t>
                      </a: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상담 새창으로 띄움</a:t>
                      </a:r>
                      <a:b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en-US" altLang="ko-KR" sz="800" dirty="0">
                          <a:effectLst/>
                        </a:rPr>
                        <a:t>https://aibot.bworld.co.kr/chatbot?query=AS</a:t>
                      </a:r>
                      <a:r>
                        <a:rPr lang="ko-KR" altLang="en-US" sz="800" dirty="0">
                          <a:effectLst/>
                        </a:rPr>
                        <a:t>간편진단 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상담사 연결 진행</a:t>
                      </a:r>
                      <a:endParaRPr lang="en-US" altLang="ko-KR" sz="800" dirty="0"/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74918947-F318-1297-02DE-7328BBA8E96D}"/>
              </a:ext>
            </a:extLst>
          </p:cNvPr>
          <p:cNvSpPr txBox="1"/>
          <p:nvPr/>
        </p:nvSpPr>
        <p:spPr>
          <a:xfrm>
            <a:off x="426876" y="1591977"/>
            <a:ext cx="74251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고장 문의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675412-A25D-22E2-77D4-0A6DA5F55728}"/>
              </a:ext>
            </a:extLst>
          </p:cNvPr>
          <p:cNvSpPr txBox="1"/>
          <p:nvPr/>
        </p:nvSpPr>
        <p:spPr>
          <a:xfrm>
            <a:off x="431152" y="1925753"/>
            <a:ext cx="2688781" cy="52424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AS 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간편 진단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조치 신청은 챗봇을 통해 진행하실 수 있어요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594A21A-9304-EB28-CF5B-C45EDD41290D}"/>
              </a:ext>
            </a:extLst>
          </p:cNvPr>
          <p:cNvGrpSpPr/>
          <p:nvPr/>
        </p:nvGrpSpPr>
        <p:grpSpPr>
          <a:xfrm>
            <a:off x="484913" y="3276802"/>
            <a:ext cx="2553562" cy="274320"/>
            <a:chOff x="6846094" y="3510739"/>
            <a:chExt cx="2169534" cy="274320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ED28574-AFD7-34F4-A651-0A2C7511F176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4883F0F-0FA9-FB78-E861-96F2E045C941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err="1"/>
                <a:t>챗봇</a:t>
              </a:r>
              <a:r>
                <a:rPr lang="ko-KR" altLang="en-US" sz="800" dirty="0"/>
                <a:t> 고장 문의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6BC8A89C-67C7-3B8A-CB11-27928845DF3F}"/>
              </a:ext>
            </a:extLst>
          </p:cNvPr>
          <p:cNvSpPr txBox="1"/>
          <p:nvPr/>
        </p:nvSpPr>
        <p:spPr>
          <a:xfrm>
            <a:off x="426877" y="2578956"/>
            <a:ext cx="2700000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아래 버튼을 누르시면 </a:t>
            </a:r>
            <a:r>
              <a:rPr lang="ko-KR" altLang="en-US" sz="1100" dirty="0" err="1">
                <a:solidFill>
                  <a:schemeClr val="bg1"/>
                </a:solidFill>
                <a:latin typeface="+mn-ea"/>
              </a:rPr>
              <a:t>챗봇으로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 이동해요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1E47E28-FAF8-94CA-0F20-5F6715B23398}"/>
              </a:ext>
            </a:extLst>
          </p:cNvPr>
          <p:cNvSpPr/>
          <p:nvPr/>
        </p:nvSpPr>
        <p:spPr>
          <a:xfrm>
            <a:off x="340678" y="2933562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E51C4F8-1647-9930-8A52-53DE028C8930}"/>
              </a:ext>
            </a:extLst>
          </p:cNvPr>
          <p:cNvSpPr txBox="1"/>
          <p:nvPr/>
        </p:nvSpPr>
        <p:spPr>
          <a:xfrm>
            <a:off x="425866" y="6567685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FD_MI_AS_01_01_01</a:t>
            </a:r>
            <a:endParaRPr lang="ko-KR" altLang="en-US" sz="9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62CEBA5-4141-180D-CF4F-A7A17E057884}"/>
              </a:ext>
            </a:extLst>
          </p:cNvPr>
          <p:cNvSpPr txBox="1"/>
          <p:nvPr/>
        </p:nvSpPr>
        <p:spPr>
          <a:xfrm>
            <a:off x="8893891" y="2271626"/>
            <a:ext cx="3236259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>
                <a:effectLst/>
              </a:rPr>
              <a:t>[SK</a:t>
            </a:r>
            <a:r>
              <a:rPr lang="ko-KR" altLang="en-US" sz="900" dirty="0" err="1">
                <a:effectLst/>
              </a:rPr>
              <a:t>브로드밴드</a:t>
            </a:r>
            <a:r>
              <a:rPr lang="en-US" altLang="ko-KR" sz="900" dirty="0">
                <a:effectLst/>
              </a:rPr>
              <a:t>] </a:t>
            </a:r>
            <a:r>
              <a:rPr lang="ko-KR" altLang="en-US" sz="900" dirty="0">
                <a:effectLst/>
              </a:rPr>
              <a:t>간편 진단</a:t>
            </a:r>
            <a:r>
              <a:rPr lang="en-US" altLang="ko-KR" sz="900" dirty="0">
                <a:effectLst/>
              </a:rPr>
              <a:t>/</a:t>
            </a:r>
            <a:r>
              <a:rPr lang="ko-KR" altLang="en-US" sz="900" dirty="0">
                <a:effectLst/>
              </a:rPr>
              <a:t>조치 서비스 안내 </a:t>
            </a:r>
            <a:br>
              <a:rPr lang="ko-KR" altLang="en-US" sz="900" dirty="0">
                <a:effectLst/>
              </a:rPr>
            </a:br>
            <a:r>
              <a:rPr lang="en-US" altLang="ko-KR" sz="900" dirty="0">
                <a:effectLst/>
              </a:rPr>
              <a:t>[Web</a:t>
            </a:r>
            <a:r>
              <a:rPr lang="ko-KR" altLang="en-US" sz="900" dirty="0">
                <a:effectLst/>
              </a:rPr>
              <a:t>발신</a:t>
            </a:r>
            <a:r>
              <a:rPr lang="en-US" altLang="ko-KR" sz="900" dirty="0">
                <a:effectLst/>
              </a:rPr>
              <a:t>] </a:t>
            </a:r>
            <a:br>
              <a:rPr lang="en-US" altLang="ko-KR" sz="900" dirty="0">
                <a:effectLst/>
              </a:rPr>
            </a:br>
            <a:r>
              <a:rPr lang="en-US" altLang="ko-KR" sz="900" dirty="0">
                <a:effectLst/>
              </a:rPr>
              <a:t>[SK</a:t>
            </a:r>
            <a:r>
              <a:rPr lang="ko-KR" altLang="en-US" sz="900" dirty="0" err="1">
                <a:effectLst/>
              </a:rPr>
              <a:t>브로드밴드</a:t>
            </a:r>
            <a:r>
              <a:rPr lang="en-US" altLang="ko-KR" sz="900" dirty="0">
                <a:effectLst/>
              </a:rPr>
              <a:t>] </a:t>
            </a:r>
            <a:r>
              <a:rPr lang="ko-KR" altLang="en-US" sz="900" dirty="0" err="1">
                <a:effectLst/>
              </a:rPr>
              <a:t>노윤미</a:t>
            </a:r>
            <a:r>
              <a:rPr lang="ko-KR" altLang="en-US" sz="900" dirty="0">
                <a:effectLst/>
              </a:rPr>
              <a:t> 고객님</a:t>
            </a:r>
            <a:r>
              <a:rPr lang="en-US" altLang="ko-KR" sz="900" dirty="0">
                <a:effectLst/>
              </a:rPr>
              <a:t>, </a:t>
            </a:r>
            <a:r>
              <a:rPr lang="ko-KR" altLang="en-US" sz="900" dirty="0">
                <a:effectLst/>
              </a:rPr>
              <a:t>아래 링크로 접속하시면 간편하게 고장진단을 사용하실 수 있습니다</a:t>
            </a:r>
            <a:r>
              <a:rPr lang="en-US" altLang="ko-KR" sz="900" dirty="0">
                <a:effectLst/>
              </a:rPr>
              <a:t>. </a:t>
            </a:r>
            <a:br>
              <a:rPr lang="en-US" altLang="ko-KR" sz="900" dirty="0">
                <a:effectLst/>
              </a:rPr>
            </a:br>
            <a:br>
              <a:rPr lang="en-US" altLang="ko-KR" sz="900" dirty="0">
                <a:effectLst/>
              </a:rPr>
            </a:br>
            <a:r>
              <a:rPr lang="en-US" altLang="ko-KR" sz="900" dirty="0">
                <a:effectLst/>
              </a:rPr>
              <a:t>■ </a:t>
            </a:r>
            <a:r>
              <a:rPr lang="ko-KR" altLang="en-US" sz="900" dirty="0">
                <a:effectLst/>
              </a:rPr>
              <a:t>고장진단 하기 </a:t>
            </a:r>
            <a:br>
              <a:rPr lang="ko-KR" altLang="en-US" sz="900" dirty="0">
                <a:effectLst/>
              </a:rPr>
            </a:br>
            <a:r>
              <a:rPr lang="en-US" altLang="ko-KR" sz="900" dirty="0">
                <a:effectLst/>
              </a:rPr>
              <a:t>https://aibot.bworld.co.kr/chatbot?query=AS</a:t>
            </a:r>
            <a:r>
              <a:rPr lang="ko-KR" altLang="en-US" sz="900" dirty="0">
                <a:effectLst/>
              </a:rPr>
              <a:t>간편진단 </a:t>
            </a:r>
            <a:br>
              <a:rPr lang="ko-KR" altLang="en-US" sz="900" dirty="0">
                <a:effectLst/>
              </a:rPr>
            </a:br>
            <a:br>
              <a:rPr lang="ko-KR" altLang="en-US" sz="900" dirty="0">
                <a:effectLst/>
              </a:rPr>
            </a:br>
            <a:r>
              <a:rPr lang="en-US" altLang="ko-KR" sz="900" dirty="0">
                <a:effectLst/>
              </a:rPr>
              <a:t>[</a:t>
            </a:r>
            <a:r>
              <a:rPr lang="ko-KR" altLang="en-US" sz="900" dirty="0">
                <a:effectLst/>
              </a:rPr>
              <a:t>문의</a:t>
            </a:r>
            <a:r>
              <a:rPr lang="en-US" altLang="ko-KR" sz="900" dirty="0">
                <a:effectLst/>
              </a:rPr>
              <a:t>] </a:t>
            </a:r>
            <a:r>
              <a:rPr lang="ko-KR" altLang="en-US" sz="900" dirty="0">
                <a:effectLst/>
              </a:rPr>
              <a:t>고객센터 </a:t>
            </a:r>
            <a:r>
              <a:rPr lang="en-US" altLang="ko-KR" sz="900" dirty="0">
                <a:effectLst/>
              </a:rPr>
              <a:t>106</a:t>
            </a:r>
            <a:endParaRPr lang="ko-KR" altLang="en-US" sz="900" dirty="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4303DF99-5691-121E-5F83-0D2242366B1A}"/>
              </a:ext>
            </a:extLst>
          </p:cNvPr>
          <p:cNvGrpSpPr/>
          <p:nvPr/>
        </p:nvGrpSpPr>
        <p:grpSpPr>
          <a:xfrm>
            <a:off x="3518004" y="941122"/>
            <a:ext cx="796863" cy="316109"/>
            <a:chOff x="4733925" y="2686050"/>
            <a:chExt cx="1362075" cy="409435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8E43A5ED-1B25-6708-731F-4CB290827FC6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B2949492-CA05-FABA-FEE0-E55B68C82A56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9BA2FC74-6AB8-8729-0DED-50B0E0AE93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CFDF226-412A-4E10-7F00-D14ADA9148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C25BC6F-AE6E-B9EE-83AA-D619997B7CEE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1E553288-36A7-52F8-3AB4-B635B6181429}"/>
              </a:ext>
            </a:extLst>
          </p:cNvPr>
          <p:cNvGrpSpPr/>
          <p:nvPr/>
        </p:nvGrpSpPr>
        <p:grpSpPr>
          <a:xfrm>
            <a:off x="5844835" y="941099"/>
            <a:ext cx="361950" cy="316109"/>
            <a:chOff x="4733925" y="2686050"/>
            <a:chExt cx="1362075" cy="409435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D4BB019A-9E06-B349-0AA6-462B5519251B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508A64BD-CB92-6E91-D621-886007F13AF7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47D7A962-48AA-B9DE-8156-FA8ECBB7E3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7254FCDA-24D2-19B4-1F0E-071EE23A64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85312F9-7844-0991-631B-9ABA2056A560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A963B0FA-814C-753F-228C-E2708AD74F09}"/>
              </a:ext>
            </a:extLst>
          </p:cNvPr>
          <p:cNvSpPr/>
          <p:nvPr/>
        </p:nvSpPr>
        <p:spPr>
          <a:xfrm>
            <a:off x="3519417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상담사 연결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360C612-DA8C-A131-ED61-F4143F00FEEB}"/>
              </a:ext>
            </a:extLst>
          </p:cNvPr>
          <p:cNvSpPr txBox="1"/>
          <p:nvPr/>
        </p:nvSpPr>
        <p:spPr>
          <a:xfrm>
            <a:off x="3513728" y="1591977"/>
            <a:ext cx="74251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고장 문의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A9514D3-68C8-CD36-F3F9-B419E5BA4BC2}"/>
              </a:ext>
            </a:extLst>
          </p:cNvPr>
          <p:cNvSpPr txBox="1"/>
          <p:nvPr/>
        </p:nvSpPr>
        <p:spPr>
          <a:xfrm>
            <a:off x="3518004" y="1925753"/>
            <a:ext cx="2688781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발생한 현상에 대한 원인 분석이 필요해요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99DDC125-6011-C098-2130-AD635159B5BB}"/>
              </a:ext>
            </a:extLst>
          </p:cNvPr>
          <p:cNvGrpSpPr/>
          <p:nvPr/>
        </p:nvGrpSpPr>
        <p:grpSpPr>
          <a:xfrm>
            <a:off x="3605633" y="2749277"/>
            <a:ext cx="2553562" cy="274320"/>
            <a:chOff x="6846094" y="3510739"/>
            <a:chExt cx="2169534" cy="274320"/>
          </a:xfrm>
        </p:grpSpPr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C57E25AA-40FC-C9A0-0C2E-11C0A569169F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D811A17-369C-F093-CC81-50EE71E3B9B8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상담사 연결</a:t>
              </a: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ACED1DC-D5F8-8CC7-4B22-938CCE11400F}"/>
              </a:ext>
            </a:extLst>
          </p:cNvPr>
          <p:cNvSpPr txBox="1"/>
          <p:nvPr/>
        </p:nvSpPr>
        <p:spPr>
          <a:xfrm>
            <a:off x="3513729" y="2271626"/>
            <a:ext cx="2700000" cy="31354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상담사 연결을 통해 도와드릴게요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67BC0F70-94FF-CE1B-BA04-9CBD87E70A7F}"/>
              </a:ext>
            </a:extLst>
          </p:cNvPr>
          <p:cNvSpPr/>
          <p:nvPr/>
        </p:nvSpPr>
        <p:spPr>
          <a:xfrm>
            <a:off x="3427530" y="2626232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13959A-4E1E-332E-66CF-B0B66DC41E6B}"/>
              </a:ext>
            </a:extLst>
          </p:cNvPr>
          <p:cNvSpPr txBox="1"/>
          <p:nvPr/>
        </p:nvSpPr>
        <p:spPr>
          <a:xfrm>
            <a:off x="3512718" y="6567685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_01_01_02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4523930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11E99-36C0-8D3D-16FB-DA40FD1E8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FE63125-7CC4-7BAD-4030-1D558A0B2107}"/>
              </a:ext>
            </a:extLst>
          </p:cNvPr>
          <p:cNvSpPr/>
          <p:nvPr/>
        </p:nvSpPr>
        <p:spPr>
          <a:xfrm>
            <a:off x="0" y="2417275"/>
            <a:ext cx="12192000" cy="21004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29.30. </a:t>
            </a:r>
            <a:r>
              <a:rPr lang="ko-KR" altLang="en-US" sz="2800" dirty="0"/>
              <a:t>망 작업</a:t>
            </a:r>
            <a:r>
              <a:rPr lang="en-US" altLang="ko-KR" sz="2800" dirty="0"/>
              <a:t>/</a:t>
            </a:r>
            <a:r>
              <a:rPr lang="ko-KR" altLang="en-US" sz="2800" dirty="0"/>
              <a:t>장애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3884FF7-4101-9374-68F6-18E50776B164}"/>
              </a:ext>
            </a:extLst>
          </p:cNvPr>
          <p:cNvSpPr/>
          <p:nvPr/>
        </p:nvSpPr>
        <p:spPr>
          <a:xfrm>
            <a:off x="9723422" y="-9049"/>
            <a:ext cx="2468578" cy="624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멀티모달</a:t>
            </a:r>
            <a:r>
              <a:rPr lang="en-US" altLang="ko-KR" dirty="0"/>
              <a:t>+</a:t>
            </a:r>
            <a:r>
              <a:rPr lang="ko-KR" altLang="en-US" dirty="0"/>
              <a:t>음성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AACCE42-9231-2638-3452-F9EC1905A4F3}"/>
              </a:ext>
            </a:extLst>
          </p:cNvPr>
          <p:cNvSpPr/>
          <p:nvPr/>
        </p:nvSpPr>
        <p:spPr>
          <a:xfrm>
            <a:off x="0" y="4517679"/>
            <a:ext cx="12192000" cy="62468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b,c,T</a:t>
            </a:r>
            <a:r>
              <a:rPr lang="en-US" altLang="ko-KR" dirty="0"/>
              <a:t> / </a:t>
            </a:r>
            <a:r>
              <a:rPr lang="ko-KR" altLang="en-US" dirty="0"/>
              <a:t>인증필요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C4A3E05-0530-0510-F960-78DFECA4C890}"/>
              </a:ext>
            </a:extLst>
          </p:cNvPr>
          <p:cNvSpPr/>
          <p:nvPr/>
        </p:nvSpPr>
        <p:spPr>
          <a:xfrm>
            <a:off x="0" y="238136"/>
            <a:ext cx="2468578" cy="93183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망장애</a:t>
            </a:r>
            <a:r>
              <a:rPr lang="ko-KR" altLang="en-US" sz="1200" dirty="0"/>
              <a:t> 복구되면 </a:t>
            </a:r>
            <a:r>
              <a:rPr lang="ko-KR" altLang="en-US" sz="1200" dirty="0" err="1"/>
              <a:t>연락줘</a:t>
            </a:r>
            <a:endParaRPr lang="ko-KR" altLang="en-US" sz="1200" dirty="0"/>
          </a:p>
          <a:p>
            <a:pPr algn="ctr"/>
            <a:r>
              <a:rPr lang="ko-KR" altLang="en-US" sz="1200" dirty="0" err="1"/>
              <a:t>망작업</a:t>
            </a:r>
            <a:r>
              <a:rPr lang="ko-KR" altLang="en-US" sz="1200" dirty="0"/>
              <a:t> 복구 되면 </a:t>
            </a:r>
            <a:r>
              <a:rPr lang="ko-KR" altLang="en-US" sz="1200" dirty="0" err="1"/>
              <a:t>연락줘</a:t>
            </a:r>
            <a:endParaRPr lang="en-US" altLang="ko-KR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AB2894-3551-EEAA-8C69-63E40DD32B41}"/>
              </a:ext>
            </a:extLst>
          </p:cNvPr>
          <p:cNvSpPr/>
          <p:nvPr/>
        </p:nvSpPr>
        <p:spPr>
          <a:xfrm>
            <a:off x="0" y="0"/>
            <a:ext cx="2468578" cy="23489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대표발화</a:t>
            </a:r>
            <a:endParaRPr lang="en-US" altLang="ko-KR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B8258E-CC59-4A15-9E17-10E685C72020}"/>
              </a:ext>
            </a:extLst>
          </p:cNvPr>
          <p:cNvSpPr/>
          <p:nvPr/>
        </p:nvSpPr>
        <p:spPr>
          <a:xfrm>
            <a:off x="12192000" y="5429250"/>
            <a:ext cx="1883923" cy="142875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rgbClr val="FF0000"/>
                </a:solidFill>
              </a:rPr>
              <a:t>망 작업은 별도 </a:t>
            </a:r>
            <a:r>
              <a:rPr lang="en-US" altLang="ko-KR" sz="800" dirty="0">
                <a:solidFill>
                  <a:srgbClr val="FF0000"/>
                </a:solidFill>
              </a:rPr>
              <a:t>B</a:t>
            </a:r>
            <a:r>
              <a:rPr lang="ko-KR" altLang="en-US" sz="800" dirty="0">
                <a:solidFill>
                  <a:srgbClr val="FF0000"/>
                </a:solidFill>
              </a:rPr>
              <a:t>월드 공지사항에 있다</a:t>
            </a:r>
            <a:r>
              <a:rPr lang="en-US" altLang="ko-KR" sz="800" dirty="0">
                <a:solidFill>
                  <a:srgbClr val="FF0000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rgbClr val="FF0000"/>
                </a:solidFill>
              </a:rPr>
              <a:t>망 장애와 작업은 </a:t>
            </a:r>
            <a:r>
              <a:rPr lang="en-US" altLang="ko-KR" sz="800" dirty="0">
                <a:solidFill>
                  <a:srgbClr val="FF0000"/>
                </a:solidFill>
              </a:rPr>
              <a:t>Swing</a:t>
            </a:r>
            <a:r>
              <a:rPr lang="ko-KR" altLang="en-US" sz="800" dirty="0">
                <a:solidFill>
                  <a:srgbClr val="FF0000"/>
                </a:solidFill>
              </a:rPr>
              <a:t>의 코드가 다르다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rgbClr val="FF0000"/>
                </a:solidFill>
              </a:rPr>
              <a:t>개인화 버튼을 클릭해서 들어온다</a:t>
            </a:r>
          </a:p>
        </p:txBody>
      </p:sp>
    </p:spTree>
    <p:extLst>
      <p:ext uri="{BB962C8B-B14F-4D97-AF65-F5344CB8AC3E}">
        <p14:creationId xmlns:p14="http://schemas.microsoft.com/office/powerpoint/2010/main" val="5380437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49DD0-785A-BDEC-BFAE-1143C356B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A6F7B17-3030-A968-C6D0-7E61EB98BB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10350"/>
              </p:ext>
            </p:extLst>
          </p:nvPr>
        </p:nvGraphicFramePr>
        <p:xfrm>
          <a:off x="248464" y="1068316"/>
          <a:ext cx="11648970" cy="267981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41495">
                  <a:extLst>
                    <a:ext uri="{9D8B030D-6E8A-4147-A177-3AD203B41FA5}">
                      <a16:colId xmlns:a16="http://schemas.microsoft.com/office/drawing/2014/main" val="2644237742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864356931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165514800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522634497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605381915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684349923"/>
                    </a:ext>
                  </a:extLst>
                </a:gridCol>
              </a:tblGrid>
              <a:tr h="29263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화면열린고객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API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화면 </a:t>
                      </a: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안열린고객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웹훅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추가 요구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7570567"/>
                  </a:ext>
                </a:extLst>
              </a:tr>
              <a:tr h="2387184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처리 되었습니다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내용만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망작업대상고객이면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안내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..</a:t>
                      </a: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복구시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문자로 내용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보내드리겠습니다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안내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걸려온 전화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 </a:t>
                      </a: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문자수신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폰번호를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새로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입력받는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단계 추가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처리 되었습니다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내용만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대상체크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해당고객 지역 공사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장애여부 확인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해서 해당하는 고객이면 안내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웹훅콜해서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복구시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문자발송안내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요청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고객에서 안내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전화인지 신규전화번호 인지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(DTMF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입력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3045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83764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317F4-AA62-F640-4A25-87A591D01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4F854C-50D3-B3C6-2CE3-655539C50928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망작업안내</a:t>
            </a:r>
            <a:endParaRPr lang="ko-KR" altLang="en-US" sz="800" b="0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D09A67-CBB5-3C2C-1ECE-342B55C2C8AA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DS_MI_AS_02_01</a:t>
            </a:r>
            <a:endParaRPr lang="en-US" altLang="ko-KR" sz="8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B997B76-FCFF-6575-35E6-E44B57A51286}"/>
              </a:ext>
            </a:extLst>
          </p:cNvPr>
          <p:cNvGrpSpPr/>
          <p:nvPr/>
        </p:nvGrpSpPr>
        <p:grpSpPr>
          <a:xfrm>
            <a:off x="431152" y="941122"/>
            <a:ext cx="796863" cy="316109"/>
            <a:chOff x="4733925" y="2686050"/>
            <a:chExt cx="1362075" cy="40943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761C47A1-F84F-78B4-BD8B-FAE9A480E9F8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49300FEA-5031-8A31-4F3B-6DE3A7F0BE57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85C8FB48-9BFC-FDB9-76EB-E957ED0F9E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50585E61-FC14-2E1E-FB5E-18CC213889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79FD9DF-936F-4CA9-F0BD-31BDCB0BAC53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9C8B675-16AC-ED31-D4C5-149E1180B2E9}"/>
              </a:ext>
            </a:extLst>
          </p:cNvPr>
          <p:cNvGrpSpPr/>
          <p:nvPr/>
        </p:nvGrpSpPr>
        <p:grpSpPr>
          <a:xfrm>
            <a:off x="2757983" y="941099"/>
            <a:ext cx="361950" cy="316109"/>
            <a:chOff x="4733925" y="2686050"/>
            <a:chExt cx="1362075" cy="409435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913C3C87-F1C6-8773-D801-832C8C154B0C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CD3D19B-A982-9CE8-2F57-0A00D299CBF7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AC1E9A18-7B52-BF36-2082-7678CAF57B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56AC3786-E17A-A1A9-B6E4-F11A753BBE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F328C74-E7A7-33E1-74C3-BFDE4F71824A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E5C02FA4-C93E-7DC3-434A-D5852A3E91C4}"/>
              </a:ext>
            </a:extLst>
          </p:cNvPr>
          <p:cNvSpPr/>
          <p:nvPr/>
        </p:nvSpPr>
        <p:spPr>
          <a:xfrm>
            <a:off x="419933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/>
              <a:t>망작업</a:t>
            </a:r>
            <a:r>
              <a:rPr lang="ko-KR" altLang="en-US" sz="1200" b="1" dirty="0"/>
              <a:t> 대상인 경우</a:t>
            </a:r>
          </a:p>
        </p:txBody>
      </p:sp>
      <p:graphicFrame>
        <p:nvGraphicFramePr>
          <p:cNvPr id="46" name="Group 57">
            <a:extLst>
              <a:ext uri="{FF2B5EF4-FFF2-40B4-BE49-F238E27FC236}">
                <a16:creationId xmlns:a16="http://schemas.microsoft.com/office/drawing/2014/main" id="{B9E3E9C6-E96E-B111-AB26-2C622AF35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354281"/>
              </p:ext>
            </p:extLst>
          </p:nvPr>
        </p:nvGraphicFramePr>
        <p:xfrm>
          <a:off x="9768840" y="532464"/>
          <a:ext cx="2361310" cy="1748817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페이지 이동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baseline="0" dirty="0"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="0" i="0" baseline="0" dirty="0"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기능 </a:t>
                      </a:r>
                      <a:r>
                        <a:rPr lang="en-US" altLang="ko-KR" sz="800" b="0" i="0" baseline="0" dirty="0"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ID : </a:t>
                      </a:r>
                      <a:r>
                        <a:rPr lang="en-US" altLang="ko-KR" sz="800" b="0" i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FD_MI_AS_02_02_01</a:t>
                      </a:r>
                      <a:endParaRPr lang="ko-KR" altLang="en-US" sz="800" dirty="0"/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페이지 이동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기능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ID : </a:t>
                      </a:r>
                      <a:r>
                        <a:rPr lang="en-US" altLang="ko-KR" sz="800" b="0" i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FD_MI_AS_02_02_02</a:t>
                      </a:r>
                      <a:endParaRPr lang="ko-KR" altLang="en-US" sz="800" dirty="0"/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750467"/>
                  </a:ext>
                </a:extLst>
              </a:tr>
              <a:tr h="3006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</a:tbl>
          </a:graphicData>
        </a:graphic>
      </p:graphicFrame>
      <p:grpSp>
        <p:nvGrpSpPr>
          <p:cNvPr id="48" name="그룹 47">
            <a:extLst>
              <a:ext uri="{FF2B5EF4-FFF2-40B4-BE49-F238E27FC236}">
                <a16:creationId xmlns:a16="http://schemas.microsoft.com/office/drawing/2014/main" id="{EE1A2E3A-3291-9365-C6A5-E86EF6C89805}"/>
              </a:ext>
            </a:extLst>
          </p:cNvPr>
          <p:cNvGrpSpPr/>
          <p:nvPr/>
        </p:nvGrpSpPr>
        <p:grpSpPr>
          <a:xfrm>
            <a:off x="870138" y="3450971"/>
            <a:ext cx="1895708" cy="274320"/>
            <a:chOff x="6846094" y="3510739"/>
            <a:chExt cx="2169534" cy="274320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B598C52F-0E17-E955-E268-3B7FD10AE3D2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D8D8BEC-78A7-C004-270C-CDA3C4F1426A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네</a:t>
              </a:r>
              <a:r>
                <a:rPr lang="en-US" altLang="ko-KR" sz="800" dirty="0"/>
                <a:t>, </a:t>
              </a:r>
              <a:r>
                <a:rPr lang="ko-KR" altLang="en-US" sz="800" dirty="0"/>
                <a:t>현재 연락처로 발송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856337C-2616-74C9-8A0C-CBB9FA1E2469}"/>
              </a:ext>
            </a:extLst>
          </p:cNvPr>
          <p:cNvGrpSpPr/>
          <p:nvPr/>
        </p:nvGrpSpPr>
        <p:grpSpPr>
          <a:xfrm>
            <a:off x="870138" y="3789860"/>
            <a:ext cx="1895708" cy="274320"/>
            <a:chOff x="6846094" y="3510739"/>
            <a:chExt cx="2169534" cy="274320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5D2B0723-136B-AF50-4DFD-F3BDBCC504AA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AE27D21-1D4E-24F0-05C3-FFAA53698AD9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err="1"/>
                <a:t>아니오</a:t>
              </a:r>
              <a:r>
                <a:rPr lang="en-US" altLang="ko-KR" sz="800" dirty="0"/>
                <a:t>,</a:t>
              </a:r>
              <a:r>
                <a:rPr lang="ko-KR" altLang="en-US" sz="800" dirty="0"/>
                <a:t> 다른 연락처로 발송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1868F1DA-92CC-4F42-90F6-69F94B7A180B}"/>
              </a:ext>
            </a:extLst>
          </p:cNvPr>
          <p:cNvSpPr txBox="1"/>
          <p:nvPr/>
        </p:nvSpPr>
        <p:spPr>
          <a:xfrm>
            <a:off x="429458" y="1599892"/>
            <a:ext cx="1268296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망 작업</a:t>
            </a:r>
            <a:r>
              <a:rPr lang="en-US" altLang="ko-KR" sz="1000" b="1" dirty="0">
                <a:latin typeface="+mn-ea"/>
              </a:rPr>
              <a:t>/</a:t>
            </a:r>
            <a:r>
              <a:rPr lang="ko-KR" altLang="en-US" sz="1000" b="1" dirty="0">
                <a:latin typeface="+mn-ea"/>
              </a:rPr>
              <a:t>장애 </a:t>
            </a:r>
            <a:r>
              <a:rPr lang="en-US" altLang="ko-KR" sz="1000" b="1" dirty="0">
                <a:latin typeface="+mn-ea"/>
              </a:rPr>
              <a:t>(1/2)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908C374-E683-4A84-A5E8-BB6B480AC3BB}"/>
              </a:ext>
            </a:extLst>
          </p:cNvPr>
          <p:cNvSpPr txBox="1"/>
          <p:nvPr/>
        </p:nvSpPr>
        <p:spPr>
          <a:xfrm>
            <a:off x="430929" y="1933668"/>
            <a:ext cx="2700000" cy="52424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현재 고객님 지역은 서비스 개선 작업 </a:t>
            </a:r>
            <a:r>
              <a:rPr lang="ko-KR" altLang="en-US" sz="1000" dirty="0" err="1">
                <a:solidFill>
                  <a:schemeClr val="bg1"/>
                </a:solidFill>
              </a:rPr>
              <a:t>중이에요</a:t>
            </a:r>
            <a:r>
              <a:rPr lang="en-US" altLang="ko-KR" sz="1000" dirty="0">
                <a:solidFill>
                  <a:schemeClr val="bg1"/>
                </a:solidFill>
              </a:rPr>
              <a:t>. </a:t>
            </a:r>
            <a:endParaRPr lang="en-US" altLang="ko-KR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11BA350-C658-46FC-A158-F4AD1C590C84}"/>
              </a:ext>
            </a:extLst>
          </p:cNvPr>
          <p:cNvSpPr txBox="1"/>
          <p:nvPr/>
        </p:nvSpPr>
        <p:spPr>
          <a:xfrm>
            <a:off x="419933" y="2539142"/>
            <a:ext cx="2700000" cy="82137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</a:rPr>
              <a:t>복구 완료 문자를 기존 번호로 받으시려면 </a:t>
            </a:r>
            <a:r>
              <a:rPr lang="en-US" altLang="ko-KR" sz="1100" dirty="0">
                <a:solidFill>
                  <a:schemeClr val="bg1"/>
                </a:solidFill>
              </a:rPr>
              <a:t>“</a:t>
            </a:r>
            <a:r>
              <a:rPr lang="ko-KR" altLang="en-US" sz="1100" dirty="0">
                <a:solidFill>
                  <a:schemeClr val="bg1"/>
                </a:solidFill>
              </a:rPr>
              <a:t>네</a:t>
            </a:r>
            <a:r>
              <a:rPr lang="en-US" altLang="ko-KR" sz="1100" dirty="0">
                <a:solidFill>
                  <a:schemeClr val="bg1"/>
                </a:solidFill>
              </a:rPr>
              <a:t>”, </a:t>
            </a:r>
            <a:r>
              <a:rPr lang="ko-KR" altLang="en-US" sz="1100" dirty="0">
                <a:solidFill>
                  <a:schemeClr val="bg1"/>
                </a:solidFill>
              </a:rPr>
              <a:t>번호를 바꾸시려면 </a:t>
            </a:r>
            <a:r>
              <a:rPr lang="en-US" altLang="ko-KR" sz="1100" dirty="0">
                <a:solidFill>
                  <a:schemeClr val="bg1"/>
                </a:solidFill>
              </a:rPr>
              <a:t>“</a:t>
            </a:r>
            <a:r>
              <a:rPr lang="ko-KR" altLang="en-US" sz="1100" dirty="0" err="1">
                <a:solidFill>
                  <a:schemeClr val="bg1"/>
                </a:solidFill>
              </a:rPr>
              <a:t>아니오</a:t>
            </a:r>
            <a:r>
              <a:rPr lang="en-US" altLang="ko-KR" sz="1100" dirty="0">
                <a:solidFill>
                  <a:schemeClr val="bg1"/>
                </a:solidFill>
              </a:rPr>
              <a:t>” </a:t>
            </a:r>
            <a:r>
              <a:rPr lang="ko-KR" altLang="en-US" sz="1100" dirty="0">
                <a:solidFill>
                  <a:schemeClr val="bg1"/>
                </a:solidFill>
              </a:rPr>
              <a:t>라고 말씀해 주세요</a:t>
            </a:r>
            <a:r>
              <a:rPr lang="en-US" altLang="ko-KR" sz="1100" dirty="0">
                <a:solidFill>
                  <a:schemeClr val="bg1"/>
                </a:solidFill>
              </a:rPr>
              <a:t>.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97550D7-69FA-4D8A-AA85-F7D3935C0031}"/>
              </a:ext>
            </a:extLst>
          </p:cNvPr>
          <p:cNvSpPr/>
          <p:nvPr/>
        </p:nvSpPr>
        <p:spPr>
          <a:xfrm>
            <a:off x="750635" y="3456717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D2446C9-0395-4D3E-86DB-96654E90E8EB}"/>
              </a:ext>
            </a:extLst>
          </p:cNvPr>
          <p:cNvSpPr/>
          <p:nvPr/>
        </p:nvSpPr>
        <p:spPr>
          <a:xfrm>
            <a:off x="758957" y="3853795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4DE98E-5F4D-D627-8E3A-3D24EC75F214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FD_MI_AS_02_01_01</a:t>
            </a:r>
            <a:endParaRPr lang="ko-KR" altLang="en-US" sz="9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D830ED6-A2C5-72AE-C219-C9D825680D8F}"/>
              </a:ext>
            </a:extLst>
          </p:cNvPr>
          <p:cNvGrpSpPr/>
          <p:nvPr/>
        </p:nvGrpSpPr>
        <p:grpSpPr>
          <a:xfrm>
            <a:off x="3516849" y="941122"/>
            <a:ext cx="796863" cy="316109"/>
            <a:chOff x="4733925" y="2686050"/>
            <a:chExt cx="1362075" cy="40943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A61AB0D-9910-512D-E6BA-416AE087200A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0786258F-B312-197B-60B8-A888324B10BD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CEC2715D-B000-2309-F9B8-4A42CB5F94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4D4A0D0-F8AE-6081-8E01-194203AD48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26B502-4053-E638-ADCA-79D3B860799A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736513B-DE9A-634A-A173-3C51F3350CB3}"/>
              </a:ext>
            </a:extLst>
          </p:cNvPr>
          <p:cNvGrpSpPr/>
          <p:nvPr/>
        </p:nvGrpSpPr>
        <p:grpSpPr>
          <a:xfrm>
            <a:off x="5843680" y="941099"/>
            <a:ext cx="361950" cy="316109"/>
            <a:chOff x="4733925" y="2686050"/>
            <a:chExt cx="1362075" cy="40943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DC5298B-9C49-510F-3961-7698E02C2877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251AEDA0-D49E-FAD5-9F58-90F578072ED8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B2F614AB-0626-3270-C75E-7E04E0C61B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39BA1953-9B8D-6DC2-F9A2-6F5075C1C0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DE96EB2-631B-5A78-1CCE-A983842C0667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5FDCB30-0793-A707-9E4D-CAE98A182A22}"/>
              </a:ext>
            </a:extLst>
          </p:cNvPr>
          <p:cNvSpPr/>
          <p:nvPr/>
        </p:nvSpPr>
        <p:spPr>
          <a:xfrm>
            <a:off x="3505630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/>
              <a:t>망작업</a:t>
            </a:r>
            <a:r>
              <a:rPr lang="ko-KR" altLang="en-US" sz="1200" b="1" dirty="0"/>
              <a:t> 대상이 아닌 경우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22DBFA9-9C5E-D487-D776-494390FAF3D8}"/>
              </a:ext>
            </a:extLst>
          </p:cNvPr>
          <p:cNvGrpSpPr/>
          <p:nvPr/>
        </p:nvGrpSpPr>
        <p:grpSpPr>
          <a:xfrm>
            <a:off x="3955835" y="3255228"/>
            <a:ext cx="1895708" cy="274320"/>
            <a:chOff x="6846094" y="3510739"/>
            <a:chExt cx="2169534" cy="27432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EBB32800-10C0-C8E9-5171-6DECC59FF1BA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C59BA46-F7E2-7873-8F5E-95B05F441131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상담원 연결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2A360FD-3CF0-DA29-3BE9-F109104ADC24}"/>
              </a:ext>
            </a:extLst>
          </p:cNvPr>
          <p:cNvSpPr txBox="1"/>
          <p:nvPr/>
        </p:nvSpPr>
        <p:spPr>
          <a:xfrm>
            <a:off x="3534205" y="1599892"/>
            <a:ext cx="926857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망 작업</a:t>
            </a:r>
            <a:r>
              <a:rPr lang="en-US" altLang="ko-KR" sz="1000" b="1" dirty="0">
                <a:latin typeface="+mn-ea"/>
              </a:rPr>
              <a:t>/</a:t>
            </a:r>
            <a:r>
              <a:rPr lang="ko-KR" altLang="en-US" sz="1000" b="1" dirty="0">
                <a:latin typeface="+mn-ea"/>
              </a:rPr>
              <a:t>장애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AB0470-474C-8439-05A6-7C769E3DBE3D}"/>
              </a:ext>
            </a:extLst>
          </p:cNvPr>
          <p:cNvSpPr txBox="1"/>
          <p:nvPr/>
        </p:nvSpPr>
        <p:spPr>
          <a:xfrm>
            <a:off x="3516626" y="1933668"/>
            <a:ext cx="2700000" cy="52424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현재 고객님 거주 지역에는 별도의 </a:t>
            </a:r>
            <a:r>
              <a:rPr lang="ko-KR" altLang="en-US" sz="1000" dirty="0" err="1">
                <a:solidFill>
                  <a:schemeClr val="bg1"/>
                </a:solidFill>
              </a:rPr>
              <a:t>망장애</a:t>
            </a:r>
            <a:r>
              <a:rPr lang="ko-KR" altLang="en-US" sz="1000" dirty="0">
                <a:solidFill>
                  <a:schemeClr val="bg1"/>
                </a:solidFill>
              </a:rPr>
              <a:t> 또는 작업 계획이 없어요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endParaRPr lang="en-US" altLang="ko-KR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44A425-D155-CF40-C1BB-66A9504F16AA}"/>
              </a:ext>
            </a:extLst>
          </p:cNvPr>
          <p:cNvSpPr txBox="1"/>
          <p:nvPr/>
        </p:nvSpPr>
        <p:spPr>
          <a:xfrm>
            <a:off x="3515155" y="2541105"/>
            <a:ext cx="2700000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</a:rPr>
              <a:t>궁금하신 점이 있으시면 상담사 연결을 도와드릴게요</a:t>
            </a:r>
            <a:r>
              <a:rPr lang="en-US" altLang="ko-KR" sz="1100" dirty="0">
                <a:solidFill>
                  <a:schemeClr val="bg1"/>
                </a:solidFill>
              </a:rPr>
              <a:t>.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DF25A28-C1E9-6BC4-7294-047A581DD007}"/>
              </a:ext>
            </a:extLst>
          </p:cNvPr>
          <p:cNvSpPr txBox="1"/>
          <p:nvPr/>
        </p:nvSpPr>
        <p:spPr>
          <a:xfrm>
            <a:off x="3516992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FD_MI_AS_02_01_02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16733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B58FC-C434-7B32-5CA8-841A45D4D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5B84DE13-E3F1-0767-29E4-D45DC71E85BD}"/>
              </a:ext>
            </a:extLst>
          </p:cNvPr>
          <p:cNvGraphicFramePr>
            <a:graphicFrameLocks noGrp="1"/>
          </p:cNvGraphicFramePr>
          <p:nvPr/>
        </p:nvGraphicFramePr>
        <p:xfrm>
          <a:off x="9759315" y="532464"/>
          <a:ext cx="2361311" cy="59517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#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메인화면</a:t>
                      </a:r>
                      <a:b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유저의 인텐트를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특정해야하는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페이지</a:t>
                      </a:r>
                      <a:b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: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인텐트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발화 또는 클릭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을 기다림</a:t>
                      </a:r>
                      <a:b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: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특정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인텐트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반응이 들어왔는지 계속 확인할 예정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(3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초 단위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폴링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방식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#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레퍼런스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#VUIS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[ </a:t>
                      </a: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고객 요구사항 </a:t>
                      </a: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화면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+ </a:t>
                      </a:r>
                      <a:r>
                        <a:rPr lang="ko-KR" altLang="en-US" sz="800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콜봇과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통화</a:t>
                      </a:r>
                      <a:b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말로 화면을 제어하는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UX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를 구현하고 싶음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사용자가 발화를 하길 기다리는 느낌의 동적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UI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요소 구현 필요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57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일반 텍스트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021689"/>
                  </a:ext>
                </a:extLst>
              </a:tr>
              <a:tr h="257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버튼 구성</a:t>
                      </a:r>
                      <a:b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: 25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년도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4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월 기준 문의 </a:t>
                      </a:r>
                      <a:r>
                        <a:rPr lang="ko-KR" altLang="en-US" sz="800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인입량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1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순위부터 구성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: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해지 등은 제외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520866"/>
                  </a:ext>
                </a:extLst>
              </a:tr>
              <a:tr h="257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애니메이션 텍스트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텍스트 변동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0825686"/>
                  </a:ext>
                </a:extLst>
              </a:tr>
              <a:tr h="257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액션 버튼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애니메이션 적용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버튼 순차적으로 나타나게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버튼 클릭 시 각 세부 시나리오 화면으로 이동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최대 보여지는 버튼은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4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개까지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332299"/>
                  </a:ext>
                </a:extLst>
              </a:tr>
              <a:tr h="257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케로셀</a:t>
                      </a: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적용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버튼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4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개 이상 적용될 경우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케로셀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노출 및 적용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[5-1] </a:t>
                      </a:r>
                      <a:r>
                        <a:rPr lang="ko-KR" altLang="en-US" sz="800" b="1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케로셀</a:t>
                      </a: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넘겼을 경우 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페이지 이동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326129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3A5481A7-F35E-0435-27EB-C5346AE2A107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공통 </a:t>
            </a:r>
            <a:r>
              <a:rPr lang="en-US" altLang="ko-KR" sz="800" dirty="0"/>
              <a:t>UI : 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4CBBAC-04C4-5066-FA32-32A99DEC3EB3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DS_MI_CM_01_01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C9FFF5A-D1BE-2178-A506-60BDE0A223AE}"/>
              </a:ext>
            </a:extLst>
          </p:cNvPr>
          <p:cNvSpPr/>
          <p:nvPr/>
        </p:nvSpPr>
        <p:spPr>
          <a:xfrm>
            <a:off x="423511" y="532464"/>
            <a:ext cx="2711576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splash</a:t>
            </a:r>
            <a:endParaRPr lang="ko-KR" altLang="en-US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7FAF52-924A-C643-682F-47EB274A594E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</a:t>
            </a:r>
            <a:r>
              <a:rPr lang="en-US" altLang="ko-KR" sz="900" dirty="0"/>
              <a:t>CM_01_01_01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62D845E-B1BE-1926-595C-669FE10AE051}"/>
              </a:ext>
            </a:extLst>
          </p:cNvPr>
          <p:cNvSpPr/>
          <p:nvPr/>
        </p:nvSpPr>
        <p:spPr>
          <a:xfrm>
            <a:off x="648682" y="1546855"/>
            <a:ext cx="2163376" cy="183623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7E774BF-ADA6-A1E6-BE45-866650F0AD9D}"/>
              </a:ext>
            </a:extLst>
          </p:cNvPr>
          <p:cNvSpPr/>
          <p:nvPr/>
        </p:nvSpPr>
        <p:spPr>
          <a:xfrm>
            <a:off x="3531775" y="532464"/>
            <a:ext cx="2711576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splash</a:t>
            </a:r>
            <a:endParaRPr lang="ko-KR" altLang="en-US" sz="1200" b="1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81E18BC-92FA-7928-706D-6137AFD8AE1A}"/>
              </a:ext>
            </a:extLst>
          </p:cNvPr>
          <p:cNvGrpSpPr/>
          <p:nvPr/>
        </p:nvGrpSpPr>
        <p:grpSpPr>
          <a:xfrm>
            <a:off x="3531774" y="943540"/>
            <a:ext cx="796863" cy="316109"/>
            <a:chOff x="4733925" y="2686050"/>
            <a:chExt cx="1362075" cy="40943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D274189-FD2F-1128-D516-98D8563D2DAA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61E53A13-D844-1595-57FB-877F493005B0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41255343-EEAA-D367-8A7D-FF4BE17E8D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AC760F23-E39D-3202-B042-208D1F9626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4CE55D-9F38-A09E-AF77-F80A5FD2679B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EE8D31C-800D-9A95-5CAF-127DEBE7CE12}"/>
              </a:ext>
            </a:extLst>
          </p:cNvPr>
          <p:cNvGrpSpPr/>
          <p:nvPr/>
        </p:nvGrpSpPr>
        <p:grpSpPr>
          <a:xfrm>
            <a:off x="5862870" y="939916"/>
            <a:ext cx="361950" cy="316109"/>
            <a:chOff x="4733925" y="2686050"/>
            <a:chExt cx="1362075" cy="40943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EA4DBD43-40A1-2DED-EDE9-832F709F3E7F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13697F0F-AAE3-CE5C-84D7-02A49C4B843B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F8DCB14C-D722-A007-7611-9249AB46D0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B3425A98-24C8-1374-E910-03C3567012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011215-85FC-AE4F-E78C-2E9C72F4E252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FCC4C5C-B14D-5508-D15E-92D11C44FB54}"/>
              </a:ext>
            </a:extLst>
          </p:cNvPr>
          <p:cNvSpPr txBox="1"/>
          <p:nvPr/>
        </p:nvSpPr>
        <p:spPr>
          <a:xfrm>
            <a:off x="3539559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</a:t>
            </a:r>
            <a:r>
              <a:rPr lang="en-US" altLang="ko-KR" sz="900" dirty="0"/>
              <a:t>CM_01_01_01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B5024D0-F5B0-25BB-C60C-D4200F7E9F63}"/>
              </a:ext>
            </a:extLst>
          </p:cNvPr>
          <p:cNvSpPr/>
          <p:nvPr/>
        </p:nvSpPr>
        <p:spPr>
          <a:xfrm>
            <a:off x="6640040" y="532464"/>
            <a:ext cx="2711576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홈</a:t>
            </a:r>
            <a:r>
              <a:rPr lang="en-US" altLang="ko-KR" sz="1200" b="1" dirty="0"/>
              <a:t>(main)</a:t>
            </a:r>
            <a:endParaRPr lang="ko-KR" altLang="en-US" sz="1200" b="1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327ACAC-CA0B-C42A-F2E3-CAA9C079F5C0}"/>
              </a:ext>
            </a:extLst>
          </p:cNvPr>
          <p:cNvGrpSpPr/>
          <p:nvPr/>
        </p:nvGrpSpPr>
        <p:grpSpPr>
          <a:xfrm>
            <a:off x="6640039" y="943540"/>
            <a:ext cx="796863" cy="316109"/>
            <a:chOff x="4733925" y="2686050"/>
            <a:chExt cx="1362075" cy="409435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B3292C6A-D578-D762-5555-D70428AA6149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9BB4FF91-0971-3E81-38CF-619F32C1D2FF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EB32F8CA-DB1E-989E-0448-6515BD5AEB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85EE16BA-0B15-0229-D046-0A2B3E4437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9330F02-26FB-08FC-2874-96F3D67553B7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6472F39C-6A84-92C4-095C-1388E71E991E}"/>
              </a:ext>
            </a:extLst>
          </p:cNvPr>
          <p:cNvGrpSpPr/>
          <p:nvPr/>
        </p:nvGrpSpPr>
        <p:grpSpPr>
          <a:xfrm>
            <a:off x="8971135" y="939916"/>
            <a:ext cx="361950" cy="316109"/>
            <a:chOff x="4733925" y="2686050"/>
            <a:chExt cx="1362075" cy="409435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999F61AC-6359-3A85-DEA4-FCA09AC74FD3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B36AA0A-5307-4A74-4EFD-2A8BF7E15026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B2F6923-B0D2-1362-7607-29ADF893F9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A95D3C58-2EE6-663E-7F40-0EF9B89480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B7E7C2C-1268-49D9-F896-87BDA1122750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E8F23B45-256E-89F3-8700-1712E0231646}"/>
              </a:ext>
            </a:extLst>
          </p:cNvPr>
          <p:cNvSpPr txBox="1"/>
          <p:nvPr/>
        </p:nvSpPr>
        <p:spPr>
          <a:xfrm>
            <a:off x="6647824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</a:t>
            </a:r>
            <a:r>
              <a:rPr lang="en-US" altLang="ko-KR" sz="900" dirty="0"/>
              <a:t>CM_01_01_01</a:t>
            </a: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647824A9-5C68-29CF-2F8E-5F69B0D7FD5C}"/>
              </a:ext>
            </a:extLst>
          </p:cNvPr>
          <p:cNvSpPr/>
          <p:nvPr/>
        </p:nvSpPr>
        <p:spPr>
          <a:xfrm>
            <a:off x="6872577" y="5874580"/>
            <a:ext cx="1972296" cy="47662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/>
              <a:t>요금 상담을 해보시겠어요</a:t>
            </a:r>
            <a:r>
              <a:rPr lang="en-US" altLang="ko-KR" sz="900" dirty="0"/>
              <a:t>?</a:t>
            </a:r>
            <a:endParaRPr lang="ko-KR" altLang="en-US" sz="900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CD4C22C-60FD-948D-BCE0-52D112496CC8}"/>
              </a:ext>
            </a:extLst>
          </p:cNvPr>
          <p:cNvSpPr/>
          <p:nvPr/>
        </p:nvSpPr>
        <p:spPr>
          <a:xfrm>
            <a:off x="8649690" y="5820997"/>
            <a:ext cx="577829" cy="5778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FF8F6A1A-5F09-9A23-84C1-0E3896B3C64C}"/>
              </a:ext>
            </a:extLst>
          </p:cNvPr>
          <p:cNvSpPr/>
          <p:nvPr/>
        </p:nvSpPr>
        <p:spPr>
          <a:xfrm>
            <a:off x="5518171" y="5820997"/>
            <a:ext cx="577829" cy="5778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82491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DF78E-4D0A-5C83-F87B-8F2C741CA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EF72C2-3848-B52F-3EE5-A2209608CC10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망작업안내</a:t>
            </a:r>
            <a:endParaRPr lang="ko-KR" altLang="en-US" sz="800" b="0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B92A9C-B90A-32DC-606E-C1144183F1B8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DS_MI_AS_02_02</a:t>
            </a:r>
            <a:endParaRPr lang="en-US" altLang="ko-KR" sz="800" dirty="0"/>
          </a:p>
        </p:txBody>
      </p:sp>
      <p:graphicFrame>
        <p:nvGraphicFramePr>
          <p:cNvPr id="46" name="Group 57">
            <a:extLst>
              <a:ext uri="{FF2B5EF4-FFF2-40B4-BE49-F238E27FC236}">
                <a16:creationId xmlns:a16="http://schemas.microsoft.com/office/drawing/2014/main" id="{00D964BA-1943-515C-D6A9-1EE12A46CF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933733"/>
              </p:ext>
            </p:extLst>
          </p:nvPr>
        </p:nvGraphicFramePr>
        <p:xfrm>
          <a:off x="9768840" y="532464"/>
          <a:ext cx="2361310" cy="2438811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문자 발송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30995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휴대폰 번호 입력</a:t>
                      </a: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인풋박스</a:t>
                      </a: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– </a:t>
                      </a:r>
                      <a:r>
                        <a:rPr lang="ko-KR" altLang="en-US" sz="800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플레이스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홀더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버튼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Disabled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숫자만 입력가능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750467"/>
                  </a:ext>
                </a:extLst>
              </a:tr>
              <a:tr h="3006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휴대폰 번호 형식</a:t>
                      </a: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유효성 검사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- 10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자리 이상 입력 시 버튼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Active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  <a:tr h="3006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입력완료 시 현재 연락처 발송 시 화면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[</a:t>
                      </a:r>
                      <a:r>
                        <a:rPr lang="en-US" altLang="ko-KR" sz="800" b="0" i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FD_MI_AS_02_02_01</a:t>
                      </a:r>
                      <a:r>
                        <a:rPr lang="en-US" altLang="ko-KR" sz="800" b="0" i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이 나타나고 종료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247607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F364F03-48E8-0ADA-330E-117AF6A4D9F6}"/>
              </a:ext>
            </a:extLst>
          </p:cNvPr>
          <p:cNvSpPr/>
          <p:nvPr/>
        </p:nvSpPr>
        <p:spPr>
          <a:xfrm>
            <a:off x="401826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발송 완료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F7EDBD5-59D2-5F10-B533-AC2AF132A912}"/>
              </a:ext>
            </a:extLst>
          </p:cNvPr>
          <p:cNvGrpSpPr/>
          <p:nvPr/>
        </p:nvGrpSpPr>
        <p:grpSpPr>
          <a:xfrm>
            <a:off x="424065" y="941122"/>
            <a:ext cx="796863" cy="316109"/>
            <a:chOff x="4733925" y="2686050"/>
            <a:chExt cx="1362075" cy="40943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9C5C971-53B9-12D9-659A-EB1FABE609A9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A327D10-85B4-6064-9ADF-7A91C9D24980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D84A2B8D-6FF9-D0B8-A1D4-A6D878042A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71F3E6D-49BD-C2DC-D9BA-8881D1F77C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A8E34C-A1D9-46B7-2CF2-93D8AA693BA0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3D19392-8D0E-7649-3488-F9F0BBB2BD28}"/>
              </a:ext>
            </a:extLst>
          </p:cNvPr>
          <p:cNvGrpSpPr/>
          <p:nvPr/>
        </p:nvGrpSpPr>
        <p:grpSpPr>
          <a:xfrm>
            <a:off x="2750896" y="941099"/>
            <a:ext cx="361950" cy="316109"/>
            <a:chOff x="4733925" y="2686050"/>
            <a:chExt cx="1362075" cy="409435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C8F45E4-8CEF-BEBC-6A0A-E4D71145E7AE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BB4611E-1B8B-ED9E-2335-E02E2154EA77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890274C6-33CD-D6D8-94BF-EC8392792D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47D435C0-DC4A-5BEC-3E22-F35FDD8BDF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0C44A78-C554-F37D-28A4-93F2BA80EDD6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5B119AA-252A-8FDF-2FEE-BA306C25D51B}"/>
              </a:ext>
            </a:extLst>
          </p:cNvPr>
          <p:cNvSpPr/>
          <p:nvPr/>
        </p:nvSpPr>
        <p:spPr>
          <a:xfrm>
            <a:off x="3489058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다른 연락처 선택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93FBB91-3F45-2AE2-486F-0B50F9C46FB5}"/>
              </a:ext>
            </a:extLst>
          </p:cNvPr>
          <p:cNvGrpSpPr/>
          <p:nvPr/>
        </p:nvGrpSpPr>
        <p:grpSpPr>
          <a:xfrm>
            <a:off x="3511297" y="941122"/>
            <a:ext cx="796863" cy="316109"/>
            <a:chOff x="4733925" y="2686050"/>
            <a:chExt cx="1362075" cy="409435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9F1F02A-BC8A-5CB3-03C0-CB26729DB8E0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33A632E0-943B-954F-9564-5DDDA7192005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8F997CD7-17B1-3B06-007B-7F483FA64D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5BE23282-ABE4-F9A0-89FD-6F9063E229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4BD2FB6-E491-ED2C-CE9D-1CFCA4AD0618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2F6A289-01C0-2B5F-0207-E38D2A11F6F4}"/>
              </a:ext>
            </a:extLst>
          </p:cNvPr>
          <p:cNvGrpSpPr/>
          <p:nvPr/>
        </p:nvGrpSpPr>
        <p:grpSpPr>
          <a:xfrm>
            <a:off x="5838128" y="941099"/>
            <a:ext cx="361950" cy="316109"/>
            <a:chOff x="4733925" y="2686050"/>
            <a:chExt cx="1362075" cy="409435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7D43A666-D825-A8EC-8E19-B5D38CCBA62B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E42B446-B50C-C87E-F620-8B1AF2DD4C6A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250E71F9-F440-AC72-6651-5BDE4E67A8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57A9CA44-2766-FBFD-D1F8-8DF4A9B42B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C7A2E1E-A443-8CA7-B002-72AB9124E2E5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9F6F27D-6895-7A6D-C0DB-4732ED7BC519}"/>
              </a:ext>
            </a:extLst>
          </p:cNvPr>
          <p:cNvSpPr/>
          <p:nvPr/>
        </p:nvSpPr>
        <p:spPr>
          <a:xfrm>
            <a:off x="3715343" y="3029082"/>
            <a:ext cx="2361309" cy="28023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휴대폰 번호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11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자리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6EAE9349-02D6-E858-1D00-918DC8E80433}"/>
              </a:ext>
            </a:extLst>
          </p:cNvPr>
          <p:cNvGrpSpPr/>
          <p:nvPr/>
        </p:nvGrpSpPr>
        <p:grpSpPr>
          <a:xfrm>
            <a:off x="3715343" y="3430628"/>
            <a:ext cx="2361308" cy="274320"/>
            <a:chOff x="6846094" y="3510739"/>
            <a:chExt cx="2169534" cy="274320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4F7DD074-750B-676F-511E-5CD5DFE26282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B4A2BEA-28D1-BB65-AF2A-E7DF0BA1E254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입력완료</a:t>
              </a: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E5608440-4A6D-4B11-AFAD-A6FE3FFE608D}"/>
              </a:ext>
            </a:extLst>
          </p:cNvPr>
          <p:cNvSpPr txBox="1"/>
          <p:nvPr/>
        </p:nvSpPr>
        <p:spPr>
          <a:xfrm>
            <a:off x="431295" y="1604026"/>
            <a:ext cx="1268296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망 작업</a:t>
            </a:r>
            <a:r>
              <a:rPr lang="en-US" altLang="ko-KR" sz="1000" b="1" dirty="0">
                <a:latin typeface="+mn-ea"/>
              </a:rPr>
              <a:t>/</a:t>
            </a:r>
            <a:r>
              <a:rPr lang="ko-KR" altLang="en-US" sz="1000" b="1" dirty="0">
                <a:latin typeface="+mn-ea"/>
              </a:rPr>
              <a:t>장애 </a:t>
            </a:r>
            <a:r>
              <a:rPr lang="en-US" altLang="ko-KR" sz="1000" b="1" dirty="0">
                <a:latin typeface="+mn-ea"/>
              </a:rPr>
              <a:t>(2/2)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4F26FBC-9B00-4795-955A-1F8654210B5C}"/>
              </a:ext>
            </a:extLst>
          </p:cNvPr>
          <p:cNvSpPr txBox="1"/>
          <p:nvPr/>
        </p:nvSpPr>
        <p:spPr>
          <a:xfrm>
            <a:off x="411288" y="1937802"/>
            <a:ext cx="2707128" cy="52424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복구가 완료되면 요청하신 휴대폰 번호로 문자를 </a:t>
            </a:r>
            <a:r>
              <a:rPr lang="ko-KR" altLang="en-US" sz="1000" dirty="0" err="1">
                <a:solidFill>
                  <a:schemeClr val="bg1"/>
                </a:solidFill>
                <a:latin typeface="+mn-ea"/>
              </a:rPr>
              <a:t>보내드릴게요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8857292-C27B-4629-AD5B-47A57E03DA2A}"/>
              </a:ext>
            </a:extLst>
          </p:cNvPr>
          <p:cNvSpPr txBox="1"/>
          <p:nvPr/>
        </p:nvSpPr>
        <p:spPr>
          <a:xfrm>
            <a:off x="431295" y="2533018"/>
            <a:ext cx="2707127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다른 업무가 필요하시면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“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처음으로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” 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라고 말씀해 주세요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BD454D6-D1DB-43D1-BC4F-21F20B3089CD}"/>
              </a:ext>
            </a:extLst>
          </p:cNvPr>
          <p:cNvSpPr txBox="1"/>
          <p:nvPr/>
        </p:nvSpPr>
        <p:spPr>
          <a:xfrm>
            <a:off x="3533513" y="1604026"/>
            <a:ext cx="1268296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망 작업</a:t>
            </a:r>
            <a:r>
              <a:rPr lang="en-US" altLang="ko-KR" sz="1000" b="1" dirty="0">
                <a:latin typeface="+mn-ea"/>
              </a:rPr>
              <a:t>/</a:t>
            </a:r>
            <a:r>
              <a:rPr lang="ko-KR" altLang="en-US" sz="1000" b="1" dirty="0">
                <a:latin typeface="+mn-ea"/>
              </a:rPr>
              <a:t>장애 </a:t>
            </a:r>
            <a:r>
              <a:rPr lang="en-US" altLang="ko-KR" sz="1000" b="1" dirty="0">
                <a:latin typeface="+mn-ea"/>
              </a:rPr>
              <a:t>(1/2)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AB6D1EA-0325-4EB2-A890-2B8B3AB99AE0}"/>
              </a:ext>
            </a:extLst>
          </p:cNvPr>
          <p:cNvSpPr txBox="1"/>
          <p:nvPr/>
        </p:nvSpPr>
        <p:spPr>
          <a:xfrm>
            <a:off x="3511297" y="2327681"/>
            <a:ext cx="2707127" cy="5674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문자를 받으실 휴대폰 번호를 입력해 주세요</a:t>
            </a:r>
            <a:r>
              <a:rPr lang="en-US" altLang="ko-KR" sz="11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868F7CD-4B7D-49B1-88F3-693B008BFF4F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FD_MI_AS_02_02_01</a:t>
            </a:r>
            <a:endParaRPr lang="ko-KR" altLang="en-US" sz="9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88029C1-78FE-481B-9534-704D0AB690AD}"/>
              </a:ext>
            </a:extLst>
          </p:cNvPr>
          <p:cNvSpPr txBox="1"/>
          <p:nvPr/>
        </p:nvSpPr>
        <p:spPr>
          <a:xfrm>
            <a:off x="3518424" y="6569039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FD_MI_AS_02_02_02</a:t>
            </a:r>
            <a:endParaRPr lang="ko-KR" altLang="en-US" sz="9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75DC901-31B8-4CC5-A081-46D5AE0FC920}"/>
              </a:ext>
            </a:extLst>
          </p:cNvPr>
          <p:cNvSpPr/>
          <p:nvPr/>
        </p:nvSpPr>
        <p:spPr>
          <a:xfrm>
            <a:off x="10246227" y="6257924"/>
            <a:ext cx="1883923" cy="6000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rgbClr val="FF0000"/>
                </a:solidFill>
              </a:rPr>
              <a:t>연락처 입력단계 추가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DFEC6F09-CD74-4B76-801D-A81D7E15821F}"/>
              </a:ext>
            </a:extLst>
          </p:cNvPr>
          <p:cNvSpPr/>
          <p:nvPr/>
        </p:nvSpPr>
        <p:spPr>
          <a:xfrm>
            <a:off x="3603960" y="2967890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47ED7DA0-1E2E-408B-959B-514EEBA401CA}"/>
              </a:ext>
            </a:extLst>
          </p:cNvPr>
          <p:cNvSpPr/>
          <p:nvPr/>
        </p:nvSpPr>
        <p:spPr>
          <a:xfrm>
            <a:off x="3603960" y="3454764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2C0C8E2-F0E4-48E0-8BCF-509171D6E77D}"/>
              </a:ext>
            </a:extLst>
          </p:cNvPr>
          <p:cNvSpPr/>
          <p:nvPr/>
        </p:nvSpPr>
        <p:spPr>
          <a:xfrm>
            <a:off x="346035" y="1563664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6B660E-591B-0365-B5E3-CBB7B6AFB601}"/>
              </a:ext>
            </a:extLst>
          </p:cNvPr>
          <p:cNvSpPr txBox="1"/>
          <p:nvPr/>
        </p:nvSpPr>
        <p:spPr>
          <a:xfrm>
            <a:off x="3518424" y="1937802"/>
            <a:ext cx="2700000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다른 휴대폰 번호를 선택하셨어요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D968FEF4-90F2-C320-1936-316CE1CF92A6}"/>
              </a:ext>
            </a:extLst>
          </p:cNvPr>
          <p:cNvCxnSpPr>
            <a:stCxn id="65" idx="2"/>
            <a:endCxn id="8" idx="1"/>
          </p:cNvCxnSpPr>
          <p:nvPr/>
        </p:nvCxnSpPr>
        <p:spPr>
          <a:xfrm rot="5400000" flipH="1">
            <a:off x="1153330" y="-67156"/>
            <a:ext cx="2991163" cy="4494171"/>
          </a:xfrm>
          <a:prstGeom prst="bentConnector4">
            <a:avLst>
              <a:gd name="adj1" fmla="val -7643"/>
              <a:gd name="adj2" fmla="val 1050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8708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86F6-624F-B0AB-2851-26435B621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E42007D-1D5E-AF63-2631-C97013CFA6D8}"/>
              </a:ext>
            </a:extLst>
          </p:cNvPr>
          <p:cNvSpPr/>
          <p:nvPr/>
        </p:nvSpPr>
        <p:spPr>
          <a:xfrm>
            <a:off x="0" y="2417275"/>
            <a:ext cx="12192000" cy="21004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31. </a:t>
            </a:r>
            <a:r>
              <a:rPr lang="ko-KR" altLang="en-US" sz="2800" dirty="0"/>
              <a:t>리모컨 구매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C9DEA4-F013-1E01-AD35-ABCD644781E5}"/>
              </a:ext>
            </a:extLst>
          </p:cNvPr>
          <p:cNvSpPr/>
          <p:nvPr/>
        </p:nvSpPr>
        <p:spPr>
          <a:xfrm>
            <a:off x="9723422" y="-9049"/>
            <a:ext cx="2468578" cy="624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멀티모달</a:t>
            </a:r>
            <a:r>
              <a:rPr lang="en-US" altLang="ko-KR" dirty="0"/>
              <a:t>+</a:t>
            </a:r>
            <a:r>
              <a:rPr lang="ko-KR" altLang="en-US" dirty="0"/>
              <a:t>음성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6E251A-1A65-6BED-5F9E-6253E9E1BDD6}"/>
              </a:ext>
            </a:extLst>
          </p:cNvPr>
          <p:cNvSpPr/>
          <p:nvPr/>
        </p:nvSpPr>
        <p:spPr>
          <a:xfrm>
            <a:off x="0" y="4517679"/>
            <a:ext cx="12192000" cy="62468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인증 필요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610131-D29A-3463-71DB-4E2A82004627}"/>
              </a:ext>
            </a:extLst>
          </p:cNvPr>
          <p:cNvSpPr/>
          <p:nvPr/>
        </p:nvSpPr>
        <p:spPr>
          <a:xfrm>
            <a:off x="0" y="238136"/>
            <a:ext cx="2468578" cy="93183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리모컨이 부서졌어</a:t>
            </a:r>
          </a:p>
          <a:p>
            <a:pPr algn="ctr"/>
            <a:r>
              <a:rPr lang="ko-KR" altLang="en-US" sz="1200" dirty="0"/>
              <a:t>리모컨 구매하고 싶어</a:t>
            </a:r>
            <a:endParaRPr lang="en-US" altLang="ko-KR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8F72D3-05A5-97E9-91A5-FE5781D4AA4E}"/>
              </a:ext>
            </a:extLst>
          </p:cNvPr>
          <p:cNvSpPr/>
          <p:nvPr/>
        </p:nvSpPr>
        <p:spPr>
          <a:xfrm>
            <a:off x="0" y="0"/>
            <a:ext cx="2468578" cy="23489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대표발화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57523164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ED13D-E26A-5AAA-CE89-DE77AA2B4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A8142AF-D5E6-AA8C-CCCD-58B98F63D96E}"/>
              </a:ext>
            </a:extLst>
          </p:cNvPr>
          <p:cNvGraphicFramePr>
            <a:graphicFrameLocks noGrp="1"/>
          </p:cNvGraphicFramePr>
          <p:nvPr/>
        </p:nvGraphicFramePr>
        <p:xfrm>
          <a:off x="248464" y="1068316"/>
          <a:ext cx="11648970" cy="267981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41495">
                  <a:extLst>
                    <a:ext uri="{9D8B030D-6E8A-4147-A177-3AD203B41FA5}">
                      <a16:colId xmlns:a16="http://schemas.microsoft.com/office/drawing/2014/main" val="2644237742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864356931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165514800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522634497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605381915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684349923"/>
                    </a:ext>
                  </a:extLst>
                </a:gridCol>
              </a:tblGrid>
              <a:tr h="29263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화면열린고객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API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화면 </a:t>
                      </a: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안열린고객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웹훅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추가 요구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7570567"/>
                  </a:ext>
                </a:extLst>
              </a:tr>
              <a:tr h="2387184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멀티모달 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챗봇기준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셋탑선택을 위한 이미지 선택이 포함되어 있음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주소지목록 보여주고 선택</a:t>
                      </a:r>
                      <a:b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셋탑목록보여주고 선택</a:t>
                      </a:r>
                      <a:b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교체신청 저장 후 완료 안내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리모컨 교체 불가능고객 조건 확인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주소지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셋탑 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일경우만</a:t>
                      </a:r>
                      <a:b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보이스 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only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가능</a:t>
                      </a:r>
                      <a:b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가능여부 체크 후 불가능하면 멀티모달로 안내</a:t>
                      </a:r>
                      <a:b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가능하면</a:t>
                      </a:r>
                      <a:b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웹훅콜해서 교체신청 보내고</a:t>
                      </a:r>
                      <a:b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해당주소로 교체 배송요청되었습니다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안내 후 시나리오 종료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보이스 진행 가능여부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주소지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셋탑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체크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교체 신청 요청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3045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91008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84DD6-8434-9940-C105-175EC667B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7">
            <a:extLst>
              <a:ext uri="{FF2B5EF4-FFF2-40B4-BE49-F238E27FC236}">
                <a16:creationId xmlns:a16="http://schemas.microsoft.com/office/drawing/2014/main" id="{658B8AD3-FC4F-5BD3-2473-BE09A51C38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363223"/>
              </p:ext>
            </p:extLst>
          </p:nvPr>
        </p:nvGraphicFramePr>
        <p:xfrm>
          <a:off x="9768840" y="532464"/>
          <a:ext cx="2361310" cy="1448119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미가입</a:t>
                      </a: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고객 입력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처음으로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https://www.bworld.co.kr/myb/digitalas/remocon-delivery/gate.do?menuT=popup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2A980E9F-8F99-2FA2-FE2D-E36969B52E13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리모컨 구매</a:t>
            </a:r>
            <a:endParaRPr lang="en-US" altLang="ko-KR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064D957-3EC7-BF46-14E5-949AB22BDF61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DS_MI_RC_01_01</a:t>
            </a:r>
            <a:endParaRPr lang="en-US" altLang="ko-KR" sz="800" dirty="0"/>
          </a:p>
        </p:txBody>
      </p:sp>
      <p:grpSp>
        <p:nvGrpSpPr>
          <p:cNvPr id="253" name="그룹 252">
            <a:extLst>
              <a:ext uri="{FF2B5EF4-FFF2-40B4-BE49-F238E27FC236}">
                <a16:creationId xmlns:a16="http://schemas.microsoft.com/office/drawing/2014/main" id="{D8886542-DC9F-77D0-C342-5C1451AFCC04}"/>
              </a:ext>
            </a:extLst>
          </p:cNvPr>
          <p:cNvGrpSpPr/>
          <p:nvPr/>
        </p:nvGrpSpPr>
        <p:grpSpPr>
          <a:xfrm>
            <a:off x="419444" y="936351"/>
            <a:ext cx="796863" cy="316109"/>
            <a:chOff x="4733925" y="2686050"/>
            <a:chExt cx="1362075" cy="409435"/>
          </a:xfrm>
        </p:grpSpPr>
        <p:grpSp>
          <p:nvGrpSpPr>
            <p:cNvPr id="254" name="그룹 253">
              <a:extLst>
                <a:ext uri="{FF2B5EF4-FFF2-40B4-BE49-F238E27FC236}">
                  <a16:creationId xmlns:a16="http://schemas.microsoft.com/office/drawing/2014/main" id="{69AB7043-51A6-5F06-5261-F58037863586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256" name="직사각형 255">
                <a:extLst>
                  <a:ext uri="{FF2B5EF4-FFF2-40B4-BE49-F238E27FC236}">
                    <a16:creationId xmlns:a16="http://schemas.microsoft.com/office/drawing/2014/main" id="{DB3DC57C-BC62-EAC0-150A-ACF7456C8549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57" name="직선 연결선 256">
                <a:extLst>
                  <a:ext uri="{FF2B5EF4-FFF2-40B4-BE49-F238E27FC236}">
                    <a16:creationId xmlns:a16="http://schemas.microsoft.com/office/drawing/2014/main" id="{5DE73F72-A5E4-391C-6E1C-C0CEE256DD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직선 연결선 257">
                <a:extLst>
                  <a:ext uri="{FF2B5EF4-FFF2-40B4-BE49-F238E27FC236}">
                    <a16:creationId xmlns:a16="http://schemas.microsoft.com/office/drawing/2014/main" id="{AC165DD3-A8F8-F557-2787-5BABEF899E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D9F441A8-A69D-2FB7-1007-5FB514E60EAE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259" name="그룹 258">
            <a:extLst>
              <a:ext uri="{FF2B5EF4-FFF2-40B4-BE49-F238E27FC236}">
                <a16:creationId xmlns:a16="http://schemas.microsoft.com/office/drawing/2014/main" id="{CFF786C4-E9E8-7271-5C5C-B607D9A57236}"/>
              </a:ext>
            </a:extLst>
          </p:cNvPr>
          <p:cNvGrpSpPr/>
          <p:nvPr/>
        </p:nvGrpSpPr>
        <p:grpSpPr>
          <a:xfrm>
            <a:off x="2746275" y="936328"/>
            <a:ext cx="361950" cy="316109"/>
            <a:chOff x="4733925" y="2686050"/>
            <a:chExt cx="1362075" cy="409435"/>
          </a:xfrm>
        </p:grpSpPr>
        <p:grpSp>
          <p:nvGrpSpPr>
            <p:cNvPr id="260" name="그룹 259">
              <a:extLst>
                <a:ext uri="{FF2B5EF4-FFF2-40B4-BE49-F238E27FC236}">
                  <a16:creationId xmlns:a16="http://schemas.microsoft.com/office/drawing/2014/main" id="{4C48DD6F-6925-7C8B-05CC-B0F15D843882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D4A5C4A5-C100-792B-1F92-03D1CE97DF08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63" name="직선 연결선 262">
                <a:extLst>
                  <a:ext uri="{FF2B5EF4-FFF2-40B4-BE49-F238E27FC236}">
                    <a16:creationId xmlns:a16="http://schemas.microsoft.com/office/drawing/2014/main" id="{8E78D46F-173E-8751-B693-03DF1FEA78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직선 연결선 263">
                <a:extLst>
                  <a:ext uri="{FF2B5EF4-FFF2-40B4-BE49-F238E27FC236}">
                    <a16:creationId xmlns:a16="http://schemas.microsoft.com/office/drawing/2014/main" id="{1EAA5927-5A34-7D5F-67E4-FA2C2ED054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AA492500-5D24-734B-C8DE-9B7DA2B80C12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277" name="사각형: 둥근 모서리 276">
            <a:extLst>
              <a:ext uri="{FF2B5EF4-FFF2-40B4-BE49-F238E27FC236}">
                <a16:creationId xmlns:a16="http://schemas.microsoft.com/office/drawing/2014/main" id="{7FDEBF43-DEFB-5420-F3ED-C3BC1B906E0F}"/>
              </a:ext>
            </a:extLst>
          </p:cNvPr>
          <p:cNvSpPr/>
          <p:nvPr/>
        </p:nvSpPr>
        <p:spPr>
          <a:xfrm>
            <a:off x="408225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가입 고객 안내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E08DDE-2BE5-44B9-A124-E21CF3B8B71F}"/>
              </a:ext>
            </a:extLst>
          </p:cNvPr>
          <p:cNvSpPr txBox="1"/>
          <p:nvPr/>
        </p:nvSpPr>
        <p:spPr>
          <a:xfrm>
            <a:off x="408228" y="1613167"/>
            <a:ext cx="87075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리모컨 구매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1B1957-C871-4AB8-A098-92B722908ED6}"/>
              </a:ext>
            </a:extLst>
          </p:cNvPr>
          <p:cNvSpPr txBox="1"/>
          <p:nvPr/>
        </p:nvSpPr>
        <p:spPr>
          <a:xfrm>
            <a:off x="408226" y="1946943"/>
            <a:ext cx="2700000" cy="2934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현재 고객님은 리모컨을 구매하실 수 있어요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0ACA0B-7643-4159-B7C1-BE11C3A0D5D8}"/>
              </a:ext>
            </a:extLst>
          </p:cNvPr>
          <p:cNvSpPr txBox="1"/>
          <p:nvPr/>
        </p:nvSpPr>
        <p:spPr>
          <a:xfrm>
            <a:off x="413201" y="2334161"/>
            <a:ext cx="2700000" cy="61061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리모컨 교체 신청하기를 누르시면 구매 페이지로 이동해요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D3AEC31-A7E2-4856-8E61-8AF8AA4F897F}"/>
              </a:ext>
            </a:extLst>
          </p:cNvPr>
          <p:cNvGrpSpPr/>
          <p:nvPr/>
        </p:nvGrpSpPr>
        <p:grpSpPr>
          <a:xfrm>
            <a:off x="582275" y="3220559"/>
            <a:ext cx="2318262" cy="274320"/>
            <a:chOff x="6846094" y="3510739"/>
            <a:chExt cx="2169534" cy="27432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D62E58F-2ED6-4880-85DC-0B4436CB6FE4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BFF555-0DBF-4C73-9F1D-14ADDF068F22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리모컨 교체 신청하기</a:t>
              </a:r>
            </a:p>
          </p:txBody>
        </p:sp>
      </p:grpSp>
      <p:sp>
        <p:nvSpPr>
          <p:cNvPr id="30" name="타원 29">
            <a:extLst>
              <a:ext uri="{FF2B5EF4-FFF2-40B4-BE49-F238E27FC236}">
                <a16:creationId xmlns:a16="http://schemas.microsoft.com/office/drawing/2014/main" id="{B2971401-F755-49F7-9655-097C0EAACF82}"/>
              </a:ext>
            </a:extLst>
          </p:cNvPr>
          <p:cNvSpPr/>
          <p:nvPr/>
        </p:nvSpPr>
        <p:spPr>
          <a:xfrm>
            <a:off x="512590" y="3130085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0B60FA2-8FB8-D0B3-AEC3-359D4A33C6B4}"/>
              </a:ext>
            </a:extLst>
          </p:cNvPr>
          <p:cNvGrpSpPr/>
          <p:nvPr/>
        </p:nvGrpSpPr>
        <p:grpSpPr>
          <a:xfrm>
            <a:off x="3532538" y="936351"/>
            <a:ext cx="796863" cy="316109"/>
            <a:chOff x="4733925" y="2686050"/>
            <a:chExt cx="1362075" cy="409435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003DA4B-D485-482F-78BB-27D5E41FE358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6485DEAA-F3BD-1805-2A7F-581B1A7B01E0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EC05AB71-BB32-2A0F-CA51-FB61F04488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40BA1379-B0DC-EC5E-48D7-EDDA471EF2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F64F1F-0C58-32A2-66AB-C6E37228B378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852E717-3347-A21D-9A7B-A5E5867B940E}"/>
              </a:ext>
            </a:extLst>
          </p:cNvPr>
          <p:cNvGrpSpPr/>
          <p:nvPr/>
        </p:nvGrpSpPr>
        <p:grpSpPr>
          <a:xfrm>
            <a:off x="5859369" y="936328"/>
            <a:ext cx="361950" cy="316109"/>
            <a:chOff x="4733925" y="2686050"/>
            <a:chExt cx="1362075" cy="4094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E9E8708-25BA-B856-87DF-EC5A21656C27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6F1382E-D06D-3F5B-556C-FF45908E99BA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0FD45338-C902-91DC-C9C0-814DCEC419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8ACCC681-373B-4373-E01B-970B9EEB53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887AE64-D50B-209E-30F9-5E17FA45F4E0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00220B3-055D-632D-77F6-E1CAF4AAC990}"/>
              </a:ext>
            </a:extLst>
          </p:cNvPr>
          <p:cNvSpPr/>
          <p:nvPr/>
        </p:nvSpPr>
        <p:spPr>
          <a:xfrm>
            <a:off x="3521319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/>
              <a:t>미가입</a:t>
            </a:r>
            <a:r>
              <a:rPr lang="ko-KR" altLang="en-US" sz="1200" b="1" dirty="0"/>
              <a:t> 고객 안내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BC84AD-8717-78DC-CF99-F100798A6AB3}"/>
              </a:ext>
            </a:extLst>
          </p:cNvPr>
          <p:cNvSpPr txBox="1"/>
          <p:nvPr/>
        </p:nvSpPr>
        <p:spPr>
          <a:xfrm>
            <a:off x="3521322" y="1613167"/>
            <a:ext cx="87075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리모컨 구매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965682-E328-1D0E-6A25-7126A5D1D862}"/>
              </a:ext>
            </a:extLst>
          </p:cNvPr>
          <p:cNvSpPr txBox="1"/>
          <p:nvPr/>
        </p:nvSpPr>
        <p:spPr>
          <a:xfrm>
            <a:off x="3521320" y="1946943"/>
            <a:ext cx="2700000" cy="52424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리모컨으로 이용 가능한 상품이 확인되지 않아요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BDD4FB-68D0-AFD3-DC7E-2867C4B97BA9}"/>
              </a:ext>
            </a:extLst>
          </p:cNvPr>
          <p:cNvSpPr txBox="1"/>
          <p:nvPr/>
        </p:nvSpPr>
        <p:spPr>
          <a:xfrm>
            <a:off x="3526295" y="2534186"/>
            <a:ext cx="2700000" cy="61061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다른 업무가 필요하시면</a:t>
            </a:r>
            <a:endParaRPr lang="en-US" altLang="ko-KR" sz="12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“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처음으로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” 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라고 말씀해 주세요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9D11E96-0001-F893-D00C-A71E461DF03A}"/>
              </a:ext>
            </a:extLst>
          </p:cNvPr>
          <p:cNvGrpSpPr/>
          <p:nvPr/>
        </p:nvGrpSpPr>
        <p:grpSpPr>
          <a:xfrm>
            <a:off x="3695369" y="3420584"/>
            <a:ext cx="2318262" cy="274320"/>
            <a:chOff x="6846094" y="3510739"/>
            <a:chExt cx="2169534" cy="274320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34C1D5BE-4022-6A8A-6285-E6AF772D4A9F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94D489B-BE98-D293-BBEC-38F45BBCF518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처음으로</a:t>
              </a:r>
            </a:p>
          </p:txBody>
        </p:sp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B7DF60A3-F99D-590E-2F8B-E0B983E32087}"/>
              </a:ext>
            </a:extLst>
          </p:cNvPr>
          <p:cNvSpPr/>
          <p:nvPr/>
        </p:nvSpPr>
        <p:spPr>
          <a:xfrm>
            <a:off x="3625684" y="3330110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513D7C-1442-ED89-097E-7169DEE74DAC}"/>
              </a:ext>
            </a:extLst>
          </p:cNvPr>
          <p:cNvSpPr txBox="1"/>
          <p:nvPr/>
        </p:nvSpPr>
        <p:spPr>
          <a:xfrm>
            <a:off x="3532537" y="6562695"/>
            <a:ext cx="2688781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0" rIns="0">
            <a:spAutoFit/>
          </a:bodyPr>
          <a:lstStyle/>
          <a:p>
            <a:pPr algn="ctr"/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FD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_MI_RC_01_01_02</a:t>
            </a:r>
            <a:endParaRPr lang="ko-KR" altLang="en-US" sz="9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DEF4D93-0936-109C-30E3-38532E412187}"/>
              </a:ext>
            </a:extLst>
          </p:cNvPr>
          <p:cNvSpPr txBox="1"/>
          <p:nvPr/>
        </p:nvSpPr>
        <p:spPr>
          <a:xfrm>
            <a:off x="419444" y="6562695"/>
            <a:ext cx="2688781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0" rIns="0">
            <a:spAutoFit/>
          </a:bodyPr>
          <a:lstStyle/>
          <a:p>
            <a:pPr algn="ctr"/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FD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_MI_RC_01_01_01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6003787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4E850-302D-61AE-5B65-6A1311297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8DE1453-F526-E806-EE90-FCE5D9A0BD69}"/>
              </a:ext>
            </a:extLst>
          </p:cNvPr>
          <p:cNvSpPr/>
          <p:nvPr/>
        </p:nvSpPr>
        <p:spPr>
          <a:xfrm>
            <a:off x="0" y="2417275"/>
            <a:ext cx="12192000" cy="21004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32. </a:t>
            </a:r>
            <a:r>
              <a:rPr lang="ko-KR" altLang="en-US" sz="2800" dirty="0"/>
              <a:t>가입 문의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AFBFD8C-60B2-E1EE-4C23-8B315E19627B}"/>
              </a:ext>
            </a:extLst>
          </p:cNvPr>
          <p:cNvSpPr/>
          <p:nvPr/>
        </p:nvSpPr>
        <p:spPr>
          <a:xfrm>
            <a:off x="9723422" y="-9049"/>
            <a:ext cx="2468578" cy="624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멀티모달</a:t>
            </a:r>
            <a:r>
              <a:rPr lang="en-US" altLang="ko-KR" dirty="0"/>
              <a:t>+</a:t>
            </a:r>
            <a:r>
              <a:rPr lang="ko-KR" altLang="en-US" dirty="0"/>
              <a:t>음성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61DCF35-F20B-E367-7E84-A26A46091E09}"/>
              </a:ext>
            </a:extLst>
          </p:cNvPr>
          <p:cNvSpPr/>
          <p:nvPr/>
        </p:nvSpPr>
        <p:spPr>
          <a:xfrm>
            <a:off x="0" y="238136"/>
            <a:ext cx="2468578" cy="93183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가입하려고</a:t>
            </a:r>
            <a:endParaRPr lang="en-US" altLang="ko-KR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66E1C96-744F-FC90-29C1-0D84883A3CF9}"/>
              </a:ext>
            </a:extLst>
          </p:cNvPr>
          <p:cNvSpPr/>
          <p:nvPr/>
        </p:nvSpPr>
        <p:spPr>
          <a:xfrm>
            <a:off x="0" y="0"/>
            <a:ext cx="2468578" cy="23489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대표발화</a:t>
            </a:r>
            <a:endParaRPr lang="en-US" altLang="ko-KR" sz="1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8C3D94-170C-C33C-E328-2E2907C3F63A}"/>
              </a:ext>
            </a:extLst>
          </p:cNvPr>
          <p:cNvSpPr/>
          <p:nvPr/>
        </p:nvSpPr>
        <p:spPr>
          <a:xfrm>
            <a:off x="0" y="4517679"/>
            <a:ext cx="12192000" cy="62468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인증 없음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7510896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A06A1-514E-A958-C121-034C16CF7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D7B8645-5BEA-D49F-6D69-0F270FE46D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831334"/>
              </p:ext>
            </p:extLst>
          </p:nvPr>
        </p:nvGraphicFramePr>
        <p:xfrm>
          <a:off x="248464" y="1068316"/>
          <a:ext cx="11648970" cy="267981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41495">
                  <a:extLst>
                    <a:ext uri="{9D8B030D-6E8A-4147-A177-3AD203B41FA5}">
                      <a16:colId xmlns:a16="http://schemas.microsoft.com/office/drawing/2014/main" val="2644237742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864356931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165514800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522634497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605381915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684349923"/>
                    </a:ext>
                  </a:extLst>
                </a:gridCol>
              </a:tblGrid>
              <a:tr h="29263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화면열린고객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API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화면 </a:t>
                      </a: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안열린고객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웹훅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추가 요구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7570567"/>
                  </a:ext>
                </a:extLst>
              </a:tr>
              <a:tr h="2387184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멀티모달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챗봇기준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바로가입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버튼제공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넘어가면서 콜은 종료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동작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업무시간내 상담사 연결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업무시간 외에는 바로가기 링크 </a:t>
                      </a: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sms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전송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체크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업무시간인지 확인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3045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463081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E8E70E05-743E-484B-9BFC-A79DC91DAE39}"/>
              </a:ext>
            </a:extLst>
          </p:cNvPr>
          <p:cNvSpPr txBox="1"/>
          <p:nvPr/>
        </p:nvSpPr>
        <p:spPr>
          <a:xfrm>
            <a:off x="4439919" y="89380"/>
            <a:ext cx="53289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바로가입</a:t>
            </a:r>
            <a:r>
              <a:rPr lang="ko-KR" altLang="en-US" sz="800" dirty="0"/>
              <a:t> 중식 및 </a:t>
            </a:r>
            <a:r>
              <a:rPr lang="ko-KR" altLang="en-US" sz="800" dirty="0" err="1"/>
              <a:t>업무외</a:t>
            </a:r>
            <a:r>
              <a:rPr lang="ko-KR" altLang="en-US" sz="800" dirty="0"/>
              <a:t> 시간 </a:t>
            </a:r>
            <a:r>
              <a:rPr lang="ko-KR" altLang="en-US" sz="800" dirty="0" err="1"/>
              <a:t>바로가입</a:t>
            </a:r>
            <a:r>
              <a:rPr lang="ko-KR" altLang="en-US" sz="800" dirty="0"/>
              <a:t> </a:t>
            </a:r>
            <a:r>
              <a:rPr lang="en-US" altLang="ko-KR" sz="800" dirty="0"/>
              <a:t>POC</a:t>
            </a:r>
            <a:r>
              <a:rPr lang="ko-KR" altLang="en-US" sz="800" dirty="0"/>
              <a:t>로 연결</a:t>
            </a:r>
            <a:endParaRPr lang="en-US" altLang="ko-KR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6CA5F2-ECE9-4BDE-94D6-17A46E2ED8E9}"/>
              </a:ext>
            </a:extLst>
          </p:cNvPr>
          <p:cNvSpPr txBox="1"/>
          <p:nvPr/>
        </p:nvSpPr>
        <p:spPr>
          <a:xfrm>
            <a:off x="2096770" y="89380"/>
            <a:ext cx="1795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DS_MI_JR_01_01</a:t>
            </a:r>
            <a:endParaRPr lang="en-US" altLang="ko-KR" sz="800" dirty="0"/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5FA129BD-3071-4712-8BD3-735E410FC530}"/>
              </a:ext>
            </a:extLst>
          </p:cNvPr>
          <p:cNvSpPr/>
          <p:nvPr/>
        </p:nvSpPr>
        <p:spPr>
          <a:xfrm>
            <a:off x="423511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/>
              <a:t>바로가입</a:t>
            </a:r>
            <a:r>
              <a:rPr lang="en-US" altLang="ko-KR" sz="1200" b="1" dirty="0"/>
              <a:t>-</a:t>
            </a:r>
            <a:r>
              <a:rPr lang="ko-KR" altLang="en-US" sz="1200" b="1" dirty="0"/>
              <a:t>중식 업무 외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2E5D32A-67FD-3BFF-44F3-847B9F3438DC}"/>
              </a:ext>
            </a:extLst>
          </p:cNvPr>
          <p:cNvGrpSpPr/>
          <p:nvPr/>
        </p:nvGrpSpPr>
        <p:grpSpPr>
          <a:xfrm>
            <a:off x="431152" y="941122"/>
            <a:ext cx="796863" cy="316109"/>
            <a:chOff x="4733925" y="2686050"/>
            <a:chExt cx="1362075" cy="409435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CE45CE3-25C7-C8F5-7823-43CEC531D302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D34E845-659B-37AD-F73E-E09DE56B45C8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1BF55F3E-C04A-823E-74B7-8F0D5AA922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51BF4687-B382-D967-5943-09E5429DEF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7ADCF91-87D7-CD1B-8554-94C321DB468B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F1633AA-813A-F8A5-E919-31D2F68BAE54}"/>
              </a:ext>
            </a:extLst>
          </p:cNvPr>
          <p:cNvGrpSpPr/>
          <p:nvPr/>
        </p:nvGrpSpPr>
        <p:grpSpPr>
          <a:xfrm>
            <a:off x="2757983" y="941099"/>
            <a:ext cx="361950" cy="316109"/>
            <a:chOff x="4733925" y="2686050"/>
            <a:chExt cx="1362075" cy="40943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5EF2A8A-B2A7-ADA1-3F27-949DC1CD6669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3A199F6-120F-B8BE-9607-743719391310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CD883E36-39C2-B5AA-58B7-8C75758701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945E5BEA-4EDB-A464-3DE4-6B6D2A7E11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6B6AA82-C5A7-0222-72DE-7577E0D17B08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0757CF5-EB5D-19D3-D326-CA97D0F2CE4C}"/>
              </a:ext>
            </a:extLst>
          </p:cNvPr>
          <p:cNvGrpSpPr/>
          <p:nvPr/>
        </p:nvGrpSpPr>
        <p:grpSpPr>
          <a:xfrm>
            <a:off x="870138" y="3403383"/>
            <a:ext cx="1895708" cy="274320"/>
            <a:chOff x="6846094" y="3510739"/>
            <a:chExt cx="2169534" cy="274320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F99CE0F9-100C-5A00-F199-94879C5737BE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11CFDD3-CEDE-2B2D-6490-A350F6D98CD1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err="1"/>
                <a:t>바로가입</a:t>
              </a:r>
              <a:r>
                <a:rPr lang="ko-KR" altLang="en-US" sz="800" dirty="0"/>
                <a:t> 신청하기🔗</a:t>
              </a:r>
            </a:p>
          </p:txBody>
        </p:sp>
      </p:grpSp>
      <p:graphicFrame>
        <p:nvGraphicFramePr>
          <p:cNvPr id="47" name="Group 57">
            <a:extLst>
              <a:ext uri="{FF2B5EF4-FFF2-40B4-BE49-F238E27FC236}">
                <a16:creationId xmlns:a16="http://schemas.microsoft.com/office/drawing/2014/main" id="{98B6C5CD-3D17-BF8B-BA2C-8766255EB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934708"/>
              </p:ext>
            </p:extLst>
          </p:nvPr>
        </p:nvGraphicFramePr>
        <p:xfrm>
          <a:off x="9768840" y="532464"/>
          <a:ext cx="2361310" cy="2162921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4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7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화면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3800"/>
                  </a:ext>
                </a:extLst>
              </a:tr>
              <a:tr h="2076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410374"/>
                  </a:ext>
                </a:extLst>
              </a:tr>
              <a:tr h="1962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역할 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바로가입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웹 링크 이동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https://www.bworld.co.kr/shop/event/event_detail.do?idx=174&amp;_C_=42014377&amp;ib_no=default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9930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상담 예약하기 화면 이동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750467"/>
                  </a:ext>
                </a:extLst>
              </a:tr>
              <a:tr h="3006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0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상담사 연결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화면 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상담사 연결 화면 이동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전화</a:t>
                      </a:r>
                      <a:r>
                        <a:rPr lang="en-US" altLang="ko-KR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: </a:t>
                      </a:r>
                      <a:r>
                        <a:rPr lang="ko-KR" altLang="en-US" sz="800" baseline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호 전환</a:t>
                      </a:r>
                      <a:endParaRPr lang="en-US" altLang="ko-KR" sz="800" baseline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016"/>
                  </a:ext>
                </a:extLst>
              </a:tr>
            </a:tbl>
          </a:graphicData>
        </a:graphic>
      </p:graphicFrame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DAF7347-6FBE-31F7-61BA-B50C0C11B224}"/>
              </a:ext>
            </a:extLst>
          </p:cNvPr>
          <p:cNvSpPr/>
          <p:nvPr/>
        </p:nvSpPr>
        <p:spPr>
          <a:xfrm>
            <a:off x="3493283" y="532464"/>
            <a:ext cx="2700000" cy="3037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/>
              <a:t>바로가입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– </a:t>
            </a:r>
            <a:r>
              <a:rPr lang="ko-KR" altLang="en-US" sz="1200" b="1" dirty="0"/>
              <a:t>업무 시간 내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45A8ECE-998B-B862-F054-869B8182DAFD}"/>
              </a:ext>
            </a:extLst>
          </p:cNvPr>
          <p:cNvGrpSpPr/>
          <p:nvPr/>
        </p:nvGrpSpPr>
        <p:grpSpPr>
          <a:xfrm>
            <a:off x="3500924" y="941122"/>
            <a:ext cx="796863" cy="316109"/>
            <a:chOff x="4733925" y="2686050"/>
            <a:chExt cx="1362075" cy="40943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4BE9108-7B85-F550-FECF-EE3842FDE375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C34FD62-2D97-8E4E-A7F6-313CC821A9C6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5445D943-9254-EDA8-2EDC-C03DA73438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BB3A6FF9-763E-E590-5CD7-7CE0C2DB32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F667C2-99B2-41E5-358D-491898D071D1}"/>
                </a:ext>
              </a:extLst>
            </p:cNvPr>
            <p:cNvSpPr txBox="1"/>
            <p:nvPr/>
          </p:nvSpPr>
          <p:spPr>
            <a:xfrm>
              <a:off x="5067228" y="2737147"/>
              <a:ext cx="734871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Logo</a:t>
              </a:r>
              <a:endParaRPr lang="ko-KR" altLang="en-US" sz="800" b="1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31F7F40-F66A-943E-E1C4-B09FF8ED13BC}"/>
              </a:ext>
            </a:extLst>
          </p:cNvPr>
          <p:cNvGrpSpPr/>
          <p:nvPr/>
        </p:nvGrpSpPr>
        <p:grpSpPr>
          <a:xfrm>
            <a:off x="5827755" y="941099"/>
            <a:ext cx="361950" cy="316109"/>
            <a:chOff x="4733925" y="2686050"/>
            <a:chExt cx="1362075" cy="4094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E062A3E-E5FF-DA69-8977-220D77BDC31B}"/>
                </a:ext>
              </a:extLst>
            </p:cNvPr>
            <p:cNvGrpSpPr/>
            <p:nvPr/>
          </p:nvGrpSpPr>
          <p:grpSpPr>
            <a:xfrm>
              <a:off x="4733925" y="2686050"/>
              <a:ext cx="1362075" cy="409435"/>
              <a:chOff x="4733925" y="2686050"/>
              <a:chExt cx="1362075" cy="409435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520D359C-E517-43E1-DB52-362A0C5B9A06}"/>
                  </a:ext>
                </a:extLst>
              </p:cNvPr>
              <p:cNvSpPr/>
              <p:nvPr/>
            </p:nvSpPr>
            <p:spPr>
              <a:xfrm>
                <a:off x="4733925" y="2689104"/>
                <a:ext cx="1362075" cy="4063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47BA7D55-7D5D-1E19-FCEC-7346586B07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925" y="2686050"/>
                <a:ext cx="1362075" cy="40005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75C1C258-C84E-958B-AA2D-D68EDF5CB3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3925" y="2686050"/>
                <a:ext cx="1362075" cy="409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024C77-485F-D707-549C-21CC80170C5A}"/>
                </a:ext>
              </a:extLst>
            </p:cNvPr>
            <p:cNvSpPr txBox="1"/>
            <p:nvPr/>
          </p:nvSpPr>
          <p:spPr>
            <a:xfrm>
              <a:off x="4960520" y="2737147"/>
              <a:ext cx="948286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X</a:t>
              </a:r>
              <a:endParaRPr lang="ko-KR" altLang="en-US" sz="800" b="1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8124D5F-5E10-0698-D808-B017DE79D815}"/>
              </a:ext>
            </a:extLst>
          </p:cNvPr>
          <p:cNvGrpSpPr/>
          <p:nvPr/>
        </p:nvGrpSpPr>
        <p:grpSpPr>
          <a:xfrm>
            <a:off x="3939910" y="3403383"/>
            <a:ext cx="1895708" cy="274320"/>
            <a:chOff x="6846094" y="3510739"/>
            <a:chExt cx="2169534" cy="274320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478847D9-8BC9-207E-5842-79E362277A27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B73FFA3-140A-F74E-CCF0-C84F725DF27E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err="1"/>
                <a:t>바로가입</a:t>
              </a:r>
              <a:r>
                <a:rPr lang="ko-KR" altLang="en-US" sz="800" dirty="0"/>
                <a:t> 신청하기🔗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2E38407A-C033-FCDF-664A-1B4A61B387BD}"/>
              </a:ext>
            </a:extLst>
          </p:cNvPr>
          <p:cNvGrpSpPr/>
          <p:nvPr/>
        </p:nvGrpSpPr>
        <p:grpSpPr>
          <a:xfrm>
            <a:off x="3939910" y="3753920"/>
            <a:ext cx="1895708" cy="274320"/>
            <a:chOff x="6846094" y="3510739"/>
            <a:chExt cx="2169534" cy="274320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A536C567-7C7E-51FC-3714-AB3C6DE9ABE2}"/>
                </a:ext>
              </a:extLst>
            </p:cNvPr>
            <p:cNvSpPr/>
            <p:nvPr/>
          </p:nvSpPr>
          <p:spPr>
            <a:xfrm>
              <a:off x="6846094" y="3510739"/>
              <a:ext cx="2169534" cy="274320"/>
            </a:xfrm>
            <a:prstGeom prst="roundRect">
              <a:avLst>
                <a:gd name="adj" fmla="val 13889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7F8A570-42CA-F0A7-F978-010A56B6FBBD}"/>
                </a:ext>
              </a:extLst>
            </p:cNvPr>
            <p:cNvSpPr txBox="1"/>
            <p:nvPr/>
          </p:nvSpPr>
          <p:spPr>
            <a:xfrm>
              <a:off x="6846094" y="3540177"/>
              <a:ext cx="2169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상담사 연결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75AD1FD5-92E4-436A-9778-80F0A32E8A35}"/>
              </a:ext>
            </a:extLst>
          </p:cNvPr>
          <p:cNvSpPr txBox="1"/>
          <p:nvPr/>
        </p:nvSpPr>
        <p:spPr>
          <a:xfrm>
            <a:off x="442111" y="1612022"/>
            <a:ext cx="74251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가입 문의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D7089F1-4D3C-477F-8ECB-F1538050C228}"/>
              </a:ext>
            </a:extLst>
          </p:cNvPr>
          <p:cNvSpPr txBox="1"/>
          <p:nvPr/>
        </p:nvSpPr>
        <p:spPr>
          <a:xfrm>
            <a:off x="431152" y="1945798"/>
            <a:ext cx="2688781" cy="5242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chemeClr val="bg1"/>
                </a:solidFill>
                <a:latin typeface="+mn-ea"/>
              </a:rPr>
              <a:t>바로가입으로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 더 쉽고 빠르게 가입하실 수 있어요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1FF5CC1-BB24-4B46-BA98-E08ABE2705F6}"/>
              </a:ext>
            </a:extLst>
          </p:cNvPr>
          <p:cNvSpPr txBox="1"/>
          <p:nvPr/>
        </p:nvSpPr>
        <p:spPr>
          <a:xfrm>
            <a:off x="431152" y="2572545"/>
            <a:ext cx="2693967" cy="5674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err="1"/>
              <a:t>바로가입</a:t>
            </a:r>
            <a:r>
              <a:rPr lang="ko-KR" altLang="en-US" sz="1100" dirty="0"/>
              <a:t> 신청하기를 누르시면 가입 페이지로 이동해요</a:t>
            </a:r>
            <a:r>
              <a:rPr lang="en-US" altLang="ko-KR" sz="1100" dirty="0"/>
              <a:t>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59581E-85F9-411D-B718-AC9ACF1C1EAC}"/>
              </a:ext>
            </a:extLst>
          </p:cNvPr>
          <p:cNvSpPr txBox="1"/>
          <p:nvPr/>
        </p:nvSpPr>
        <p:spPr>
          <a:xfrm>
            <a:off x="3529642" y="1612022"/>
            <a:ext cx="742511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+mn-ea"/>
              </a:rPr>
              <a:t>가입 문의</a:t>
            </a:r>
            <a:endParaRPr lang="en-US" altLang="ko-KR" sz="1000" b="1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00" b="1" dirty="0">
              <a:latin typeface="+mn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EB27A3E-1542-4598-9E1C-74F8E7C796EB}"/>
              </a:ext>
            </a:extLst>
          </p:cNvPr>
          <p:cNvSpPr txBox="1"/>
          <p:nvPr/>
        </p:nvSpPr>
        <p:spPr>
          <a:xfrm>
            <a:off x="3529642" y="1945798"/>
            <a:ext cx="2688781" cy="5242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chemeClr val="bg1"/>
                </a:solidFill>
                <a:latin typeface="+mn-ea"/>
              </a:rPr>
              <a:t>바로가입으로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 더 쉽고 빠르게 가입하실 수 있어요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55E4D42-949D-4DB3-87C7-ED5CA214E592}"/>
              </a:ext>
            </a:extLst>
          </p:cNvPr>
          <p:cNvSpPr txBox="1"/>
          <p:nvPr/>
        </p:nvSpPr>
        <p:spPr>
          <a:xfrm>
            <a:off x="3529642" y="2572545"/>
            <a:ext cx="2693969" cy="5674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err="1"/>
              <a:t>바로가입</a:t>
            </a:r>
            <a:r>
              <a:rPr lang="ko-KR" altLang="en-US" sz="1100" dirty="0"/>
              <a:t> 신청하기를 누르시면 가입 페이지로 이동해요</a:t>
            </a:r>
            <a:r>
              <a:rPr lang="en-US" altLang="ko-KR" sz="1100" dirty="0"/>
              <a:t>.</a:t>
            </a: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3DD65017-DEE2-4F5B-AAF2-5128AF00D996}"/>
              </a:ext>
            </a:extLst>
          </p:cNvPr>
          <p:cNvSpPr/>
          <p:nvPr/>
        </p:nvSpPr>
        <p:spPr>
          <a:xfrm>
            <a:off x="779664" y="3354492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F932CFD6-5959-4335-B2A5-44F7B5020698}"/>
              </a:ext>
            </a:extLst>
          </p:cNvPr>
          <p:cNvSpPr/>
          <p:nvPr/>
        </p:nvSpPr>
        <p:spPr>
          <a:xfrm>
            <a:off x="3867624" y="3780209"/>
            <a:ext cx="180947" cy="1809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BBC8458-A881-48CA-9C44-17E4BEAD2981}"/>
              </a:ext>
            </a:extLst>
          </p:cNvPr>
          <p:cNvSpPr txBox="1"/>
          <p:nvPr/>
        </p:nvSpPr>
        <p:spPr>
          <a:xfrm>
            <a:off x="431295" y="6553681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FD_MI_JR_01_01_01</a:t>
            </a:r>
            <a:endParaRPr lang="ko-KR" altLang="en-US" sz="9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44A8C5-7E2D-464C-9F6A-9A15CED7EFC1}"/>
              </a:ext>
            </a:extLst>
          </p:cNvPr>
          <p:cNvSpPr txBox="1"/>
          <p:nvPr/>
        </p:nvSpPr>
        <p:spPr>
          <a:xfrm>
            <a:off x="3518424" y="6569039"/>
            <a:ext cx="2700000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FD_MI_JR_01_01_02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96259150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2D536-A3E1-EC56-3979-352707828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A23EF4F-91B2-F4DC-087D-B831BAE20666}"/>
              </a:ext>
            </a:extLst>
          </p:cNvPr>
          <p:cNvSpPr/>
          <p:nvPr/>
        </p:nvSpPr>
        <p:spPr>
          <a:xfrm>
            <a:off x="0" y="2417275"/>
            <a:ext cx="12192000" cy="21004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33.</a:t>
            </a:r>
            <a:r>
              <a:rPr lang="ko-KR" altLang="en-US" sz="2800" dirty="0"/>
              <a:t> 유무선 결합 신청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F9A13F-1715-A877-78C1-39CEC2DF851B}"/>
              </a:ext>
            </a:extLst>
          </p:cNvPr>
          <p:cNvSpPr/>
          <p:nvPr/>
        </p:nvSpPr>
        <p:spPr>
          <a:xfrm>
            <a:off x="9723422" y="-9049"/>
            <a:ext cx="2468578" cy="624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멀티모달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73A406-EADE-C317-ED71-9859A795BFE0}"/>
              </a:ext>
            </a:extLst>
          </p:cNvPr>
          <p:cNvSpPr/>
          <p:nvPr/>
        </p:nvSpPr>
        <p:spPr>
          <a:xfrm>
            <a:off x="0" y="238136"/>
            <a:ext cx="2468578" cy="93183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휴대폰이랑 결합 하려고</a:t>
            </a:r>
            <a:endParaRPr lang="en-US" altLang="ko-KR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00FF5A-0D57-0F5B-92EA-DADCA97D94DE}"/>
              </a:ext>
            </a:extLst>
          </p:cNvPr>
          <p:cNvSpPr/>
          <p:nvPr/>
        </p:nvSpPr>
        <p:spPr>
          <a:xfrm>
            <a:off x="0" y="0"/>
            <a:ext cx="2468578" cy="23489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대표발화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28883857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F0D86-88D0-FE25-C7C4-176D7CB7A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D4C996-21DB-701B-0D76-5E674D105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994115"/>
              </p:ext>
            </p:extLst>
          </p:nvPr>
        </p:nvGraphicFramePr>
        <p:xfrm>
          <a:off x="248464" y="1068316"/>
          <a:ext cx="11648970" cy="267981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41495">
                  <a:extLst>
                    <a:ext uri="{9D8B030D-6E8A-4147-A177-3AD203B41FA5}">
                      <a16:colId xmlns:a16="http://schemas.microsoft.com/office/drawing/2014/main" val="2644237742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864356931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165514800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522634497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1605381915"/>
                    </a:ext>
                  </a:extLst>
                </a:gridCol>
                <a:gridCol w="1941495">
                  <a:extLst>
                    <a:ext uri="{9D8B030D-6E8A-4147-A177-3AD203B41FA5}">
                      <a16:colId xmlns:a16="http://schemas.microsoft.com/office/drawing/2014/main" val="684349923"/>
                    </a:ext>
                  </a:extLst>
                </a:gridCol>
              </a:tblGrid>
              <a:tr h="29263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화면열린고객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API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화면 </a:t>
                      </a: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안열린고객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웹훅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추가 요구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921" marR="10921" marT="1092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7570567"/>
                  </a:ext>
                </a:extLst>
              </a:tr>
              <a:tr h="2387184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유무선 결합대상 가능한지 체크해서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가능하면 상담사 호전환버튼 제공해서 누르게끔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누르면 전화 끊어지면서 화면 이동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불가능하면 불가능 하다고 안내하고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상담사연결버튼 제공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누르면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호전환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동작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유무선 결합이 가능한지 대상 체크를 하고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가능하다면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SMS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링크 전달하고 통화 종료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불가능하면 상담사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호전환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체크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유무선 결합대상 가능여부 체크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유무선 결합대상 가능여부 체크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유무선가입셀프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링크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SMS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전송 요청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3045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720340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7BF9432-58EF-404F-96CD-E93ADFF29C35}"/>
              </a:ext>
            </a:extLst>
          </p:cNvPr>
          <p:cNvSpPr/>
          <p:nvPr/>
        </p:nvSpPr>
        <p:spPr>
          <a:xfrm>
            <a:off x="578948" y="1244256"/>
            <a:ext cx="1044024" cy="39604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사용자 발화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707CC9-B82E-4462-9871-D0CA60D5D988}"/>
              </a:ext>
            </a:extLst>
          </p:cNvPr>
          <p:cNvSpPr txBox="1"/>
          <p:nvPr/>
        </p:nvSpPr>
        <p:spPr>
          <a:xfrm>
            <a:off x="578948" y="891689"/>
            <a:ext cx="1457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진입 대표발화</a:t>
            </a:r>
            <a:endParaRPr lang="en-US" altLang="ko-KR" sz="800" dirty="0"/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800" dirty="0"/>
              <a:t>휴대폰이랑 결합 하려고</a:t>
            </a:r>
            <a:endParaRPr lang="en-US" altLang="ko-KR" sz="800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A046AC4C-E740-4CE4-8012-4AB7DB58012F}"/>
              </a:ext>
            </a:extLst>
          </p:cNvPr>
          <p:cNvCxnSpPr>
            <a:cxnSpLocks/>
            <a:stCxn id="3" idx="2"/>
            <a:endCxn id="14" idx="1"/>
          </p:cNvCxnSpPr>
          <p:nvPr/>
        </p:nvCxnSpPr>
        <p:spPr>
          <a:xfrm rot="16200000" flipH="1">
            <a:off x="2855837" y="-114578"/>
            <a:ext cx="348273" cy="3858027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AB57EB7-9946-4430-9303-1ACBA7E5C262}"/>
              </a:ext>
            </a:extLst>
          </p:cNvPr>
          <p:cNvSpPr/>
          <p:nvPr/>
        </p:nvSpPr>
        <p:spPr>
          <a:xfrm>
            <a:off x="4958987" y="1790551"/>
            <a:ext cx="1044024" cy="39604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온가족</a:t>
            </a:r>
            <a:r>
              <a:rPr lang="ko-KR" altLang="en-US" sz="800" dirty="0"/>
              <a:t> 결합 할인 문의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BD71C2-F36B-4FD2-B21B-1573DE0A54C9}"/>
              </a:ext>
            </a:extLst>
          </p:cNvPr>
          <p:cNvSpPr txBox="1"/>
          <p:nvPr/>
        </p:nvSpPr>
        <p:spPr>
          <a:xfrm>
            <a:off x="4952703" y="2182905"/>
            <a:ext cx="1044023" cy="2308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0" rIns="0">
            <a:spAutoFit/>
          </a:bodyPr>
          <a:lstStyle/>
          <a:p>
            <a:pPr algn="ctr"/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DS_MI_WI_01_01</a:t>
            </a:r>
            <a:endParaRPr lang="en-US" altLang="ko-KR" sz="900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38964A8-CD6C-4060-8566-830F67BB6432}"/>
              </a:ext>
            </a:extLst>
          </p:cNvPr>
          <p:cNvSpPr/>
          <p:nvPr/>
        </p:nvSpPr>
        <p:spPr>
          <a:xfrm>
            <a:off x="6657417" y="1178921"/>
            <a:ext cx="1044024" cy="39604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결합신청🔗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88C24AC-D495-4DFD-BD18-12CDAD6F901C}"/>
              </a:ext>
            </a:extLst>
          </p:cNvPr>
          <p:cNvSpPr/>
          <p:nvPr/>
        </p:nvSpPr>
        <p:spPr>
          <a:xfrm>
            <a:off x="6657417" y="1790551"/>
            <a:ext cx="1044024" cy="39604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상담사 연결</a:t>
            </a: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DFD2C456-5190-4BD7-8805-209A8D479A52}"/>
              </a:ext>
            </a:extLst>
          </p:cNvPr>
          <p:cNvCxnSpPr>
            <a:cxnSpLocks/>
            <a:stCxn id="14" idx="3"/>
            <a:endCxn id="35" idx="1"/>
          </p:cNvCxnSpPr>
          <p:nvPr/>
        </p:nvCxnSpPr>
        <p:spPr>
          <a:xfrm flipV="1">
            <a:off x="6003011" y="1376943"/>
            <a:ext cx="654406" cy="611630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7C06341-E209-4A01-A5DC-209A7A18DB31}"/>
              </a:ext>
            </a:extLst>
          </p:cNvPr>
          <p:cNvCxnSpPr>
            <a:cxnSpLocks/>
            <a:stCxn id="14" idx="3"/>
            <a:endCxn id="36" idx="1"/>
          </p:cNvCxnSpPr>
          <p:nvPr/>
        </p:nvCxnSpPr>
        <p:spPr>
          <a:xfrm>
            <a:off x="6003011" y="1988573"/>
            <a:ext cx="654406" cy="0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564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a64ac1e1-3305-464a-a030-8a96bb449dda}" enabled="1" method="Privileged" siteId="{2f599af2-beb1-4027-8eb2-d312b7a7d59e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154009</TotalTime>
  <Words>23618</Words>
  <Application>Microsoft Office PowerPoint</Application>
  <PresentationFormat>와이드스크린</PresentationFormat>
  <Paragraphs>5585</Paragraphs>
  <Slides>217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217</vt:i4>
      </vt:variant>
    </vt:vector>
  </HeadingPairs>
  <TitlesOfParts>
    <vt:vector size="225" baseType="lpstr">
      <vt:lpstr>-apple-system</vt:lpstr>
      <vt:lpstr>Google Sans Flex</vt:lpstr>
      <vt:lpstr>Noto Sans KR</vt:lpstr>
      <vt:lpstr>돋움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화면흐름도 Flow Chart - 전체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노윤미님/AICC사업팀</dc:creator>
  <cp:lastModifiedBy>명길 정</cp:lastModifiedBy>
  <cp:revision>854</cp:revision>
  <dcterms:created xsi:type="dcterms:W3CDTF">2025-07-03T06:04:49Z</dcterms:created>
  <dcterms:modified xsi:type="dcterms:W3CDTF">2026-02-11T05:11:38Z</dcterms:modified>
</cp:coreProperties>
</file>